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92.jpg" ContentType="image/jpeg"/>
  <Override PartName="/ppt/notesSlides/notesSlide26.xml" ContentType="application/vnd.openxmlformats-officedocument.presentationml.notesSlide+xml"/>
  <Override PartName="/ppt/charts/chart1.xml" ContentType="application/vnd.openxmlformats-officedocument.drawingml.chart+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charts/chart3.xml" ContentType="application/vnd.openxmlformats-officedocument.drawingml.chart+xml"/>
  <Override PartName="/ppt/notesSlides/notesSlide29.xml" ContentType="application/vnd.openxmlformats-officedocument.presentationml.notesSlide+xml"/>
  <Override PartName="/ppt/charts/chart4.xml" ContentType="application/vnd.openxmlformats-officedocument.drawingml.chart+xml"/>
  <Override PartName="/ppt/notesSlides/notesSlide30.xml" ContentType="application/vnd.openxmlformats-officedocument.presentationml.notesSlide+xml"/>
  <Override PartName="/ppt/charts/chart5.xml" ContentType="application/vnd.openxmlformats-officedocument.drawingml.chart+xml"/>
  <Override PartName="/ppt/notesSlides/notesSlide31.xml" ContentType="application/vnd.openxmlformats-officedocument.presentationml.notesSlide+xml"/>
  <Override PartName="/ppt/charts/chart6.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7.xml" ContentType="application/vnd.openxmlformats-officedocument.drawingml.chart+xml"/>
  <Override PartName="/ppt/notesSlides/notesSlide34.xml" ContentType="application/vnd.openxmlformats-officedocument.presentationml.notesSlide+xml"/>
  <Override PartName="/ppt/charts/chart8.xml" ContentType="application/vnd.openxmlformats-officedocument.drawingml.chart+xml"/>
  <Override PartName="/ppt/notesSlides/notesSlide35.xml" ContentType="application/vnd.openxmlformats-officedocument.presentationml.notesSlide+xml"/>
  <Override PartName="/ppt/charts/chart9.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42"/>
  </p:notesMasterIdLst>
  <p:handoutMasterIdLst>
    <p:handoutMasterId r:id="rId43"/>
  </p:handoutMasterIdLst>
  <p:sldIdLst>
    <p:sldId id="257" r:id="rId3"/>
    <p:sldId id="312" r:id="rId4"/>
    <p:sldId id="313" r:id="rId5"/>
    <p:sldId id="314" r:id="rId6"/>
    <p:sldId id="315" r:id="rId7"/>
    <p:sldId id="316" r:id="rId8"/>
    <p:sldId id="317" r:id="rId9"/>
    <p:sldId id="318" r:id="rId10"/>
    <p:sldId id="319" r:id="rId11"/>
    <p:sldId id="320" r:id="rId12"/>
    <p:sldId id="325" r:id="rId13"/>
    <p:sldId id="322" r:id="rId14"/>
    <p:sldId id="323" r:id="rId15"/>
    <p:sldId id="324" r:id="rId16"/>
    <p:sldId id="327" r:id="rId17"/>
    <p:sldId id="303" r:id="rId18"/>
    <p:sldId id="304" r:id="rId19"/>
    <p:sldId id="305" r:id="rId20"/>
    <p:sldId id="306" r:id="rId21"/>
    <p:sldId id="328" r:id="rId22"/>
    <p:sldId id="329" r:id="rId23"/>
    <p:sldId id="309" r:id="rId24"/>
    <p:sldId id="288" r:id="rId25"/>
    <p:sldId id="289" r:id="rId26"/>
    <p:sldId id="285" r:id="rId27"/>
    <p:sldId id="256" r:id="rId28"/>
    <p:sldId id="270" r:id="rId29"/>
    <p:sldId id="259" r:id="rId30"/>
    <p:sldId id="261" r:id="rId31"/>
    <p:sldId id="262" r:id="rId32"/>
    <p:sldId id="263" r:id="rId33"/>
    <p:sldId id="258" r:id="rId34"/>
    <p:sldId id="271" r:id="rId35"/>
    <p:sldId id="264" r:id="rId36"/>
    <p:sldId id="265" r:id="rId37"/>
    <p:sldId id="310" r:id="rId38"/>
    <p:sldId id="330" r:id="rId39"/>
    <p:sldId id="311" r:id="rId40"/>
    <p:sldId id="273" r:id="rId41"/>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006600"/>
    <a:srgbClr val="007A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53" autoAdjust="0"/>
    <p:restoredTop sz="84769" autoAdjust="0"/>
  </p:normalViewPr>
  <p:slideViewPr>
    <p:cSldViewPr>
      <p:cViewPr>
        <p:scale>
          <a:sx n="50" d="100"/>
          <a:sy n="50" d="100"/>
        </p:scale>
        <p:origin x="-1902" y="-360"/>
      </p:cViewPr>
      <p:guideLst>
        <p:guide orient="horz" pos="2160"/>
        <p:guide pos="2880"/>
      </p:guideLst>
    </p:cSldViewPr>
  </p:slideViewPr>
  <p:notesTextViewPr>
    <p:cViewPr>
      <p:scale>
        <a:sx n="1" d="1"/>
        <a:sy n="1" d="1"/>
      </p:scale>
      <p:origin x="0" y="0"/>
    </p:cViewPr>
  </p:notesTextViewPr>
  <p:sorterViewPr>
    <p:cViewPr>
      <p:scale>
        <a:sx n="100" d="100"/>
        <a:sy n="100" d="100"/>
      </p:scale>
      <p:origin x="0" y="6816"/>
    </p:cViewPr>
  </p:sorterViewPr>
  <p:notesViewPr>
    <p:cSldViewPr>
      <p:cViewPr varScale="1">
        <p:scale>
          <a:sx n="71" d="100"/>
          <a:sy n="71" d="100"/>
        </p:scale>
        <p:origin x="-1962" y="-90"/>
      </p:cViewPr>
      <p:guideLst>
        <p:guide orient="horz" pos="2304"/>
        <p:guide pos="302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EPvT%20Files\Recite\DSWD\FDS%202013\Session%204%20CSC%20on%20Health\Scorecard%20RHU-BHS%20Mangaldan%20PL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manualLayout>
          <c:layoutTarget val="inner"/>
          <c:xMode val="edge"/>
          <c:yMode val="edge"/>
          <c:x val="0.17055752732400986"/>
          <c:y val="0.10441552082109139"/>
          <c:w val="0.81750217416852744"/>
          <c:h val="0.86822129509930657"/>
        </c:manualLayout>
      </c:layout>
      <c:barChart>
        <c:barDir val="bar"/>
        <c:grouping val="clustered"/>
        <c:varyColors val="0"/>
        <c:ser>
          <c:idx val="0"/>
          <c:order val="0"/>
          <c:tx>
            <c:strRef>
              <c:f>Charts!$K$8</c:f>
              <c:strCache>
                <c:ptCount val="1"/>
                <c:pt idx="0">
                  <c:v>RHU</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Charts!$L$7:$S$7</c:f>
              <c:strCache>
                <c:ptCount val="8"/>
                <c:pt idx="0">
                  <c:v>Staff</c:v>
                </c:pt>
                <c:pt idx="1">
                  <c:v>CR</c:v>
                </c:pt>
                <c:pt idx="2">
                  <c:v>Waiting Area</c:v>
                </c:pt>
                <c:pt idx="3">
                  <c:v>Nurse</c:v>
                </c:pt>
                <c:pt idx="4">
                  <c:v>LabTest</c:v>
                </c:pt>
                <c:pt idx="5">
                  <c:v>Doctor</c:v>
                </c:pt>
                <c:pt idx="6">
                  <c:v>Laboratory</c:v>
                </c:pt>
                <c:pt idx="7">
                  <c:v>Immunization</c:v>
                </c:pt>
              </c:strCache>
            </c:strRef>
          </c:cat>
          <c:val>
            <c:numRef>
              <c:f>Charts!$L$8:$S$8</c:f>
              <c:numCache>
                <c:formatCode>0.0</c:formatCode>
                <c:ptCount val="8"/>
                <c:pt idx="0">
                  <c:v>2.5</c:v>
                </c:pt>
                <c:pt idx="1">
                  <c:v>2.5</c:v>
                </c:pt>
                <c:pt idx="2">
                  <c:v>2.6</c:v>
                </c:pt>
                <c:pt idx="3">
                  <c:v>2.7</c:v>
                </c:pt>
                <c:pt idx="4">
                  <c:v>2.9</c:v>
                </c:pt>
                <c:pt idx="5">
                  <c:v>3</c:v>
                </c:pt>
                <c:pt idx="6">
                  <c:v>3</c:v>
                </c:pt>
                <c:pt idx="7">
                  <c:v>3.1</c:v>
                </c:pt>
              </c:numCache>
            </c:numRef>
          </c:val>
        </c:ser>
        <c:dLbls>
          <c:showLegendKey val="0"/>
          <c:showVal val="1"/>
          <c:showCatName val="0"/>
          <c:showSerName val="0"/>
          <c:showPercent val="0"/>
          <c:showBubbleSize val="0"/>
        </c:dLbls>
        <c:gapWidth val="150"/>
        <c:overlap val="-25"/>
        <c:axId val="297798272"/>
        <c:axId val="333493376"/>
      </c:barChart>
      <c:catAx>
        <c:axId val="297798272"/>
        <c:scaling>
          <c:orientation val="minMax"/>
        </c:scaling>
        <c:delete val="0"/>
        <c:axPos val="l"/>
        <c:majorTickMark val="none"/>
        <c:minorTickMark val="none"/>
        <c:tickLblPos val="nextTo"/>
        <c:txPr>
          <a:bodyPr/>
          <a:lstStyle/>
          <a:p>
            <a:pPr>
              <a:defRPr sz="1600"/>
            </a:pPr>
            <a:endParaRPr lang="en-US"/>
          </a:p>
        </c:txPr>
        <c:crossAx val="333493376"/>
        <c:crosses val="autoZero"/>
        <c:auto val="1"/>
        <c:lblAlgn val="ctr"/>
        <c:lblOffset val="100"/>
        <c:noMultiLvlLbl val="0"/>
      </c:catAx>
      <c:valAx>
        <c:axId val="333493376"/>
        <c:scaling>
          <c:orientation val="minMax"/>
        </c:scaling>
        <c:delete val="1"/>
        <c:axPos val="b"/>
        <c:numFmt formatCode="0.0" sourceLinked="1"/>
        <c:majorTickMark val="out"/>
        <c:minorTickMark val="none"/>
        <c:tickLblPos val="nextTo"/>
        <c:crossAx val="297798272"/>
        <c:crosses val="autoZero"/>
        <c:crossBetween val="between"/>
        <c:majorUnit val="1"/>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'Charts both'!$K$8</c:f>
              <c:strCache>
                <c:ptCount val="1"/>
                <c:pt idx="0">
                  <c:v>Beneficiaries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'Charts both'!$L$7:$S$7</c:f>
              <c:strCache>
                <c:ptCount val="8"/>
                <c:pt idx="0">
                  <c:v>Staff</c:v>
                </c:pt>
                <c:pt idx="1">
                  <c:v>CR</c:v>
                </c:pt>
                <c:pt idx="2">
                  <c:v>Waiting Area</c:v>
                </c:pt>
                <c:pt idx="3">
                  <c:v>Nurse</c:v>
                </c:pt>
                <c:pt idx="4">
                  <c:v>LabTest</c:v>
                </c:pt>
                <c:pt idx="5">
                  <c:v>Doctor</c:v>
                </c:pt>
                <c:pt idx="6">
                  <c:v>Laboratory</c:v>
                </c:pt>
                <c:pt idx="7">
                  <c:v>Immunization</c:v>
                </c:pt>
              </c:strCache>
            </c:strRef>
          </c:cat>
          <c:val>
            <c:numRef>
              <c:f>'Charts both'!$L$8:$S$8</c:f>
              <c:numCache>
                <c:formatCode>0.0</c:formatCode>
                <c:ptCount val="8"/>
                <c:pt idx="0">
                  <c:v>2.5</c:v>
                </c:pt>
                <c:pt idx="1">
                  <c:v>2.5</c:v>
                </c:pt>
                <c:pt idx="2">
                  <c:v>2.6</c:v>
                </c:pt>
                <c:pt idx="3">
                  <c:v>2.7</c:v>
                </c:pt>
                <c:pt idx="4">
                  <c:v>2.9</c:v>
                </c:pt>
                <c:pt idx="5">
                  <c:v>3</c:v>
                </c:pt>
                <c:pt idx="6">
                  <c:v>3</c:v>
                </c:pt>
                <c:pt idx="7">
                  <c:v>3.1</c:v>
                </c:pt>
              </c:numCache>
            </c:numRef>
          </c:val>
        </c:ser>
        <c:ser>
          <c:idx val="1"/>
          <c:order val="1"/>
          <c:tx>
            <c:strRef>
              <c:f>'Charts both'!$K$9</c:f>
              <c:strCache>
                <c:ptCount val="1"/>
                <c:pt idx="0">
                  <c:v>RHU Staff</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'Charts both'!$L$7:$S$7</c:f>
              <c:strCache>
                <c:ptCount val="8"/>
                <c:pt idx="0">
                  <c:v>Staff</c:v>
                </c:pt>
                <c:pt idx="1">
                  <c:v>CR</c:v>
                </c:pt>
                <c:pt idx="2">
                  <c:v>Waiting Area</c:v>
                </c:pt>
                <c:pt idx="3">
                  <c:v>Nurse</c:v>
                </c:pt>
                <c:pt idx="4">
                  <c:v>LabTest</c:v>
                </c:pt>
                <c:pt idx="5">
                  <c:v>Doctor</c:v>
                </c:pt>
                <c:pt idx="6">
                  <c:v>Laboratory</c:v>
                </c:pt>
                <c:pt idx="7">
                  <c:v>Immunization</c:v>
                </c:pt>
              </c:strCache>
            </c:strRef>
          </c:cat>
          <c:val>
            <c:numRef>
              <c:f>'Charts both'!$L$9:$S$9</c:f>
              <c:numCache>
                <c:formatCode>General</c:formatCode>
                <c:ptCount val="8"/>
                <c:pt idx="0">
                  <c:v>3</c:v>
                </c:pt>
                <c:pt idx="1">
                  <c:v>4</c:v>
                </c:pt>
                <c:pt idx="2">
                  <c:v>4</c:v>
                </c:pt>
                <c:pt idx="3">
                  <c:v>4</c:v>
                </c:pt>
                <c:pt idx="4">
                  <c:v>3.8</c:v>
                </c:pt>
                <c:pt idx="5">
                  <c:v>4</c:v>
                </c:pt>
                <c:pt idx="6">
                  <c:v>3.5</c:v>
                </c:pt>
                <c:pt idx="7">
                  <c:v>4</c:v>
                </c:pt>
              </c:numCache>
            </c:numRef>
          </c:val>
        </c:ser>
        <c:dLbls>
          <c:showLegendKey val="0"/>
          <c:showVal val="1"/>
          <c:showCatName val="0"/>
          <c:showSerName val="0"/>
          <c:showPercent val="0"/>
          <c:showBubbleSize val="0"/>
        </c:dLbls>
        <c:gapWidth val="150"/>
        <c:overlap val="-25"/>
        <c:axId val="72131328"/>
        <c:axId val="72132480"/>
      </c:barChart>
      <c:catAx>
        <c:axId val="72131328"/>
        <c:scaling>
          <c:orientation val="minMax"/>
        </c:scaling>
        <c:delete val="0"/>
        <c:axPos val="l"/>
        <c:majorTickMark val="none"/>
        <c:minorTickMark val="none"/>
        <c:tickLblPos val="nextTo"/>
        <c:txPr>
          <a:bodyPr/>
          <a:lstStyle/>
          <a:p>
            <a:pPr>
              <a:defRPr sz="1800"/>
            </a:pPr>
            <a:endParaRPr lang="en-US"/>
          </a:p>
        </c:txPr>
        <c:crossAx val="72132480"/>
        <c:crosses val="autoZero"/>
        <c:auto val="1"/>
        <c:lblAlgn val="ctr"/>
        <c:lblOffset val="100"/>
        <c:noMultiLvlLbl val="0"/>
      </c:catAx>
      <c:valAx>
        <c:axId val="72132480"/>
        <c:scaling>
          <c:orientation val="minMax"/>
        </c:scaling>
        <c:delete val="1"/>
        <c:axPos val="b"/>
        <c:numFmt formatCode="0.0" sourceLinked="1"/>
        <c:majorTickMark val="out"/>
        <c:minorTickMark val="none"/>
        <c:tickLblPos val="nextTo"/>
        <c:crossAx val="72131328"/>
        <c:crosses val="autoZero"/>
        <c:crossBetween val="between"/>
        <c:majorUnit val="1"/>
      </c:valAx>
    </c:plotArea>
    <c:legend>
      <c:legendPos val="t"/>
      <c:layout/>
      <c:overlay val="0"/>
      <c:txPr>
        <a:bodyPr/>
        <a:lstStyle/>
        <a:p>
          <a:pPr>
            <a:defRPr sz="1800"/>
          </a:pPr>
          <a:endParaRPr lang="en-US"/>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Charts!$K$8</c:f>
              <c:strCache>
                <c:ptCount val="1"/>
                <c:pt idx="0">
                  <c:v>RHU</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Charts!$L$7:$S$7</c:f>
              <c:strCache>
                <c:ptCount val="8"/>
                <c:pt idx="0">
                  <c:v>Staff</c:v>
                </c:pt>
                <c:pt idx="1">
                  <c:v>CR</c:v>
                </c:pt>
                <c:pt idx="2">
                  <c:v>Waiting Area</c:v>
                </c:pt>
                <c:pt idx="3">
                  <c:v>Nurse</c:v>
                </c:pt>
                <c:pt idx="4">
                  <c:v>LabTest</c:v>
                </c:pt>
                <c:pt idx="5">
                  <c:v>Doctor</c:v>
                </c:pt>
                <c:pt idx="6">
                  <c:v>Laboratory</c:v>
                </c:pt>
                <c:pt idx="7">
                  <c:v>Immunization</c:v>
                </c:pt>
              </c:strCache>
            </c:strRef>
          </c:cat>
          <c:val>
            <c:numRef>
              <c:f>Charts!$L$8:$S$8</c:f>
              <c:numCache>
                <c:formatCode>0.0</c:formatCode>
                <c:ptCount val="8"/>
                <c:pt idx="0">
                  <c:v>2.5</c:v>
                </c:pt>
                <c:pt idx="1">
                  <c:v>2.5</c:v>
                </c:pt>
                <c:pt idx="2">
                  <c:v>2.6</c:v>
                </c:pt>
                <c:pt idx="3">
                  <c:v>2.7</c:v>
                </c:pt>
                <c:pt idx="4">
                  <c:v>2.9</c:v>
                </c:pt>
                <c:pt idx="5">
                  <c:v>3</c:v>
                </c:pt>
                <c:pt idx="6">
                  <c:v>3</c:v>
                </c:pt>
                <c:pt idx="7">
                  <c:v>3.1</c:v>
                </c:pt>
              </c:numCache>
            </c:numRef>
          </c:val>
        </c:ser>
        <c:dLbls>
          <c:showLegendKey val="0"/>
          <c:showVal val="1"/>
          <c:showCatName val="0"/>
          <c:showSerName val="0"/>
          <c:showPercent val="0"/>
          <c:showBubbleSize val="0"/>
        </c:dLbls>
        <c:gapWidth val="150"/>
        <c:overlap val="-25"/>
        <c:axId val="72157824"/>
        <c:axId val="72164864"/>
      </c:barChart>
      <c:catAx>
        <c:axId val="72157824"/>
        <c:scaling>
          <c:orientation val="minMax"/>
        </c:scaling>
        <c:delete val="0"/>
        <c:axPos val="l"/>
        <c:majorTickMark val="none"/>
        <c:minorTickMark val="none"/>
        <c:tickLblPos val="nextTo"/>
        <c:txPr>
          <a:bodyPr/>
          <a:lstStyle/>
          <a:p>
            <a:pPr>
              <a:defRPr sz="1200"/>
            </a:pPr>
            <a:endParaRPr lang="en-US"/>
          </a:p>
        </c:txPr>
        <c:crossAx val="72164864"/>
        <c:crosses val="autoZero"/>
        <c:auto val="1"/>
        <c:lblAlgn val="ctr"/>
        <c:lblOffset val="100"/>
        <c:noMultiLvlLbl val="0"/>
      </c:catAx>
      <c:valAx>
        <c:axId val="72164864"/>
        <c:scaling>
          <c:orientation val="minMax"/>
        </c:scaling>
        <c:delete val="1"/>
        <c:axPos val="b"/>
        <c:numFmt formatCode="0.0" sourceLinked="1"/>
        <c:majorTickMark val="out"/>
        <c:minorTickMark val="none"/>
        <c:tickLblPos val="nextTo"/>
        <c:crossAx val="72157824"/>
        <c:crosses val="autoZero"/>
        <c:crossBetween val="between"/>
        <c:majorUnit val="1"/>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Charts!$K$8</c:f>
              <c:strCache>
                <c:ptCount val="1"/>
                <c:pt idx="0">
                  <c:v>RHU</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Charts!$L$7:$S$7</c:f>
              <c:strCache>
                <c:ptCount val="8"/>
                <c:pt idx="0">
                  <c:v>Staff</c:v>
                </c:pt>
                <c:pt idx="1">
                  <c:v>CR</c:v>
                </c:pt>
                <c:pt idx="2">
                  <c:v>Waiting Area</c:v>
                </c:pt>
                <c:pt idx="3">
                  <c:v>Nurse</c:v>
                </c:pt>
                <c:pt idx="4">
                  <c:v>LabTest</c:v>
                </c:pt>
                <c:pt idx="5">
                  <c:v>Doctor</c:v>
                </c:pt>
                <c:pt idx="6">
                  <c:v>Laboratory</c:v>
                </c:pt>
                <c:pt idx="7">
                  <c:v>Immunization</c:v>
                </c:pt>
              </c:strCache>
            </c:strRef>
          </c:cat>
          <c:val>
            <c:numRef>
              <c:f>Charts!$L$8:$S$8</c:f>
              <c:numCache>
                <c:formatCode>0.0</c:formatCode>
                <c:ptCount val="8"/>
                <c:pt idx="0">
                  <c:v>2.5</c:v>
                </c:pt>
                <c:pt idx="1">
                  <c:v>2.5</c:v>
                </c:pt>
                <c:pt idx="2">
                  <c:v>2.6</c:v>
                </c:pt>
                <c:pt idx="3">
                  <c:v>2.7</c:v>
                </c:pt>
                <c:pt idx="4">
                  <c:v>2.9</c:v>
                </c:pt>
                <c:pt idx="5">
                  <c:v>3</c:v>
                </c:pt>
                <c:pt idx="6">
                  <c:v>3</c:v>
                </c:pt>
                <c:pt idx="7">
                  <c:v>3.1</c:v>
                </c:pt>
              </c:numCache>
            </c:numRef>
          </c:val>
        </c:ser>
        <c:dLbls>
          <c:showLegendKey val="0"/>
          <c:showVal val="1"/>
          <c:showCatName val="0"/>
          <c:showSerName val="0"/>
          <c:showPercent val="0"/>
          <c:showBubbleSize val="0"/>
        </c:dLbls>
        <c:gapWidth val="150"/>
        <c:overlap val="-25"/>
        <c:axId val="72221440"/>
        <c:axId val="72224128"/>
      </c:barChart>
      <c:catAx>
        <c:axId val="72221440"/>
        <c:scaling>
          <c:orientation val="minMax"/>
        </c:scaling>
        <c:delete val="0"/>
        <c:axPos val="l"/>
        <c:majorTickMark val="none"/>
        <c:minorTickMark val="none"/>
        <c:tickLblPos val="nextTo"/>
        <c:txPr>
          <a:bodyPr/>
          <a:lstStyle/>
          <a:p>
            <a:pPr>
              <a:defRPr sz="1200"/>
            </a:pPr>
            <a:endParaRPr lang="en-US"/>
          </a:p>
        </c:txPr>
        <c:crossAx val="72224128"/>
        <c:crosses val="autoZero"/>
        <c:auto val="1"/>
        <c:lblAlgn val="ctr"/>
        <c:lblOffset val="100"/>
        <c:noMultiLvlLbl val="0"/>
      </c:catAx>
      <c:valAx>
        <c:axId val="72224128"/>
        <c:scaling>
          <c:orientation val="minMax"/>
        </c:scaling>
        <c:delete val="1"/>
        <c:axPos val="b"/>
        <c:numFmt formatCode="0.0" sourceLinked="1"/>
        <c:majorTickMark val="out"/>
        <c:minorTickMark val="none"/>
        <c:tickLblPos val="nextTo"/>
        <c:crossAx val="72221440"/>
        <c:crosses val="autoZero"/>
        <c:crossBetween val="between"/>
        <c:majorUnit val="1"/>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Charts!$K$8</c:f>
              <c:strCache>
                <c:ptCount val="1"/>
                <c:pt idx="0">
                  <c:v>RHU</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Charts!$L$7:$S$7</c:f>
              <c:strCache>
                <c:ptCount val="8"/>
                <c:pt idx="0">
                  <c:v>Staff</c:v>
                </c:pt>
                <c:pt idx="1">
                  <c:v>CR</c:v>
                </c:pt>
                <c:pt idx="2">
                  <c:v>Waiting Area</c:v>
                </c:pt>
                <c:pt idx="3">
                  <c:v>Nurse</c:v>
                </c:pt>
                <c:pt idx="4">
                  <c:v>LabTest</c:v>
                </c:pt>
                <c:pt idx="5">
                  <c:v>Doctor</c:v>
                </c:pt>
                <c:pt idx="6">
                  <c:v>Laboratory</c:v>
                </c:pt>
                <c:pt idx="7">
                  <c:v>Immunization</c:v>
                </c:pt>
              </c:strCache>
            </c:strRef>
          </c:cat>
          <c:val>
            <c:numRef>
              <c:f>Charts!$L$8:$S$8</c:f>
              <c:numCache>
                <c:formatCode>0.0</c:formatCode>
                <c:ptCount val="8"/>
                <c:pt idx="0">
                  <c:v>2.5</c:v>
                </c:pt>
                <c:pt idx="1">
                  <c:v>2.5</c:v>
                </c:pt>
                <c:pt idx="2">
                  <c:v>2.6</c:v>
                </c:pt>
                <c:pt idx="3">
                  <c:v>2.7</c:v>
                </c:pt>
                <c:pt idx="4">
                  <c:v>2.9</c:v>
                </c:pt>
                <c:pt idx="5">
                  <c:v>3</c:v>
                </c:pt>
                <c:pt idx="6">
                  <c:v>3</c:v>
                </c:pt>
                <c:pt idx="7">
                  <c:v>3.1</c:v>
                </c:pt>
              </c:numCache>
            </c:numRef>
          </c:val>
        </c:ser>
        <c:dLbls>
          <c:showLegendKey val="0"/>
          <c:showVal val="1"/>
          <c:showCatName val="0"/>
          <c:showSerName val="0"/>
          <c:showPercent val="0"/>
          <c:showBubbleSize val="0"/>
        </c:dLbls>
        <c:gapWidth val="150"/>
        <c:overlap val="-25"/>
        <c:axId val="72245248"/>
        <c:axId val="72284032"/>
      </c:barChart>
      <c:catAx>
        <c:axId val="72245248"/>
        <c:scaling>
          <c:orientation val="minMax"/>
        </c:scaling>
        <c:delete val="0"/>
        <c:axPos val="l"/>
        <c:majorTickMark val="none"/>
        <c:minorTickMark val="none"/>
        <c:tickLblPos val="nextTo"/>
        <c:txPr>
          <a:bodyPr/>
          <a:lstStyle/>
          <a:p>
            <a:pPr>
              <a:defRPr sz="1200"/>
            </a:pPr>
            <a:endParaRPr lang="en-US"/>
          </a:p>
        </c:txPr>
        <c:crossAx val="72284032"/>
        <c:crosses val="autoZero"/>
        <c:auto val="1"/>
        <c:lblAlgn val="ctr"/>
        <c:lblOffset val="100"/>
        <c:noMultiLvlLbl val="0"/>
      </c:catAx>
      <c:valAx>
        <c:axId val="72284032"/>
        <c:scaling>
          <c:orientation val="minMax"/>
        </c:scaling>
        <c:delete val="1"/>
        <c:axPos val="b"/>
        <c:numFmt formatCode="0.0" sourceLinked="1"/>
        <c:majorTickMark val="out"/>
        <c:minorTickMark val="none"/>
        <c:tickLblPos val="nextTo"/>
        <c:crossAx val="72245248"/>
        <c:crosses val="autoZero"/>
        <c:crossBetween val="between"/>
        <c:majorUnit val="1"/>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Charts!$K$8</c:f>
              <c:strCache>
                <c:ptCount val="1"/>
                <c:pt idx="0">
                  <c:v>RHU</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Charts!$L$7:$S$7</c:f>
              <c:strCache>
                <c:ptCount val="8"/>
                <c:pt idx="0">
                  <c:v>Staff</c:v>
                </c:pt>
                <c:pt idx="1">
                  <c:v>CR</c:v>
                </c:pt>
                <c:pt idx="2">
                  <c:v>Waiting Area</c:v>
                </c:pt>
                <c:pt idx="3">
                  <c:v>Nurse</c:v>
                </c:pt>
                <c:pt idx="4">
                  <c:v>LabTest</c:v>
                </c:pt>
                <c:pt idx="5">
                  <c:v>Doctor</c:v>
                </c:pt>
                <c:pt idx="6">
                  <c:v>Laboratory</c:v>
                </c:pt>
                <c:pt idx="7">
                  <c:v>Immunization</c:v>
                </c:pt>
              </c:strCache>
            </c:strRef>
          </c:cat>
          <c:val>
            <c:numRef>
              <c:f>Charts!$L$8:$S$8</c:f>
              <c:numCache>
                <c:formatCode>0.0</c:formatCode>
                <c:ptCount val="8"/>
                <c:pt idx="0">
                  <c:v>2.5</c:v>
                </c:pt>
                <c:pt idx="1">
                  <c:v>2.5</c:v>
                </c:pt>
                <c:pt idx="2">
                  <c:v>2.6</c:v>
                </c:pt>
                <c:pt idx="3">
                  <c:v>2.7</c:v>
                </c:pt>
                <c:pt idx="4">
                  <c:v>2.9</c:v>
                </c:pt>
                <c:pt idx="5">
                  <c:v>3</c:v>
                </c:pt>
                <c:pt idx="6">
                  <c:v>3</c:v>
                </c:pt>
                <c:pt idx="7">
                  <c:v>3.1</c:v>
                </c:pt>
              </c:numCache>
            </c:numRef>
          </c:val>
        </c:ser>
        <c:dLbls>
          <c:showLegendKey val="0"/>
          <c:showVal val="1"/>
          <c:showCatName val="0"/>
          <c:showSerName val="0"/>
          <c:showPercent val="0"/>
          <c:showBubbleSize val="0"/>
        </c:dLbls>
        <c:gapWidth val="150"/>
        <c:overlap val="-25"/>
        <c:axId val="72329088"/>
        <c:axId val="170066688"/>
      </c:barChart>
      <c:catAx>
        <c:axId val="72329088"/>
        <c:scaling>
          <c:orientation val="minMax"/>
        </c:scaling>
        <c:delete val="0"/>
        <c:axPos val="l"/>
        <c:majorTickMark val="none"/>
        <c:minorTickMark val="none"/>
        <c:tickLblPos val="nextTo"/>
        <c:txPr>
          <a:bodyPr/>
          <a:lstStyle/>
          <a:p>
            <a:pPr>
              <a:defRPr sz="1200"/>
            </a:pPr>
            <a:endParaRPr lang="en-US"/>
          </a:p>
        </c:txPr>
        <c:crossAx val="170066688"/>
        <c:crosses val="autoZero"/>
        <c:auto val="1"/>
        <c:lblAlgn val="ctr"/>
        <c:lblOffset val="100"/>
        <c:noMultiLvlLbl val="0"/>
      </c:catAx>
      <c:valAx>
        <c:axId val="170066688"/>
        <c:scaling>
          <c:orientation val="minMax"/>
        </c:scaling>
        <c:delete val="1"/>
        <c:axPos val="b"/>
        <c:numFmt formatCode="0.0" sourceLinked="1"/>
        <c:majorTickMark val="out"/>
        <c:minorTickMark val="none"/>
        <c:tickLblPos val="nextTo"/>
        <c:crossAx val="72329088"/>
        <c:crosses val="autoZero"/>
        <c:crossBetween val="between"/>
        <c:majorUnit val="1"/>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tx>
            <c:strRef>
              <c:f>'Charts both'!$C$8</c:f>
              <c:strCache>
                <c:ptCount val="1"/>
                <c:pt idx="0">
                  <c:v>Beneficiaries</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'Charts both'!$D$7:$I$7</c:f>
              <c:strCache>
                <c:ptCount val="6"/>
                <c:pt idx="0">
                  <c:v>Equip</c:v>
                </c:pt>
                <c:pt idx="1">
                  <c:v>Waiting Area</c:v>
                </c:pt>
                <c:pt idx="2">
                  <c:v>BHW</c:v>
                </c:pt>
                <c:pt idx="3">
                  <c:v>CR</c:v>
                </c:pt>
                <c:pt idx="4">
                  <c:v>Immunization</c:v>
                </c:pt>
                <c:pt idx="5">
                  <c:v>Midwife</c:v>
                </c:pt>
              </c:strCache>
            </c:strRef>
          </c:cat>
          <c:val>
            <c:numRef>
              <c:f>'Charts both'!$D$8:$I$8</c:f>
              <c:numCache>
                <c:formatCode>0.0</c:formatCode>
                <c:ptCount val="6"/>
                <c:pt idx="0">
                  <c:v>2.9</c:v>
                </c:pt>
                <c:pt idx="1">
                  <c:v>3</c:v>
                </c:pt>
                <c:pt idx="2">
                  <c:v>3.1</c:v>
                </c:pt>
                <c:pt idx="3">
                  <c:v>3.2</c:v>
                </c:pt>
                <c:pt idx="4">
                  <c:v>3.4</c:v>
                </c:pt>
                <c:pt idx="5">
                  <c:v>3.5</c:v>
                </c:pt>
              </c:numCache>
            </c:numRef>
          </c:val>
        </c:ser>
        <c:ser>
          <c:idx val="1"/>
          <c:order val="1"/>
          <c:tx>
            <c:strRef>
              <c:f>'Charts both'!$C$9</c:f>
              <c:strCache>
                <c:ptCount val="1"/>
                <c:pt idx="0">
                  <c:v>Midwife</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'Charts both'!$D$7:$I$7</c:f>
              <c:strCache>
                <c:ptCount val="6"/>
                <c:pt idx="0">
                  <c:v>Equip</c:v>
                </c:pt>
                <c:pt idx="1">
                  <c:v>Waiting Area</c:v>
                </c:pt>
                <c:pt idx="2">
                  <c:v>BHW</c:v>
                </c:pt>
                <c:pt idx="3">
                  <c:v>CR</c:v>
                </c:pt>
                <c:pt idx="4">
                  <c:v>Immunization</c:v>
                </c:pt>
                <c:pt idx="5">
                  <c:v>Midwife</c:v>
                </c:pt>
              </c:strCache>
            </c:strRef>
          </c:cat>
          <c:val>
            <c:numRef>
              <c:f>'Charts both'!$D$9:$I$9</c:f>
              <c:numCache>
                <c:formatCode>General</c:formatCode>
                <c:ptCount val="6"/>
                <c:pt idx="0">
                  <c:v>3.1</c:v>
                </c:pt>
                <c:pt idx="1">
                  <c:v>3.4</c:v>
                </c:pt>
                <c:pt idx="2">
                  <c:v>3.4</c:v>
                </c:pt>
                <c:pt idx="3">
                  <c:v>3.7</c:v>
                </c:pt>
                <c:pt idx="4">
                  <c:v>3.6</c:v>
                </c:pt>
                <c:pt idx="5">
                  <c:v>3.5</c:v>
                </c:pt>
              </c:numCache>
            </c:numRef>
          </c:val>
        </c:ser>
        <c:dLbls>
          <c:showLegendKey val="0"/>
          <c:showVal val="1"/>
          <c:showCatName val="0"/>
          <c:showSerName val="0"/>
          <c:showPercent val="0"/>
          <c:showBubbleSize val="0"/>
        </c:dLbls>
        <c:gapWidth val="150"/>
        <c:overlap val="-25"/>
        <c:axId val="170101760"/>
        <c:axId val="170468096"/>
      </c:barChart>
      <c:catAx>
        <c:axId val="170101760"/>
        <c:scaling>
          <c:orientation val="minMax"/>
        </c:scaling>
        <c:delete val="0"/>
        <c:axPos val="l"/>
        <c:majorTickMark val="none"/>
        <c:minorTickMark val="none"/>
        <c:tickLblPos val="nextTo"/>
        <c:txPr>
          <a:bodyPr/>
          <a:lstStyle/>
          <a:p>
            <a:pPr>
              <a:defRPr sz="1600"/>
            </a:pPr>
            <a:endParaRPr lang="en-US"/>
          </a:p>
        </c:txPr>
        <c:crossAx val="170468096"/>
        <c:crosses val="autoZero"/>
        <c:auto val="1"/>
        <c:lblAlgn val="ctr"/>
        <c:lblOffset val="100"/>
        <c:noMultiLvlLbl val="0"/>
      </c:catAx>
      <c:valAx>
        <c:axId val="170468096"/>
        <c:scaling>
          <c:orientation val="minMax"/>
        </c:scaling>
        <c:delete val="1"/>
        <c:axPos val="b"/>
        <c:numFmt formatCode="0.0" sourceLinked="1"/>
        <c:majorTickMark val="out"/>
        <c:minorTickMark val="none"/>
        <c:tickLblPos val="nextTo"/>
        <c:crossAx val="170101760"/>
        <c:crosses val="autoZero"/>
        <c:crossBetween val="between"/>
        <c:majorUnit val="1"/>
      </c:valAx>
    </c:plotArea>
    <c:legend>
      <c:legendPos val="t"/>
      <c:layout/>
      <c:overlay val="0"/>
      <c:txPr>
        <a:bodyPr/>
        <a:lstStyle/>
        <a:p>
          <a:pPr>
            <a:defRPr sz="1800"/>
          </a:pPr>
          <a:endParaRPr lang="en-US"/>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Charts!$C$8</c:f>
              <c:strCache>
                <c:ptCount val="1"/>
                <c:pt idx="0">
                  <c:v>BHS</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Charts!$D$7:$I$7</c:f>
              <c:strCache>
                <c:ptCount val="6"/>
                <c:pt idx="0">
                  <c:v>Equip</c:v>
                </c:pt>
                <c:pt idx="1">
                  <c:v>Waiting Area</c:v>
                </c:pt>
                <c:pt idx="2">
                  <c:v>BHW</c:v>
                </c:pt>
                <c:pt idx="3">
                  <c:v>CR</c:v>
                </c:pt>
                <c:pt idx="4">
                  <c:v>Immunization</c:v>
                </c:pt>
                <c:pt idx="5">
                  <c:v>Midwife</c:v>
                </c:pt>
              </c:strCache>
            </c:strRef>
          </c:cat>
          <c:val>
            <c:numRef>
              <c:f>Charts!$D$8:$I$8</c:f>
              <c:numCache>
                <c:formatCode>0.0</c:formatCode>
                <c:ptCount val="6"/>
                <c:pt idx="0">
                  <c:v>2.9</c:v>
                </c:pt>
                <c:pt idx="1">
                  <c:v>3</c:v>
                </c:pt>
                <c:pt idx="2">
                  <c:v>3.1</c:v>
                </c:pt>
                <c:pt idx="3">
                  <c:v>3.2</c:v>
                </c:pt>
                <c:pt idx="4">
                  <c:v>3.4</c:v>
                </c:pt>
                <c:pt idx="5">
                  <c:v>3.5</c:v>
                </c:pt>
              </c:numCache>
            </c:numRef>
          </c:val>
        </c:ser>
        <c:dLbls>
          <c:showLegendKey val="0"/>
          <c:showVal val="1"/>
          <c:showCatName val="0"/>
          <c:showSerName val="0"/>
          <c:showPercent val="0"/>
          <c:showBubbleSize val="0"/>
        </c:dLbls>
        <c:gapWidth val="150"/>
        <c:overlap val="-25"/>
        <c:axId val="170505728"/>
        <c:axId val="170520960"/>
      </c:barChart>
      <c:catAx>
        <c:axId val="170505728"/>
        <c:scaling>
          <c:orientation val="minMax"/>
        </c:scaling>
        <c:delete val="0"/>
        <c:axPos val="l"/>
        <c:majorTickMark val="none"/>
        <c:minorTickMark val="none"/>
        <c:tickLblPos val="nextTo"/>
        <c:txPr>
          <a:bodyPr/>
          <a:lstStyle/>
          <a:p>
            <a:pPr>
              <a:defRPr sz="1200"/>
            </a:pPr>
            <a:endParaRPr lang="en-US"/>
          </a:p>
        </c:txPr>
        <c:crossAx val="170520960"/>
        <c:crosses val="autoZero"/>
        <c:auto val="1"/>
        <c:lblAlgn val="ctr"/>
        <c:lblOffset val="100"/>
        <c:noMultiLvlLbl val="0"/>
      </c:catAx>
      <c:valAx>
        <c:axId val="170520960"/>
        <c:scaling>
          <c:orientation val="minMax"/>
        </c:scaling>
        <c:delete val="1"/>
        <c:axPos val="b"/>
        <c:numFmt formatCode="0.0" sourceLinked="1"/>
        <c:majorTickMark val="out"/>
        <c:minorTickMark val="none"/>
        <c:tickLblPos val="nextTo"/>
        <c:crossAx val="170505728"/>
        <c:crosses val="autoZero"/>
        <c:crossBetween val="between"/>
        <c:majorUnit val="1"/>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PH"/>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title>
    <c:autoTitleDeleted val="0"/>
    <c:plotArea>
      <c:layout/>
      <c:barChart>
        <c:barDir val="bar"/>
        <c:grouping val="clustered"/>
        <c:varyColors val="0"/>
        <c:ser>
          <c:idx val="0"/>
          <c:order val="0"/>
          <c:tx>
            <c:strRef>
              <c:f>Charts!$C$8</c:f>
              <c:strCache>
                <c:ptCount val="1"/>
                <c:pt idx="0">
                  <c:v>BHS</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Charts!$D$7:$I$7</c:f>
              <c:strCache>
                <c:ptCount val="6"/>
                <c:pt idx="0">
                  <c:v>Equip</c:v>
                </c:pt>
                <c:pt idx="1">
                  <c:v>Waiting Area</c:v>
                </c:pt>
                <c:pt idx="2">
                  <c:v>BHW</c:v>
                </c:pt>
                <c:pt idx="3">
                  <c:v>CR</c:v>
                </c:pt>
                <c:pt idx="4">
                  <c:v>Immunization</c:v>
                </c:pt>
                <c:pt idx="5">
                  <c:v>Midwife</c:v>
                </c:pt>
              </c:strCache>
            </c:strRef>
          </c:cat>
          <c:val>
            <c:numRef>
              <c:f>Charts!$D$8:$I$8</c:f>
              <c:numCache>
                <c:formatCode>0.0</c:formatCode>
                <c:ptCount val="6"/>
                <c:pt idx="0">
                  <c:v>2.9</c:v>
                </c:pt>
                <c:pt idx="1">
                  <c:v>3</c:v>
                </c:pt>
                <c:pt idx="2">
                  <c:v>3.1</c:v>
                </c:pt>
                <c:pt idx="3">
                  <c:v>3.2</c:v>
                </c:pt>
                <c:pt idx="4">
                  <c:v>3.4</c:v>
                </c:pt>
                <c:pt idx="5">
                  <c:v>3.5</c:v>
                </c:pt>
              </c:numCache>
            </c:numRef>
          </c:val>
        </c:ser>
        <c:dLbls>
          <c:showLegendKey val="0"/>
          <c:showVal val="1"/>
          <c:showCatName val="0"/>
          <c:showSerName val="0"/>
          <c:showPercent val="0"/>
          <c:showBubbleSize val="0"/>
        </c:dLbls>
        <c:gapWidth val="150"/>
        <c:overlap val="-25"/>
        <c:axId val="170537344"/>
        <c:axId val="170572032"/>
      </c:barChart>
      <c:catAx>
        <c:axId val="170537344"/>
        <c:scaling>
          <c:orientation val="minMax"/>
        </c:scaling>
        <c:delete val="0"/>
        <c:axPos val="l"/>
        <c:majorTickMark val="none"/>
        <c:minorTickMark val="none"/>
        <c:tickLblPos val="nextTo"/>
        <c:txPr>
          <a:bodyPr/>
          <a:lstStyle/>
          <a:p>
            <a:pPr>
              <a:defRPr sz="1200"/>
            </a:pPr>
            <a:endParaRPr lang="en-US"/>
          </a:p>
        </c:txPr>
        <c:crossAx val="170572032"/>
        <c:crosses val="autoZero"/>
        <c:auto val="1"/>
        <c:lblAlgn val="ctr"/>
        <c:lblOffset val="100"/>
        <c:noMultiLvlLbl val="0"/>
      </c:catAx>
      <c:valAx>
        <c:axId val="170572032"/>
        <c:scaling>
          <c:orientation val="minMax"/>
        </c:scaling>
        <c:delete val="1"/>
        <c:axPos val="b"/>
        <c:numFmt formatCode="0.0" sourceLinked="1"/>
        <c:majorTickMark val="out"/>
        <c:minorTickMark val="none"/>
        <c:tickLblPos val="nextTo"/>
        <c:crossAx val="170537344"/>
        <c:crosses val="autoZero"/>
        <c:crossBetween val="between"/>
        <c:majorUnit val="1"/>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90F403-0C6B-43DA-B591-19B8AD6ED9AF}"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DAA5B49C-C465-451A-B42F-CC4516A3A9E2}">
      <dgm:prSet phldrT="[Text]" custT="1"/>
      <dgm:spPr/>
      <dgm:t>
        <a:bodyPr/>
        <a:lstStyle/>
        <a:p>
          <a:r>
            <a:rPr lang="en-US" sz="2400" b="1" dirty="0" smtClean="0">
              <a:solidFill>
                <a:schemeClr val="accent1">
                  <a:lumMod val="50000"/>
                </a:schemeClr>
              </a:solidFill>
              <a:latin typeface="Candara" pitchFamily="34" charset="0"/>
              <a:cs typeface="MV Boli" pitchFamily="2" charset="0"/>
            </a:rPr>
            <a:t>i-</a:t>
          </a:r>
          <a:r>
            <a:rPr lang="en-US" sz="2400" b="1" dirty="0" err="1" smtClean="0">
              <a:solidFill>
                <a:schemeClr val="accent1">
                  <a:lumMod val="50000"/>
                </a:schemeClr>
              </a:solidFill>
              <a:latin typeface="Candara" pitchFamily="34" charset="0"/>
              <a:cs typeface="MV Boli" pitchFamily="2" charset="0"/>
            </a:rPr>
            <a:t>Pantawid</a:t>
          </a:r>
          <a:r>
            <a:rPr lang="en-US" sz="2400" b="1" dirty="0" smtClean="0">
              <a:solidFill>
                <a:schemeClr val="tx1"/>
              </a:solidFill>
              <a:latin typeface="MV Boli" pitchFamily="2" charset="0"/>
              <a:cs typeface="MV Boli" pitchFamily="2" charset="0"/>
            </a:rPr>
            <a:t> </a:t>
          </a:r>
          <a:r>
            <a:rPr lang="en-US" sz="2000" b="0" dirty="0" smtClean="0">
              <a:solidFill>
                <a:schemeClr val="tx1"/>
              </a:solidFill>
              <a:latin typeface="Arial" pitchFamily="34" charset="0"/>
              <a:cs typeface="Arial" pitchFamily="34" charset="0"/>
            </a:rPr>
            <a:t>Implementing CSO</a:t>
          </a:r>
          <a:endParaRPr lang="en-US" sz="2000" b="0" dirty="0">
            <a:solidFill>
              <a:schemeClr val="tx1"/>
            </a:solidFill>
            <a:latin typeface="Arial" pitchFamily="34" charset="0"/>
            <a:cs typeface="Arial" pitchFamily="34" charset="0"/>
          </a:endParaRPr>
        </a:p>
      </dgm:t>
    </dgm:pt>
    <dgm:pt modelId="{3FED3929-052F-44C7-8EFC-BB0CAAF44FD7}" type="parTrans" cxnId="{5B0C84F6-59F0-4572-8B76-CFF9B3725319}">
      <dgm:prSet/>
      <dgm:spPr/>
      <dgm:t>
        <a:bodyPr/>
        <a:lstStyle/>
        <a:p>
          <a:endParaRPr lang="en-US"/>
        </a:p>
      </dgm:t>
    </dgm:pt>
    <dgm:pt modelId="{2EAB72A7-BF1B-44B4-A442-2DF026054557}" type="sibTrans" cxnId="{5B0C84F6-59F0-4572-8B76-CFF9B3725319}">
      <dgm:prSet/>
      <dgm:spPr/>
      <dgm:t>
        <a:bodyPr/>
        <a:lstStyle/>
        <a:p>
          <a:endParaRPr lang="en-US"/>
        </a:p>
      </dgm:t>
    </dgm:pt>
    <dgm:pt modelId="{2406AEE2-3269-4871-A761-A611D0291B3C}">
      <dgm:prSet phldrT="[Text]"/>
      <dgm:spPr>
        <a:ln>
          <a:solidFill>
            <a:schemeClr val="accent2">
              <a:lumMod val="60000"/>
              <a:lumOff val="40000"/>
            </a:schemeClr>
          </a:solidFill>
        </a:ln>
      </dgm:spPr>
      <dgm:t>
        <a:bodyPr/>
        <a:lstStyle/>
        <a:p>
          <a:r>
            <a:rPr lang="en-US" dirty="0" smtClean="0"/>
            <a:t>Parent Leader</a:t>
          </a:r>
          <a:endParaRPr lang="en-US" dirty="0"/>
        </a:p>
      </dgm:t>
    </dgm:pt>
    <dgm:pt modelId="{00C409EA-C172-43C0-AC61-B73E8D5B3459}" type="parTrans" cxnId="{E0230023-F6A0-42E9-9FC5-E22C390A5A32}">
      <dgm:prSet/>
      <dgm:spPr/>
      <dgm:t>
        <a:bodyPr/>
        <a:lstStyle/>
        <a:p>
          <a:endParaRPr lang="en-US"/>
        </a:p>
      </dgm:t>
    </dgm:pt>
    <dgm:pt modelId="{AE677111-8A19-43DB-A5EE-A4434E229014}" type="sibTrans" cxnId="{E0230023-F6A0-42E9-9FC5-E22C390A5A32}">
      <dgm:prSet/>
      <dgm:spPr/>
      <dgm:t>
        <a:bodyPr/>
        <a:lstStyle/>
        <a:p>
          <a:endParaRPr lang="en-US"/>
        </a:p>
      </dgm:t>
    </dgm:pt>
    <dgm:pt modelId="{D1D07B26-D2B9-4BC0-85A2-2DE0AB9CCF2F}">
      <dgm:prSet phldrT="[Text]"/>
      <dgm:spPr>
        <a:ln>
          <a:solidFill>
            <a:schemeClr val="accent3">
              <a:lumMod val="75000"/>
            </a:schemeClr>
          </a:solidFill>
        </a:ln>
      </dgm:spPr>
      <dgm:t>
        <a:bodyPr/>
        <a:lstStyle/>
        <a:p>
          <a:r>
            <a:rPr lang="en-US" dirty="0" smtClean="0"/>
            <a:t>Beneficiary Group</a:t>
          </a:r>
          <a:endParaRPr lang="en-US" dirty="0"/>
        </a:p>
      </dgm:t>
    </dgm:pt>
    <dgm:pt modelId="{167668A8-89C7-4B17-BE6D-8AE5A81C8169}" type="parTrans" cxnId="{7AC7507F-E0DD-4577-B3CD-7723BD2E3FC7}">
      <dgm:prSet/>
      <dgm:spPr/>
      <dgm:t>
        <a:bodyPr/>
        <a:lstStyle/>
        <a:p>
          <a:endParaRPr lang="en-US"/>
        </a:p>
      </dgm:t>
    </dgm:pt>
    <dgm:pt modelId="{0AA151E8-4B49-4D5E-89FC-26216A86F486}" type="sibTrans" cxnId="{7AC7507F-E0DD-4577-B3CD-7723BD2E3FC7}">
      <dgm:prSet/>
      <dgm:spPr/>
      <dgm:t>
        <a:bodyPr/>
        <a:lstStyle/>
        <a:p>
          <a:endParaRPr lang="en-US"/>
        </a:p>
      </dgm:t>
    </dgm:pt>
    <dgm:pt modelId="{B946C93F-B358-4A91-916A-C11BA0BF0211}">
      <dgm:prSet phldrT="[Text]"/>
      <dgm:spPr>
        <a:ln>
          <a:solidFill>
            <a:schemeClr val="accent2">
              <a:lumMod val="60000"/>
              <a:lumOff val="40000"/>
            </a:schemeClr>
          </a:solidFill>
        </a:ln>
      </dgm:spPr>
      <dgm:t>
        <a:bodyPr/>
        <a:lstStyle/>
        <a:p>
          <a:r>
            <a:rPr lang="en-US" dirty="0" smtClean="0"/>
            <a:t>Parent Leader</a:t>
          </a:r>
          <a:endParaRPr lang="en-US" dirty="0"/>
        </a:p>
      </dgm:t>
    </dgm:pt>
    <dgm:pt modelId="{F05A6817-93B2-4746-A533-A76956E152E0}" type="parTrans" cxnId="{0EF8F852-D2CE-41D5-B519-FEC4F0D33DF9}">
      <dgm:prSet/>
      <dgm:spPr/>
      <dgm:t>
        <a:bodyPr/>
        <a:lstStyle/>
        <a:p>
          <a:endParaRPr lang="en-US"/>
        </a:p>
      </dgm:t>
    </dgm:pt>
    <dgm:pt modelId="{AC7C802E-BE91-446B-83DE-925A6AA11D75}" type="sibTrans" cxnId="{0EF8F852-D2CE-41D5-B519-FEC4F0D33DF9}">
      <dgm:prSet/>
      <dgm:spPr/>
      <dgm:t>
        <a:bodyPr/>
        <a:lstStyle/>
        <a:p>
          <a:endParaRPr lang="en-US"/>
        </a:p>
      </dgm:t>
    </dgm:pt>
    <dgm:pt modelId="{BABC26F9-7106-4FC0-925E-1633F62493DF}">
      <dgm:prSet phldrT="[Text]"/>
      <dgm:spPr>
        <a:ln>
          <a:solidFill>
            <a:schemeClr val="accent3">
              <a:lumMod val="75000"/>
            </a:schemeClr>
          </a:solidFill>
        </a:ln>
      </dgm:spPr>
      <dgm:t>
        <a:bodyPr/>
        <a:lstStyle/>
        <a:p>
          <a:r>
            <a:rPr lang="en-US" dirty="0" smtClean="0"/>
            <a:t>Beneficiary Group</a:t>
          </a:r>
          <a:endParaRPr lang="en-US" dirty="0"/>
        </a:p>
      </dgm:t>
    </dgm:pt>
    <dgm:pt modelId="{FB63A2B8-E9A8-40C0-BDD4-F6F618E74739}" type="parTrans" cxnId="{0216DF23-808F-4464-8763-C8317DE46FFA}">
      <dgm:prSet/>
      <dgm:spPr/>
      <dgm:t>
        <a:bodyPr/>
        <a:lstStyle/>
        <a:p>
          <a:endParaRPr lang="en-US"/>
        </a:p>
      </dgm:t>
    </dgm:pt>
    <dgm:pt modelId="{85A5F592-850A-430E-BC76-9AADA0C8B92B}" type="sibTrans" cxnId="{0216DF23-808F-4464-8763-C8317DE46FFA}">
      <dgm:prSet/>
      <dgm:spPr/>
      <dgm:t>
        <a:bodyPr/>
        <a:lstStyle/>
        <a:p>
          <a:endParaRPr lang="en-US"/>
        </a:p>
      </dgm:t>
    </dgm:pt>
    <dgm:pt modelId="{0B93019E-2102-4C53-91D5-6D23A59C861A}">
      <dgm:prSet/>
      <dgm:spPr>
        <a:ln>
          <a:solidFill>
            <a:schemeClr val="accent2">
              <a:lumMod val="60000"/>
              <a:lumOff val="40000"/>
            </a:schemeClr>
          </a:solidFill>
        </a:ln>
      </dgm:spPr>
      <dgm:t>
        <a:bodyPr/>
        <a:lstStyle/>
        <a:p>
          <a:r>
            <a:rPr lang="en-US" dirty="0" smtClean="0"/>
            <a:t>Parent Leader</a:t>
          </a:r>
          <a:endParaRPr lang="en-US" dirty="0"/>
        </a:p>
      </dgm:t>
    </dgm:pt>
    <dgm:pt modelId="{0FD6B21B-33F2-4AB2-B583-88AA6E586B8F}" type="parTrans" cxnId="{8DF907E2-EF64-47B8-BA18-4AEA92F3F9E5}">
      <dgm:prSet/>
      <dgm:spPr/>
      <dgm:t>
        <a:bodyPr/>
        <a:lstStyle/>
        <a:p>
          <a:endParaRPr lang="en-US"/>
        </a:p>
      </dgm:t>
    </dgm:pt>
    <dgm:pt modelId="{C552FB3D-B8E4-4460-9FEA-67003190F38F}" type="sibTrans" cxnId="{8DF907E2-EF64-47B8-BA18-4AEA92F3F9E5}">
      <dgm:prSet/>
      <dgm:spPr/>
      <dgm:t>
        <a:bodyPr/>
        <a:lstStyle/>
        <a:p>
          <a:endParaRPr lang="en-US"/>
        </a:p>
      </dgm:t>
    </dgm:pt>
    <dgm:pt modelId="{9DA3833D-E27D-4AF1-A3F0-E94FDBA69627}">
      <dgm:prSet/>
      <dgm:spPr>
        <a:ln>
          <a:solidFill>
            <a:schemeClr val="accent2">
              <a:lumMod val="60000"/>
              <a:lumOff val="40000"/>
            </a:schemeClr>
          </a:solidFill>
        </a:ln>
      </dgm:spPr>
      <dgm:t>
        <a:bodyPr/>
        <a:lstStyle/>
        <a:p>
          <a:r>
            <a:rPr lang="en-US" dirty="0" smtClean="0"/>
            <a:t>Parent Leader</a:t>
          </a:r>
          <a:endParaRPr lang="en-US" dirty="0"/>
        </a:p>
      </dgm:t>
    </dgm:pt>
    <dgm:pt modelId="{C414657F-63AC-45BA-A667-9A4A01C23721}" type="parTrans" cxnId="{D02E947C-C4A9-4B8F-8871-E4B499B7D41E}">
      <dgm:prSet/>
      <dgm:spPr/>
      <dgm:t>
        <a:bodyPr/>
        <a:lstStyle/>
        <a:p>
          <a:endParaRPr lang="en-US"/>
        </a:p>
      </dgm:t>
    </dgm:pt>
    <dgm:pt modelId="{3101456F-91A8-489E-8841-BB2BCA4DA2FF}" type="sibTrans" cxnId="{D02E947C-C4A9-4B8F-8871-E4B499B7D41E}">
      <dgm:prSet/>
      <dgm:spPr/>
      <dgm:t>
        <a:bodyPr/>
        <a:lstStyle/>
        <a:p>
          <a:endParaRPr lang="en-US"/>
        </a:p>
      </dgm:t>
    </dgm:pt>
    <dgm:pt modelId="{E7104EB3-0A98-4EE7-914E-11C53C62584A}">
      <dgm:prSet/>
      <dgm:spPr>
        <a:ln>
          <a:solidFill>
            <a:schemeClr val="accent3">
              <a:lumMod val="75000"/>
            </a:schemeClr>
          </a:solidFill>
        </a:ln>
      </dgm:spPr>
      <dgm:t>
        <a:bodyPr/>
        <a:lstStyle/>
        <a:p>
          <a:r>
            <a:rPr lang="en-US" dirty="0" smtClean="0"/>
            <a:t>Beneficiary Group</a:t>
          </a:r>
          <a:endParaRPr lang="en-US" dirty="0"/>
        </a:p>
      </dgm:t>
    </dgm:pt>
    <dgm:pt modelId="{DC0E3FAE-E5DA-49F2-A5C5-7BA2D0C4920E}" type="parTrans" cxnId="{6995EDD7-E88F-4967-8992-9C4D1F1F541D}">
      <dgm:prSet/>
      <dgm:spPr/>
      <dgm:t>
        <a:bodyPr/>
        <a:lstStyle/>
        <a:p>
          <a:endParaRPr lang="en-US"/>
        </a:p>
      </dgm:t>
    </dgm:pt>
    <dgm:pt modelId="{7587EEB1-DC24-4DC5-9CE9-D7EB40FD5932}" type="sibTrans" cxnId="{6995EDD7-E88F-4967-8992-9C4D1F1F541D}">
      <dgm:prSet/>
      <dgm:spPr/>
      <dgm:t>
        <a:bodyPr/>
        <a:lstStyle/>
        <a:p>
          <a:endParaRPr lang="en-US"/>
        </a:p>
      </dgm:t>
    </dgm:pt>
    <dgm:pt modelId="{90AE76CC-5E76-46DD-945B-A5464153F06A}">
      <dgm:prSet/>
      <dgm:spPr>
        <a:ln>
          <a:solidFill>
            <a:schemeClr val="accent3">
              <a:lumMod val="75000"/>
            </a:schemeClr>
          </a:solidFill>
        </a:ln>
      </dgm:spPr>
      <dgm:t>
        <a:bodyPr/>
        <a:lstStyle/>
        <a:p>
          <a:r>
            <a:rPr lang="en-US" dirty="0" smtClean="0"/>
            <a:t>Beneficiary Group</a:t>
          </a:r>
          <a:endParaRPr lang="en-US" dirty="0"/>
        </a:p>
      </dgm:t>
    </dgm:pt>
    <dgm:pt modelId="{4AE71918-F4B7-47BB-89E0-3B0556F3E10C}" type="parTrans" cxnId="{D16AF484-D1BF-4BC9-9B1C-2207E5EC2BAE}">
      <dgm:prSet/>
      <dgm:spPr/>
      <dgm:t>
        <a:bodyPr/>
        <a:lstStyle/>
        <a:p>
          <a:endParaRPr lang="en-US"/>
        </a:p>
      </dgm:t>
    </dgm:pt>
    <dgm:pt modelId="{B6977079-1D76-4A91-9750-BD1F23C0DF4D}" type="sibTrans" cxnId="{D16AF484-D1BF-4BC9-9B1C-2207E5EC2BAE}">
      <dgm:prSet/>
      <dgm:spPr/>
      <dgm:t>
        <a:bodyPr/>
        <a:lstStyle/>
        <a:p>
          <a:endParaRPr lang="en-US"/>
        </a:p>
      </dgm:t>
    </dgm:pt>
    <dgm:pt modelId="{26E145ED-BDCC-4489-B63A-58D8659C0727}" type="pres">
      <dgm:prSet presAssocID="{D090F403-0C6B-43DA-B591-19B8AD6ED9AF}" presName="hierChild1" presStyleCnt="0">
        <dgm:presLayoutVars>
          <dgm:chPref val="1"/>
          <dgm:dir/>
          <dgm:animOne val="branch"/>
          <dgm:animLvl val="lvl"/>
          <dgm:resizeHandles/>
        </dgm:presLayoutVars>
      </dgm:prSet>
      <dgm:spPr/>
      <dgm:t>
        <a:bodyPr/>
        <a:lstStyle/>
        <a:p>
          <a:endParaRPr lang="en-US"/>
        </a:p>
      </dgm:t>
    </dgm:pt>
    <dgm:pt modelId="{1BBF8E11-D78B-4475-BFA6-76F1D224D065}" type="pres">
      <dgm:prSet presAssocID="{DAA5B49C-C465-451A-B42F-CC4516A3A9E2}" presName="hierRoot1" presStyleCnt="0"/>
      <dgm:spPr/>
    </dgm:pt>
    <dgm:pt modelId="{AFD3F95B-43C0-4629-B90F-61E299AF2F44}" type="pres">
      <dgm:prSet presAssocID="{DAA5B49C-C465-451A-B42F-CC4516A3A9E2}" presName="composite" presStyleCnt="0"/>
      <dgm:spPr/>
    </dgm:pt>
    <dgm:pt modelId="{D4E02C46-9BBB-46F0-9C97-84CF456C0075}" type="pres">
      <dgm:prSet presAssocID="{DAA5B49C-C465-451A-B42F-CC4516A3A9E2}" presName="background" presStyleLbl="node0" presStyleIdx="0" presStyleCnt="1"/>
      <dgm:spPr/>
    </dgm:pt>
    <dgm:pt modelId="{CC4E80EB-9F7B-4874-A662-9380FB1F0244}" type="pres">
      <dgm:prSet presAssocID="{DAA5B49C-C465-451A-B42F-CC4516A3A9E2}" presName="text" presStyleLbl="fgAcc0" presStyleIdx="0" presStyleCnt="1" custScaleX="194627">
        <dgm:presLayoutVars>
          <dgm:chPref val="3"/>
        </dgm:presLayoutVars>
      </dgm:prSet>
      <dgm:spPr/>
      <dgm:t>
        <a:bodyPr/>
        <a:lstStyle/>
        <a:p>
          <a:endParaRPr lang="en-US"/>
        </a:p>
      </dgm:t>
    </dgm:pt>
    <dgm:pt modelId="{E58919ED-E5DC-42C1-85BD-87CA9839A2A7}" type="pres">
      <dgm:prSet presAssocID="{DAA5B49C-C465-451A-B42F-CC4516A3A9E2}" presName="hierChild2" presStyleCnt="0"/>
      <dgm:spPr/>
    </dgm:pt>
    <dgm:pt modelId="{18D497BB-5AD3-4216-A873-05E464BA2A21}" type="pres">
      <dgm:prSet presAssocID="{00C409EA-C172-43C0-AC61-B73E8D5B3459}" presName="Name10" presStyleLbl="parChTrans1D2" presStyleIdx="0" presStyleCnt="4"/>
      <dgm:spPr/>
      <dgm:t>
        <a:bodyPr/>
        <a:lstStyle/>
        <a:p>
          <a:endParaRPr lang="en-US"/>
        </a:p>
      </dgm:t>
    </dgm:pt>
    <dgm:pt modelId="{C04031FA-1F65-4F37-8A70-51382A1CD3B2}" type="pres">
      <dgm:prSet presAssocID="{2406AEE2-3269-4871-A761-A611D0291B3C}" presName="hierRoot2" presStyleCnt="0"/>
      <dgm:spPr/>
    </dgm:pt>
    <dgm:pt modelId="{07DA375B-8D9D-468A-B941-4F4D5E22374F}" type="pres">
      <dgm:prSet presAssocID="{2406AEE2-3269-4871-A761-A611D0291B3C}" presName="composite2" presStyleCnt="0"/>
      <dgm:spPr/>
    </dgm:pt>
    <dgm:pt modelId="{DCB2B762-0F6F-41F4-956C-5D41EA92C393}" type="pres">
      <dgm:prSet presAssocID="{2406AEE2-3269-4871-A761-A611D0291B3C}" presName="background2" presStyleLbl="node2" presStyleIdx="0" presStyleCnt="4"/>
      <dgm:spPr>
        <a:solidFill>
          <a:schemeClr val="accent2">
            <a:lumMod val="60000"/>
            <a:lumOff val="40000"/>
          </a:schemeClr>
        </a:solidFill>
      </dgm:spPr>
      <dgm:t>
        <a:bodyPr/>
        <a:lstStyle/>
        <a:p>
          <a:endParaRPr lang="en-PH"/>
        </a:p>
      </dgm:t>
    </dgm:pt>
    <dgm:pt modelId="{3F168DBE-7758-4A5A-965C-0255C86A0F73}" type="pres">
      <dgm:prSet presAssocID="{2406AEE2-3269-4871-A761-A611D0291B3C}" presName="text2" presStyleLbl="fgAcc2" presStyleIdx="0" presStyleCnt="4">
        <dgm:presLayoutVars>
          <dgm:chPref val="3"/>
        </dgm:presLayoutVars>
      </dgm:prSet>
      <dgm:spPr/>
      <dgm:t>
        <a:bodyPr/>
        <a:lstStyle/>
        <a:p>
          <a:endParaRPr lang="en-US"/>
        </a:p>
      </dgm:t>
    </dgm:pt>
    <dgm:pt modelId="{FD84A1D6-3645-46FD-8351-ACCF6737BAEB}" type="pres">
      <dgm:prSet presAssocID="{2406AEE2-3269-4871-A761-A611D0291B3C}" presName="hierChild3" presStyleCnt="0"/>
      <dgm:spPr/>
    </dgm:pt>
    <dgm:pt modelId="{9B0902E6-1621-4029-9294-F8353EC4D5F7}" type="pres">
      <dgm:prSet presAssocID="{167668A8-89C7-4B17-BE6D-8AE5A81C8169}" presName="Name17" presStyleLbl="parChTrans1D3" presStyleIdx="0" presStyleCnt="4"/>
      <dgm:spPr/>
      <dgm:t>
        <a:bodyPr/>
        <a:lstStyle/>
        <a:p>
          <a:endParaRPr lang="en-US"/>
        </a:p>
      </dgm:t>
    </dgm:pt>
    <dgm:pt modelId="{E930869F-56FA-4EAA-852E-6203B619C773}" type="pres">
      <dgm:prSet presAssocID="{D1D07B26-D2B9-4BC0-85A2-2DE0AB9CCF2F}" presName="hierRoot3" presStyleCnt="0"/>
      <dgm:spPr/>
    </dgm:pt>
    <dgm:pt modelId="{9890423F-6600-4338-8BF1-5FF801BE5ED3}" type="pres">
      <dgm:prSet presAssocID="{D1D07B26-D2B9-4BC0-85A2-2DE0AB9CCF2F}" presName="composite3" presStyleCnt="0"/>
      <dgm:spPr/>
    </dgm:pt>
    <dgm:pt modelId="{8E1D054A-2370-4C5F-ABDE-135503254D10}" type="pres">
      <dgm:prSet presAssocID="{D1D07B26-D2B9-4BC0-85A2-2DE0AB9CCF2F}" presName="background3" presStyleLbl="node3" presStyleIdx="0" presStyleCnt="4"/>
      <dgm:spPr>
        <a:solidFill>
          <a:schemeClr val="accent3">
            <a:lumMod val="75000"/>
          </a:schemeClr>
        </a:solidFill>
      </dgm:spPr>
      <dgm:t>
        <a:bodyPr/>
        <a:lstStyle/>
        <a:p>
          <a:endParaRPr lang="en-PH"/>
        </a:p>
      </dgm:t>
    </dgm:pt>
    <dgm:pt modelId="{B0F09141-0AD8-410C-883D-9D2766CF16FC}" type="pres">
      <dgm:prSet presAssocID="{D1D07B26-D2B9-4BC0-85A2-2DE0AB9CCF2F}" presName="text3" presStyleLbl="fgAcc3" presStyleIdx="0" presStyleCnt="4">
        <dgm:presLayoutVars>
          <dgm:chPref val="3"/>
        </dgm:presLayoutVars>
      </dgm:prSet>
      <dgm:spPr/>
      <dgm:t>
        <a:bodyPr/>
        <a:lstStyle/>
        <a:p>
          <a:endParaRPr lang="en-US"/>
        </a:p>
      </dgm:t>
    </dgm:pt>
    <dgm:pt modelId="{0AA56722-B189-4A1B-A008-984481BE865E}" type="pres">
      <dgm:prSet presAssocID="{D1D07B26-D2B9-4BC0-85A2-2DE0AB9CCF2F}" presName="hierChild4" presStyleCnt="0"/>
      <dgm:spPr/>
    </dgm:pt>
    <dgm:pt modelId="{61A6A5BD-99DD-4326-98E8-D3D69A234A53}" type="pres">
      <dgm:prSet presAssocID="{F05A6817-93B2-4746-A533-A76956E152E0}" presName="Name10" presStyleLbl="parChTrans1D2" presStyleIdx="1" presStyleCnt="4"/>
      <dgm:spPr/>
      <dgm:t>
        <a:bodyPr/>
        <a:lstStyle/>
        <a:p>
          <a:endParaRPr lang="en-US"/>
        </a:p>
      </dgm:t>
    </dgm:pt>
    <dgm:pt modelId="{EBEE15A4-1267-4D7B-B662-071E647FD021}" type="pres">
      <dgm:prSet presAssocID="{B946C93F-B358-4A91-916A-C11BA0BF0211}" presName="hierRoot2" presStyleCnt="0"/>
      <dgm:spPr/>
    </dgm:pt>
    <dgm:pt modelId="{8D83FCC8-EBB6-4228-A7DB-129623C0F497}" type="pres">
      <dgm:prSet presAssocID="{B946C93F-B358-4A91-916A-C11BA0BF0211}" presName="composite2" presStyleCnt="0"/>
      <dgm:spPr/>
    </dgm:pt>
    <dgm:pt modelId="{4FD764F6-74FE-4A31-83EC-8B0493E6C0C3}" type="pres">
      <dgm:prSet presAssocID="{B946C93F-B358-4A91-916A-C11BA0BF0211}" presName="background2" presStyleLbl="node2" presStyleIdx="1" presStyleCnt="4"/>
      <dgm:spPr>
        <a:solidFill>
          <a:schemeClr val="accent2">
            <a:lumMod val="60000"/>
            <a:lumOff val="40000"/>
          </a:schemeClr>
        </a:solidFill>
      </dgm:spPr>
      <dgm:t>
        <a:bodyPr/>
        <a:lstStyle/>
        <a:p>
          <a:endParaRPr lang="en-PH"/>
        </a:p>
      </dgm:t>
    </dgm:pt>
    <dgm:pt modelId="{7F5C3C39-43FF-45DC-B2CE-A35F406468FA}" type="pres">
      <dgm:prSet presAssocID="{B946C93F-B358-4A91-916A-C11BA0BF0211}" presName="text2" presStyleLbl="fgAcc2" presStyleIdx="1" presStyleCnt="4">
        <dgm:presLayoutVars>
          <dgm:chPref val="3"/>
        </dgm:presLayoutVars>
      </dgm:prSet>
      <dgm:spPr/>
      <dgm:t>
        <a:bodyPr/>
        <a:lstStyle/>
        <a:p>
          <a:endParaRPr lang="en-US"/>
        </a:p>
      </dgm:t>
    </dgm:pt>
    <dgm:pt modelId="{02B8C962-0961-438D-9F14-70A581F4E28F}" type="pres">
      <dgm:prSet presAssocID="{B946C93F-B358-4A91-916A-C11BA0BF0211}" presName="hierChild3" presStyleCnt="0"/>
      <dgm:spPr/>
    </dgm:pt>
    <dgm:pt modelId="{4409C05F-C53F-415D-A80C-B58F133C12E4}" type="pres">
      <dgm:prSet presAssocID="{FB63A2B8-E9A8-40C0-BDD4-F6F618E74739}" presName="Name17" presStyleLbl="parChTrans1D3" presStyleIdx="1" presStyleCnt="4"/>
      <dgm:spPr/>
      <dgm:t>
        <a:bodyPr/>
        <a:lstStyle/>
        <a:p>
          <a:endParaRPr lang="en-US"/>
        </a:p>
      </dgm:t>
    </dgm:pt>
    <dgm:pt modelId="{3A270C29-8B67-47DE-9A94-BA58F49449C6}" type="pres">
      <dgm:prSet presAssocID="{BABC26F9-7106-4FC0-925E-1633F62493DF}" presName="hierRoot3" presStyleCnt="0"/>
      <dgm:spPr/>
    </dgm:pt>
    <dgm:pt modelId="{2E610157-90E2-41E5-9318-0F9C17505405}" type="pres">
      <dgm:prSet presAssocID="{BABC26F9-7106-4FC0-925E-1633F62493DF}" presName="composite3" presStyleCnt="0"/>
      <dgm:spPr/>
    </dgm:pt>
    <dgm:pt modelId="{51AB4C0A-C78B-4CE2-83CB-CBC43E39B6F3}" type="pres">
      <dgm:prSet presAssocID="{BABC26F9-7106-4FC0-925E-1633F62493DF}" presName="background3" presStyleLbl="node3" presStyleIdx="1" presStyleCnt="4"/>
      <dgm:spPr>
        <a:solidFill>
          <a:schemeClr val="accent3">
            <a:lumMod val="75000"/>
          </a:schemeClr>
        </a:solidFill>
      </dgm:spPr>
      <dgm:t>
        <a:bodyPr/>
        <a:lstStyle/>
        <a:p>
          <a:endParaRPr lang="en-PH"/>
        </a:p>
      </dgm:t>
    </dgm:pt>
    <dgm:pt modelId="{1BFF3A8F-ED8D-4FA7-A2C6-5C0227D69233}" type="pres">
      <dgm:prSet presAssocID="{BABC26F9-7106-4FC0-925E-1633F62493DF}" presName="text3" presStyleLbl="fgAcc3" presStyleIdx="1" presStyleCnt="4">
        <dgm:presLayoutVars>
          <dgm:chPref val="3"/>
        </dgm:presLayoutVars>
      </dgm:prSet>
      <dgm:spPr/>
      <dgm:t>
        <a:bodyPr/>
        <a:lstStyle/>
        <a:p>
          <a:endParaRPr lang="en-US"/>
        </a:p>
      </dgm:t>
    </dgm:pt>
    <dgm:pt modelId="{226C7973-6CB6-47A6-AEB6-07D134D4D6D5}" type="pres">
      <dgm:prSet presAssocID="{BABC26F9-7106-4FC0-925E-1633F62493DF}" presName="hierChild4" presStyleCnt="0"/>
      <dgm:spPr/>
    </dgm:pt>
    <dgm:pt modelId="{87080E66-9BEC-49E6-99C2-144D2A96B0BE}" type="pres">
      <dgm:prSet presAssocID="{C414657F-63AC-45BA-A667-9A4A01C23721}" presName="Name10" presStyleLbl="parChTrans1D2" presStyleIdx="2" presStyleCnt="4"/>
      <dgm:spPr/>
      <dgm:t>
        <a:bodyPr/>
        <a:lstStyle/>
        <a:p>
          <a:endParaRPr lang="en-US"/>
        </a:p>
      </dgm:t>
    </dgm:pt>
    <dgm:pt modelId="{C870D6BD-E3CB-45F3-8E4A-24BB4296DB8C}" type="pres">
      <dgm:prSet presAssocID="{9DA3833D-E27D-4AF1-A3F0-E94FDBA69627}" presName="hierRoot2" presStyleCnt="0"/>
      <dgm:spPr/>
    </dgm:pt>
    <dgm:pt modelId="{307D3A9F-D2BF-4CE2-97F6-9EFF07685193}" type="pres">
      <dgm:prSet presAssocID="{9DA3833D-E27D-4AF1-A3F0-E94FDBA69627}" presName="composite2" presStyleCnt="0"/>
      <dgm:spPr/>
    </dgm:pt>
    <dgm:pt modelId="{84008F47-54C7-478A-9F6D-608296E5A046}" type="pres">
      <dgm:prSet presAssocID="{9DA3833D-E27D-4AF1-A3F0-E94FDBA69627}" presName="background2" presStyleLbl="node2" presStyleIdx="2" presStyleCnt="4"/>
      <dgm:spPr>
        <a:solidFill>
          <a:schemeClr val="accent2">
            <a:lumMod val="60000"/>
            <a:lumOff val="40000"/>
          </a:schemeClr>
        </a:solidFill>
      </dgm:spPr>
      <dgm:t>
        <a:bodyPr/>
        <a:lstStyle/>
        <a:p>
          <a:endParaRPr lang="en-PH"/>
        </a:p>
      </dgm:t>
    </dgm:pt>
    <dgm:pt modelId="{B5ABD3A7-3DF1-43F1-9646-125014E4F248}" type="pres">
      <dgm:prSet presAssocID="{9DA3833D-E27D-4AF1-A3F0-E94FDBA69627}" presName="text2" presStyleLbl="fgAcc2" presStyleIdx="2" presStyleCnt="4">
        <dgm:presLayoutVars>
          <dgm:chPref val="3"/>
        </dgm:presLayoutVars>
      </dgm:prSet>
      <dgm:spPr/>
      <dgm:t>
        <a:bodyPr/>
        <a:lstStyle/>
        <a:p>
          <a:endParaRPr lang="en-US"/>
        </a:p>
      </dgm:t>
    </dgm:pt>
    <dgm:pt modelId="{F81E15E1-6F12-4A97-A736-64482CC8D102}" type="pres">
      <dgm:prSet presAssocID="{9DA3833D-E27D-4AF1-A3F0-E94FDBA69627}" presName="hierChild3" presStyleCnt="0"/>
      <dgm:spPr/>
    </dgm:pt>
    <dgm:pt modelId="{560B7643-86D1-469B-B580-741D1B5327C0}" type="pres">
      <dgm:prSet presAssocID="{DC0E3FAE-E5DA-49F2-A5C5-7BA2D0C4920E}" presName="Name17" presStyleLbl="parChTrans1D3" presStyleIdx="2" presStyleCnt="4"/>
      <dgm:spPr/>
      <dgm:t>
        <a:bodyPr/>
        <a:lstStyle/>
        <a:p>
          <a:endParaRPr lang="en-US"/>
        </a:p>
      </dgm:t>
    </dgm:pt>
    <dgm:pt modelId="{87A0DBDE-C05F-402F-89D8-3704C4F28A6D}" type="pres">
      <dgm:prSet presAssocID="{E7104EB3-0A98-4EE7-914E-11C53C62584A}" presName="hierRoot3" presStyleCnt="0"/>
      <dgm:spPr/>
    </dgm:pt>
    <dgm:pt modelId="{CF9AAC8E-0FC6-4001-B2AF-9EF2675917BA}" type="pres">
      <dgm:prSet presAssocID="{E7104EB3-0A98-4EE7-914E-11C53C62584A}" presName="composite3" presStyleCnt="0"/>
      <dgm:spPr/>
    </dgm:pt>
    <dgm:pt modelId="{6C2A3399-678A-4DA9-9FBD-19E14C983301}" type="pres">
      <dgm:prSet presAssocID="{E7104EB3-0A98-4EE7-914E-11C53C62584A}" presName="background3" presStyleLbl="node3" presStyleIdx="2" presStyleCnt="4"/>
      <dgm:spPr>
        <a:solidFill>
          <a:schemeClr val="accent3">
            <a:lumMod val="75000"/>
          </a:schemeClr>
        </a:solidFill>
      </dgm:spPr>
      <dgm:t>
        <a:bodyPr/>
        <a:lstStyle/>
        <a:p>
          <a:endParaRPr lang="en-PH"/>
        </a:p>
      </dgm:t>
    </dgm:pt>
    <dgm:pt modelId="{BDF98525-88ED-4268-8CF9-5F90D9610A70}" type="pres">
      <dgm:prSet presAssocID="{E7104EB3-0A98-4EE7-914E-11C53C62584A}" presName="text3" presStyleLbl="fgAcc3" presStyleIdx="2" presStyleCnt="4">
        <dgm:presLayoutVars>
          <dgm:chPref val="3"/>
        </dgm:presLayoutVars>
      </dgm:prSet>
      <dgm:spPr/>
      <dgm:t>
        <a:bodyPr/>
        <a:lstStyle/>
        <a:p>
          <a:endParaRPr lang="en-US"/>
        </a:p>
      </dgm:t>
    </dgm:pt>
    <dgm:pt modelId="{2AA303AA-6D53-4835-AC0E-389963D6C0AA}" type="pres">
      <dgm:prSet presAssocID="{E7104EB3-0A98-4EE7-914E-11C53C62584A}" presName="hierChild4" presStyleCnt="0"/>
      <dgm:spPr/>
    </dgm:pt>
    <dgm:pt modelId="{91A20895-C532-49D8-B9D1-D391AB54B80D}" type="pres">
      <dgm:prSet presAssocID="{0FD6B21B-33F2-4AB2-B583-88AA6E586B8F}" presName="Name10" presStyleLbl="parChTrans1D2" presStyleIdx="3" presStyleCnt="4"/>
      <dgm:spPr/>
      <dgm:t>
        <a:bodyPr/>
        <a:lstStyle/>
        <a:p>
          <a:endParaRPr lang="en-US"/>
        </a:p>
      </dgm:t>
    </dgm:pt>
    <dgm:pt modelId="{B31B1C5B-4425-4C2B-8BE3-09CB6EFD3AF3}" type="pres">
      <dgm:prSet presAssocID="{0B93019E-2102-4C53-91D5-6D23A59C861A}" presName="hierRoot2" presStyleCnt="0"/>
      <dgm:spPr/>
    </dgm:pt>
    <dgm:pt modelId="{9DF7E79E-A0C9-400B-AC9F-A34D05173602}" type="pres">
      <dgm:prSet presAssocID="{0B93019E-2102-4C53-91D5-6D23A59C861A}" presName="composite2" presStyleCnt="0"/>
      <dgm:spPr/>
    </dgm:pt>
    <dgm:pt modelId="{60127968-11BD-4E97-8810-371E1CBA3248}" type="pres">
      <dgm:prSet presAssocID="{0B93019E-2102-4C53-91D5-6D23A59C861A}" presName="background2" presStyleLbl="node2" presStyleIdx="3" presStyleCnt="4"/>
      <dgm:spPr>
        <a:solidFill>
          <a:schemeClr val="accent2">
            <a:lumMod val="60000"/>
            <a:lumOff val="40000"/>
          </a:schemeClr>
        </a:solidFill>
      </dgm:spPr>
      <dgm:t>
        <a:bodyPr/>
        <a:lstStyle/>
        <a:p>
          <a:endParaRPr lang="en-PH"/>
        </a:p>
      </dgm:t>
    </dgm:pt>
    <dgm:pt modelId="{F4EC123D-B28B-4F47-8650-A98C561EE7A5}" type="pres">
      <dgm:prSet presAssocID="{0B93019E-2102-4C53-91D5-6D23A59C861A}" presName="text2" presStyleLbl="fgAcc2" presStyleIdx="3" presStyleCnt="4">
        <dgm:presLayoutVars>
          <dgm:chPref val="3"/>
        </dgm:presLayoutVars>
      </dgm:prSet>
      <dgm:spPr/>
      <dgm:t>
        <a:bodyPr/>
        <a:lstStyle/>
        <a:p>
          <a:endParaRPr lang="en-US"/>
        </a:p>
      </dgm:t>
    </dgm:pt>
    <dgm:pt modelId="{207E2BBA-8CD6-4C80-867A-8B00094E13BA}" type="pres">
      <dgm:prSet presAssocID="{0B93019E-2102-4C53-91D5-6D23A59C861A}" presName="hierChild3" presStyleCnt="0"/>
      <dgm:spPr/>
    </dgm:pt>
    <dgm:pt modelId="{0EA1A4BE-53F6-470F-924E-23829F3441A0}" type="pres">
      <dgm:prSet presAssocID="{4AE71918-F4B7-47BB-89E0-3B0556F3E10C}" presName="Name17" presStyleLbl="parChTrans1D3" presStyleIdx="3" presStyleCnt="4"/>
      <dgm:spPr/>
      <dgm:t>
        <a:bodyPr/>
        <a:lstStyle/>
        <a:p>
          <a:endParaRPr lang="en-US"/>
        </a:p>
      </dgm:t>
    </dgm:pt>
    <dgm:pt modelId="{417A4BC0-8F28-4A36-BE80-30216FF4326C}" type="pres">
      <dgm:prSet presAssocID="{90AE76CC-5E76-46DD-945B-A5464153F06A}" presName="hierRoot3" presStyleCnt="0"/>
      <dgm:spPr/>
    </dgm:pt>
    <dgm:pt modelId="{E3F5DCC4-14A8-478E-B775-BF030C9B891F}" type="pres">
      <dgm:prSet presAssocID="{90AE76CC-5E76-46DD-945B-A5464153F06A}" presName="composite3" presStyleCnt="0"/>
      <dgm:spPr/>
    </dgm:pt>
    <dgm:pt modelId="{7C79F5FD-A1EC-42E8-B8C1-C9A2D5F75810}" type="pres">
      <dgm:prSet presAssocID="{90AE76CC-5E76-46DD-945B-A5464153F06A}" presName="background3" presStyleLbl="node3" presStyleIdx="3" presStyleCnt="4"/>
      <dgm:spPr>
        <a:solidFill>
          <a:schemeClr val="accent3">
            <a:lumMod val="75000"/>
          </a:schemeClr>
        </a:solidFill>
      </dgm:spPr>
      <dgm:t>
        <a:bodyPr/>
        <a:lstStyle/>
        <a:p>
          <a:endParaRPr lang="en-PH"/>
        </a:p>
      </dgm:t>
    </dgm:pt>
    <dgm:pt modelId="{CDEBEAFB-EAAE-42BC-9ADB-E6C7E675EA41}" type="pres">
      <dgm:prSet presAssocID="{90AE76CC-5E76-46DD-945B-A5464153F06A}" presName="text3" presStyleLbl="fgAcc3" presStyleIdx="3" presStyleCnt="4">
        <dgm:presLayoutVars>
          <dgm:chPref val="3"/>
        </dgm:presLayoutVars>
      </dgm:prSet>
      <dgm:spPr/>
      <dgm:t>
        <a:bodyPr/>
        <a:lstStyle/>
        <a:p>
          <a:endParaRPr lang="en-US"/>
        </a:p>
      </dgm:t>
    </dgm:pt>
    <dgm:pt modelId="{DB80A235-F5D4-40A5-A971-BF02007C0CCF}" type="pres">
      <dgm:prSet presAssocID="{90AE76CC-5E76-46DD-945B-A5464153F06A}" presName="hierChild4" presStyleCnt="0"/>
      <dgm:spPr/>
    </dgm:pt>
  </dgm:ptLst>
  <dgm:cxnLst>
    <dgm:cxn modelId="{BC5C0356-841B-44DC-8E7D-93A5E9376F36}" type="presOf" srcId="{BABC26F9-7106-4FC0-925E-1633F62493DF}" destId="{1BFF3A8F-ED8D-4FA7-A2C6-5C0227D69233}" srcOrd="0" destOrd="0" presId="urn:microsoft.com/office/officeart/2005/8/layout/hierarchy1"/>
    <dgm:cxn modelId="{6C9B388F-A0FA-446A-B572-F0349884171A}" type="presOf" srcId="{9DA3833D-E27D-4AF1-A3F0-E94FDBA69627}" destId="{B5ABD3A7-3DF1-43F1-9646-125014E4F248}" srcOrd="0" destOrd="0" presId="urn:microsoft.com/office/officeart/2005/8/layout/hierarchy1"/>
    <dgm:cxn modelId="{11F94BAF-348B-4E0A-8880-828093A5DB40}" type="presOf" srcId="{0FD6B21B-33F2-4AB2-B583-88AA6E586B8F}" destId="{91A20895-C532-49D8-B9D1-D391AB54B80D}" srcOrd="0" destOrd="0" presId="urn:microsoft.com/office/officeart/2005/8/layout/hierarchy1"/>
    <dgm:cxn modelId="{578E3B10-693F-4A4E-B598-2C4059E5C21C}" type="presOf" srcId="{B946C93F-B358-4A91-916A-C11BA0BF0211}" destId="{7F5C3C39-43FF-45DC-B2CE-A35F406468FA}" srcOrd="0" destOrd="0" presId="urn:microsoft.com/office/officeart/2005/8/layout/hierarchy1"/>
    <dgm:cxn modelId="{29BCA361-C0EC-4496-B9B4-C24D770D7BE7}" type="presOf" srcId="{167668A8-89C7-4B17-BE6D-8AE5A81C8169}" destId="{9B0902E6-1621-4029-9294-F8353EC4D5F7}" srcOrd="0" destOrd="0" presId="urn:microsoft.com/office/officeart/2005/8/layout/hierarchy1"/>
    <dgm:cxn modelId="{04391B7E-AE25-413A-A0EB-22AE6D076F2C}" type="presOf" srcId="{4AE71918-F4B7-47BB-89E0-3B0556F3E10C}" destId="{0EA1A4BE-53F6-470F-924E-23829F3441A0}" srcOrd="0" destOrd="0" presId="urn:microsoft.com/office/officeart/2005/8/layout/hierarchy1"/>
    <dgm:cxn modelId="{D02E947C-C4A9-4B8F-8871-E4B499B7D41E}" srcId="{DAA5B49C-C465-451A-B42F-CC4516A3A9E2}" destId="{9DA3833D-E27D-4AF1-A3F0-E94FDBA69627}" srcOrd="2" destOrd="0" parTransId="{C414657F-63AC-45BA-A667-9A4A01C23721}" sibTransId="{3101456F-91A8-489E-8841-BB2BCA4DA2FF}"/>
    <dgm:cxn modelId="{79A19547-2C00-4851-AF39-008A2C336812}" type="presOf" srcId="{90AE76CC-5E76-46DD-945B-A5464153F06A}" destId="{CDEBEAFB-EAAE-42BC-9ADB-E6C7E675EA41}" srcOrd="0" destOrd="0" presId="urn:microsoft.com/office/officeart/2005/8/layout/hierarchy1"/>
    <dgm:cxn modelId="{6F3D5E01-1FF9-4A7D-B8BE-8B66E08FEA74}" type="presOf" srcId="{DC0E3FAE-E5DA-49F2-A5C5-7BA2D0C4920E}" destId="{560B7643-86D1-469B-B580-741D1B5327C0}" srcOrd="0" destOrd="0" presId="urn:microsoft.com/office/officeart/2005/8/layout/hierarchy1"/>
    <dgm:cxn modelId="{100979C0-E411-4A21-8259-E537847910EF}" type="presOf" srcId="{FB63A2B8-E9A8-40C0-BDD4-F6F618E74739}" destId="{4409C05F-C53F-415D-A80C-B58F133C12E4}" srcOrd="0" destOrd="0" presId="urn:microsoft.com/office/officeart/2005/8/layout/hierarchy1"/>
    <dgm:cxn modelId="{AC2B4D9E-70C9-436A-9E19-0255A008D7BB}" type="presOf" srcId="{D090F403-0C6B-43DA-B591-19B8AD6ED9AF}" destId="{26E145ED-BDCC-4489-B63A-58D8659C0727}" srcOrd="0" destOrd="0" presId="urn:microsoft.com/office/officeart/2005/8/layout/hierarchy1"/>
    <dgm:cxn modelId="{5B0C84F6-59F0-4572-8B76-CFF9B3725319}" srcId="{D090F403-0C6B-43DA-B591-19B8AD6ED9AF}" destId="{DAA5B49C-C465-451A-B42F-CC4516A3A9E2}" srcOrd="0" destOrd="0" parTransId="{3FED3929-052F-44C7-8EFC-BB0CAAF44FD7}" sibTransId="{2EAB72A7-BF1B-44B4-A442-2DF026054557}"/>
    <dgm:cxn modelId="{0216DF23-808F-4464-8763-C8317DE46FFA}" srcId="{B946C93F-B358-4A91-916A-C11BA0BF0211}" destId="{BABC26F9-7106-4FC0-925E-1633F62493DF}" srcOrd="0" destOrd="0" parTransId="{FB63A2B8-E9A8-40C0-BDD4-F6F618E74739}" sibTransId="{85A5F592-850A-430E-BC76-9AADA0C8B92B}"/>
    <dgm:cxn modelId="{0EF8F852-D2CE-41D5-B519-FEC4F0D33DF9}" srcId="{DAA5B49C-C465-451A-B42F-CC4516A3A9E2}" destId="{B946C93F-B358-4A91-916A-C11BA0BF0211}" srcOrd="1" destOrd="0" parTransId="{F05A6817-93B2-4746-A533-A76956E152E0}" sibTransId="{AC7C802E-BE91-446B-83DE-925A6AA11D75}"/>
    <dgm:cxn modelId="{DED1B74E-E335-4E68-8E5B-CBD5A8670B87}" type="presOf" srcId="{D1D07B26-D2B9-4BC0-85A2-2DE0AB9CCF2F}" destId="{B0F09141-0AD8-410C-883D-9D2766CF16FC}" srcOrd="0" destOrd="0" presId="urn:microsoft.com/office/officeart/2005/8/layout/hierarchy1"/>
    <dgm:cxn modelId="{E0230023-F6A0-42E9-9FC5-E22C390A5A32}" srcId="{DAA5B49C-C465-451A-B42F-CC4516A3A9E2}" destId="{2406AEE2-3269-4871-A761-A611D0291B3C}" srcOrd="0" destOrd="0" parTransId="{00C409EA-C172-43C0-AC61-B73E8D5B3459}" sibTransId="{AE677111-8A19-43DB-A5EE-A4434E229014}"/>
    <dgm:cxn modelId="{7AC7507F-E0DD-4577-B3CD-7723BD2E3FC7}" srcId="{2406AEE2-3269-4871-A761-A611D0291B3C}" destId="{D1D07B26-D2B9-4BC0-85A2-2DE0AB9CCF2F}" srcOrd="0" destOrd="0" parTransId="{167668A8-89C7-4B17-BE6D-8AE5A81C8169}" sibTransId="{0AA151E8-4B49-4D5E-89FC-26216A86F486}"/>
    <dgm:cxn modelId="{D16AF484-D1BF-4BC9-9B1C-2207E5EC2BAE}" srcId="{0B93019E-2102-4C53-91D5-6D23A59C861A}" destId="{90AE76CC-5E76-46DD-945B-A5464153F06A}" srcOrd="0" destOrd="0" parTransId="{4AE71918-F4B7-47BB-89E0-3B0556F3E10C}" sibTransId="{B6977079-1D76-4A91-9750-BD1F23C0DF4D}"/>
    <dgm:cxn modelId="{B6B53921-7F0B-4883-96C0-8823E5D58E02}" type="presOf" srcId="{C414657F-63AC-45BA-A667-9A4A01C23721}" destId="{87080E66-9BEC-49E6-99C2-144D2A96B0BE}" srcOrd="0" destOrd="0" presId="urn:microsoft.com/office/officeart/2005/8/layout/hierarchy1"/>
    <dgm:cxn modelId="{0B054891-929F-488B-8880-4A23164F788A}" type="presOf" srcId="{2406AEE2-3269-4871-A761-A611D0291B3C}" destId="{3F168DBE-7758-4A5A-965C-0255C86A0F73}" srcOrd="0" destOrd="0" presId="urn:microsoft.com/office/officeart/2005/8/layout/hierarchy1"/>
    <dgm:cxn modelId="{6995EDD7-E88F-4967-8992-9C4D1F1F541D}" srcId="{9DA3833D-E27D-4AF1-A3F0-E94FDBA69627}" destId="{E7104EB3-0A98-4EE7-914E-11C53C62584A}" srcOrd="0" destOrd="0" parTransId="{DC0E3FAE-E5DA-49F2-A5C5-7BA2D0C4920E}" sibTransId="{7587EEB1-DC24-4DC5-9CE9-D7EB40FD5932}"/>
    <dgm:cxn modelId="{F828F1B9-FC78-4D74-933B-AFDA73A6AA0D}" type="presOf" srcId="{0B93019E-2102-4C53-91D5-6D23A59C861A}" destId="{F4EC123D-B28B-4F47-8650-A98C561EE7A5}" srcOrd="0" destOrd="0" presId="urn:microsoft.com/office/officeart/2005/8/layout/hierarchy1"/>
    <dgm:cxn modelId="{3375C970-2E82-4621-B80B-9529EA895AEB}" type="presOf" srcId="{DAA5B49C-C465-451A-B42F-CC4516A3A9E2}" destId="{CC4E80EB-9F7B-4874-A662-9380FB1F0244}" srcOrd="0" destOrd="0" presId="urn:microsoft.com/office/officeart/2005/8/layout/hierarchy1"/>
    <dgm:cxn modelId="{4585C59D-2E1D-49E5-B53C-79BD09B37EB7}" type="presOf" srcId="{F05A6817-93B2-4746-A533-A76956E152E0}" destId="{61A6A5BD-99DD-4326-98E8-D3D69A234A53}" srcOrd="0" destOrd="0" presId="urn:microsoft.com/office/officeart/2005/8/layout/hierarchy1"/>
    <dgm:cxn modelId="{FAF1F4E2-4439-4BB0-8D7B-DAA76AE7391C}" type="presOf" srcId="{00C409EA-C172-43C0-AC61-B73E8D5B3459}" destId="{18D497BB-5AD3-4216-A873-05E464BA2A21}" srcOrd="0" destOrd="0" presId="urn:microsoft.com/office/officeart/2005/8/layout/hierarchy1"/>
    <dgm:cxn modelId="{8DF907E2-EF64-47B8-BA18-4AEA92F3F9E5}" srcId="{DAA5B49C-C465-451A-B42F-CC4516A3A9E2}" destId="{0B93019E-2102-4C53-91D5-6D23A59C861A}" srcOrd="3" destOrd="0" parTransId="{0FD6B21B-33F2-4AB2-B583-88AA6E586B8F}" sibTransId="{C552FB3D-B8E4-4460-9FEA-67003190F38F}"/>
    <dgm:cxn modelId="{969B12C5-4485-446A-8841-F8439B6CAAE5}" type="presOf" srcId="{E7104EB3-0A98-4EE7-914E-11C53C62584A}" destId="{BDF98525-88ED-4268-8CF9-5F90D9610A70}" srcOrd="0" destOrd="0" presId="urn:microsoft.com/office/officeart/2005/8/layout/hierarchy1"/>
    <dgm:cxn modelId="{4B655EDB-0716-4224-BEA6-5BA5DA8C4B67}" type="presParOf" srcId="{26E145ED-BDCC-4489-B63A-58D8659C0727}" destId="{1BBF8E11-D78B-4475-BFA6-76F1D224D065}" srcOrd="0" destOrd="0" presId="urn:microsoft.com/office/officeart/2005/8/layout/hierarchy1"/>
    <dgm:cxn modelId="{6E63B701-4911-4ABC-8EDC-2D576070341A}" type="presParOf" srcId="{1BBF8E11-D78B-4475-BFA6-76F1D224D065}" destId="{AFD3F95B-43C0-4629-B90F-61E299AF2F44}" srcOrd="0" destOrd="0" presId="urn:microsoft.com/office/officeart/2005/8/layout/hierarchy1"/>
    <dgm:cxn modelId="{05FCC054-5B13-446F-AA08-9244DA5F8D0E}" type="presParOf" srcId="{AFD3F95B-43C0-4629-B90F-61E299AF2F44}" destId="{D4E02C46-9BBB-46F0-9C97-84CF456C0075}" srcOrd="0" destOrd="0" presId="urn:microsoft.com/office/officeart/2005/8/layout/hierarchy1"/>
    <dgm:cxn modelId="{735503B9-8285-47C0-831E-846A784A1D03}" type="presParOf" srcId="{AFD3F95B-43C0-4629-B90F-61E299AF2F44}" destId="{CC4E80EB-9F7B-4874-A662-9380FB1F0244}" srcOrd="1" destOrd="0" presId="urn:microsoft.com/office/officeart/2005/8/layout/hierarchy1"/>
    <dgm:cxn modelId="{71E1F34F-A379-48E9-B073-447BA130D66E}" type="presParOf" srcId="{1BBF8E11-D78B-4475-BFA6-76F1D224D065}" destId="{E58919ED-E5DC-42C1-85BD-87CA9839A2A7}" srcOrd="1" destOrd="0" presId="urn:microsoft.com/office/officeart/2005/8/layout/hierarchy1"/>
    <dgm:cxn modelId="{7AF7D42D-5B68-4B4F-8EDB-CB55971B6ADD}" type="presParOf" srcId="{E58919ED-E5DC-42C1-85BD-87CA9839A2A7}" destId="{18D497BB-5AD3-4216-A873-05E464BA2A21}" srcOrd="0" destOrd="0" presId="urn:microsoft.com/office/officeart/2005/8/layout/hierarchy1"/>
    <dgm:cxn modelId="{1ED7038B-2D79-472F-B860-39526C07800F}" type="presParOf" srcId="{E58919ED-E5DC-42C1-85BD-87CA9839A2A7}" destId="{C04031FA-1F65-4F37-8A70-51382A1CD3B2}" srcOrd="1" destOrd="0" presId="urn:microsoft.com/office/officeart/2005/8/layout/hierarchy1"/>
    <dgm:cxn modelId="{03F45936-5667-4E9B-BA6A-45AE310C3981}" type="presParOf" srcId="{C04031FA-1F65-4F37-8A70-51382A1CD3B2}" destId="{07DA375B-8D9D-468A-B941-4F4D5E22374F}" srcOrd="0" destOrd="0" presId="urn:microsoft.com/office/officeart/2005/8/layout/hierarchy1"/>
    <dgm:cxn modelId="{87582AF9-AEDB-4765-8E7B-3FE931A055F4}" type="presParOf" srcId="{07DA375B-8D9D-468A-B941-4F4D5E22374F}" destId="{DCB2B762-0F6F-41F4-956C-5D41EA92C393}" srcOrd="0" destOrd="0" presId="urn:microsoft.com/office/officeart/2005/8/layout/hierarchy1"/>
    <dgm:cxn modelId="{D3698A5C-3852-4CA4-8FA8-BEA3739B8A21}" type="presParOf" srcId="{07DA375B-8D9D-468A-B941-4F4D5E22374F}" destId="{3F168DBE-7758-4A5A-965C-0255C86A0F73}" srcOrd="1" destOrd="0" presId="urn:microsoft.com/office/officeart/2005/8/layout/hierarchy1"/>
    <dgm:cxn modelId="{CE79BA53-1100-4469-8D37-DF3F07FDC206}" type="presParOf" srcId="{C04031FA-1F65-4F37-8A70-51382A1CD3B2}" destId="{FD84A1D6-3645-46FD-8351-ACCF6737BAEB}" srcOrd="1" destOrd="0" presId="urn:microsoft.com/office/officeart/2005/8/layout/hierarchy1"/>
    <dgm:cxn modelId="{E3AA35C7-39DA-4806-9B6A-D7A4198D7F73}" type="presParOf" srcId="{FD84A1D6-3645-46FD-8351-ACCF6737BAEB}" destId="{9B0902E6-1621-4029-9294-F8353EC4D5F7}" srcOrd="0" destOrd="0" presId="urn:microsoft.com/office/officeart/2005/8/layout/hierarchy1"/>
    <dgm:cxn modelId="{FABF8E18-B959-45B5-AFBF-68CFAF0F36E8}" type="presParOf" srcId="{FD84A1D6-3645-46FD-8351-ACCF6737BAEB}" destId="{E930869F-56FA-4EAA-852E-6203B619C773}" srcOrd="1" destOrd="0" presId="urn:microsoft.com/office/officeart/2005/8/layout/hierarchy1"/>
    <dgm:cxn modelId="{E3168635-CBB4-4126-A6AF-572754FC3084}" type="presParOf" srcId="{E930869F-56FA-4EAA-852E-6203B619C773}" destId="{9890423F-6600-4338-8BF1-5FF801BE5ED3}" srcOrd="0" destOrd="0" presId="urn:microsoft.com/office/officeart/2005/8/layout/hierarchy1"/>
    <dgm:cxn modelId="{2C1E81EF-8136-467F-880D-3889D90F8B22}" type="presParOf" srcId="{9890423F-6600-4338-8BF1-5FF801BE5ED3}" destId="{8E1D054A-2370-4C5F-ABDE-135503254D10}" srcOrd="0" destOrd="0" presId="urn:microsoft.com/office/officeart/2005/8/layout/hierarchy1"/>
    <dgm:cxn modelId="{C9307EA7-E3DB-4991-9C9B-28AF553DC240}" type="presParOf" srcId="{9890423F-6600-4338-8BF1-5FF801BE5ED3}" destId="{B0F09141-0AD8-410C-883D-9D2766CF16FC}" srcOrd="1" destOrd="0" presId="urn:microsoft.com/office/officeart/2005/8/layout/hierarchy1"/>
    <dgm:cxn modelId="{99E752B3-2EE6-4564-90FE-5F31F9563B9F}" type="presParOf" srcId="{E930869F-56FA-4EAA-852E-6203B619C773}" destId="{0AA56722-B189-4A1B-A008-984481BE865E}" srcOrd="1" destOrd="0" presId="urn:microsoft.com/office/officeart/2005/8/layout/hierarchy1"/>
    <dgm:cxn modelId="{D8FA81FA-4161-4258-B305-150FB3CDBA38}" type="presParOf" srcId="{E58919ED-E5DC-42C1-85BD-87CA9839A2A7}" destId="{61A6A5BD-99DD-4326-98E8-D3D69A234A53}" srcOrd="2" destOrd="0" presId="urn:microsoft.com/office/officeart/2005/8/layout/hierarchy1"/>
    <dgm:cxn modelId="{0BCAEB45-5B1D-4773-8491-A019D1241BC8}" type="presParOf" srcId="{E58919ED-E5DC-42C1-85BD-87CA9839A2A7}" destId="{EBEE15A4-1267-4D7B-B662-071E647FD021}" srcOrd="3" destOrd="0" presId="urn:microsoft.com/office/officeart/2005/8/layout/hierarchy1"/>
    <dgm:cxn modelId="{FDD08B82-EC2F-4BBC-B2B1-473833DA4D2D}" type="presParOf" srcId="{EBEE15A4-1267-4D7B-B662-071E647FD021}" destId="{8D83FCC8-EBB6-4228-A7DB-129623C0F497}" srcOrd="0" destOrd="0" presId="urn:microsoft.com/office/officeart/2005/8/layout/hierarchy1"/>
    <dgm:cxn modelId="{659D3592-33B0-4FB7-AADE-330D51B9A64F}" type="presParOf" srcId="{8D83FCC8-EBB6-4228-A7DB-129623C0F497}" destId="{4FD764F6-74FE-4A31-83EC-8B0493E6C0C3}" srcOrd="0" destOrd="0" presId="urn:microsoft.com/office/officeart/2005/8/layout/hierarchy1"/>
    <dgm:cxn modelId="{8616A350-8176-45C2-93CA-E6A2D55EDC90}" type="presParOf" srcId="{8D83FCC8-EBB6-4228-A7DB-129623C0F497}" destId="{7F5C3C39-43FF-45DC-B2CE-A35F406468FA}" srcOrd="1" destOrd="0" presId="urn:microsoft.com/office/officeart/2005/8/layout/hierarchy1"/>
    <dgm:cxn modelId="{DF3C8C6C-FA52-41BE-A899-4914272D211F}" type="presParOf" srcId="{EBEE15A4-1267-4D7B-B662-071E647FD021}" destId="{02B8C962-0961-438D-9F14-70A581F4E28F}" srcOrd="1" destOrd="0" presId="urn:microsoft.com/office/officeart/2005/8/layout/hierarchy1"/>
    <dgm:cxn modelId="{307E6309-9695-43E9-A1A7-95B7D8C8A6BF}" type="presParOf" srcId="{02B8C962-0961-438D-9F14-70A581F4E28F}" destId="{4409C05F-C53F-415D-A80C-B58F133C12E4}" srcOrd="0" destOrd="0" presId="urn:microsoft.com/office/officeart/2005/8/layout/hierarchy1"/>
    <dgm:cxn modelId="{FA57B9A5-025D-44B7-8A87-40C9BF866DB9}" type="presParOf" srcId="{02B8C962-0961-438D-9F14-70A581F4E28F}" destId="{3A270C29-8B67-47DE-9A94-BA58F49449C6}" srcOrd="1" destOrd="0" presId="urn:microsoft.com/office/officeart/2005/8/layout/hierarchy1"/>
    <dgm:cxn modelId="{2A947BDD-85A3-4DA7-B5C8-AA2A2031805F}" type="presParOf" srcId="{3A270C29-8B67-47DE-9A94-BA58F49449C6}" destId="{2E610157-90E2-41E5-9318-0F9C17505405}" srcOrd="0" destOrd="0" presId="urn:microsoft.com/office/officeart/2005/8/layout/hierarchy1"/>
    <dgm:cxn modelId="{AF306042-7DFD-441A-800F-38C6FB68658B}" type="presParOf" srcId="{2E610157-90E2-41E5-9318-0F9C17505405}" destId="{51AB4C0A-C78B-4CE2-83CB-CBC43E39B6F3}" srcOrd="0" destOrd="0" presId="urn:microsoft.com/office/officeart/2005/8/layout/hierarchy1"/>
    <dgm:cxn modelId="{F27C8189-653B-4825-90B4-B1D28B800A97}" type="presParOf" srcId="{2E610157-90E2-41E5-9318-0F9C17505405}" destId="{1BFF3A8F-ED8D-4FA7-A2C6-5C0227D69233}" srcOrd="1" destOrd="0" presId="urn:microsoft.com/office/officeart/2005/8/layout/hierarchy1"/>
    <dgm:cxn modelId="{C7DA9687-E1FF-4D6F-AAF0-D8F35FD08A7E}" type="presParOf" srcId="{3A270C29-8B67-47DE-9A94-BA58F49449C6}" destId="{226C7973-6CB6-47A6-AEB6-07D134D4D6D5}" srcOrd="1" destOrd="0" presId="urn:microsoft.com/office/officeart/2005/8/layout/hierarchy1"/>
    <dgm:cxn modelId="{172EB901-A4D2-4E71-B78A-C427802A5B63}" type="presParOf" srcId="{E58919ED-E5DC-42C1-85BD-87CA9839A2A7}" destId="{87080E66-9BEC-49E6-99C2-144D2A96B0BE}" srcOrd="4" destOrd="0" presId="urn:microsoft.com/office/officeart/2005/8/layout/hierarchy1"/>
    <dgm:cxn modelId="{BDE5AA78-B0BA-48B3-AB9B-CA9595E460D7}" type="presParOf" srcId="{E58919ED-E5DC-42C1-85BD-87CA9839A2A7}" destId="{C870D6BD-E3CB-45F3-8E4A-24BB4296DB8C}" srcOrd="5" destOrd="0" presId="urn:microsoft.com/office/officeart/2005/8/layout/hierarchy1"/>
    <dgm:cxn modelId="{25670B6E-5C7F-4839-BDFC-209A0E2B66DA}" type="presParOf" srcId="{C870D6BD-E3CB-45F3-8E4A-24BB4296DB8C}" destId="{307D3A9F-D2BF-4CE2-97F6-9EFF07685193}" srcOrd="0" destOrd="0" presId="urn:microsoft.com/office/officeart/2005/8/layout/hierarchy1"/>
    <dgm:cxn modelId="{F2FE6C0E-B898-4D33-98B4-671D40B06A86}" type="presParOf" srcId="{307D3A9F-D2BF-4CE2-97F6-9EFF07685193}" destId="{84008F47-54C7-478A-9F6D-608296E5A046}" srcOrd="0" destOrd="0" presId="urn:microsoft.com/office/officeart/2005/8/layout/hierarchy1"/>
    <dgm:cxn modelId="{6D91AE1D-0AC1-486C-8B31-9C6EC88147BF}" type="presParOf" srcId="{307D3A9F-D2BF-4CE2-97F6-9EFF07685193}" destId="{B5ABD3A7-3DF1-43F1-9646-125014E4F248}" srcOrd="1" destOrd="0" presId="urn:microsoft.com/office/officeart/2005/8/layout/hierarchy1"/>
    <dgm:cxn modelId="{14AF9508-0D18-4F21-866D-CC2BAEDB55D4}" type="presParOf" srcId="{C870D6BD-E3CB-45F3-8E4A-24BB4296DB8C}" destId="{F81E15E1-6F12-4A97-A736-64482CC8D102}" srcOrd="1" destOrd="0" presId="urn:microsoft.com/office/officeart/2005/8/layout/hierarchy1"/>
    <dgm:cxn modelId="{17F9DC37-6DD5-4EEA-96D4-BA8FE806A9A0}" type="presParOf" srcId="{F81E15E1-6F12-4A97-A736-64482CC8D102}" destId="{560B7643-86D1-469B-B580-741D1B5327C0}" srcOrd="0" destOrd="0" presId="urn:microsoft.com/office/officeart/2005/8/layout/hierarchy1"/>
    <dgm:cxn modelId="{8FBC52A7-1000-49E3-95E0-EB6F7B1BE71B}" type="presParOf" srcId="{F81E15E1-6F12-4A97-A736-64482CC8D102}" destId="{87A0DBDE-C05F-402F-89D8-3704C4F28A6D}" srcOrd="1" destOrd="0" presId="urn:microsoft.com/office/officeart/2005/8/layout/hierarchy1"/>
    <dgm:cxn modelId="{9FB5ECF8-0080-42B1-9A3C-F862BA053DC5}" type="presParOf" srcId="{87A0DBDE-C05F-402F-89D8-3704C4F28A6D}" destId="{CF9AAC8E-0FC6-4001-B2AF-9EF2675917BA}" srcOrd="0" destOrd="0" presId="urn:microsoft.com/office/officeart/2005/8/layout/hierarchy1"/>
    <dgm:cxn modelId="{1B9FB2E2-CCCD-4BAB-AC51-99877C6498AF}" type="presParOf" srcId="{CF9AAC8E-0FC6-4001-B2AF-9EF2675917BA}" destId="{6C2A3399-678A-4DA9-9FBD-19E14C983301}" srcOrd="0" destOrd="0" presId="urn:microsoft.com/office/officeart/2005/8/layout/hierarchy1"/>
    <dgm:cxn modelId="{29F73FA7-470C-4D7E-9918-9D65F0D88661}" type="presParOf" srcId="{CF9AAC8E-0FC6-4001-B2AF-9EF2675917BA}" destId="{BDF98525-88ED-4268-8CF9-5F90D9610A70}" srcOrd="1" destOrd="0" presId="urn:microsoft.com/office/officeart/2005/8/layout/hierarchy1"/>
    <dgm:cxn modelId="{B603DC04-F8A2-4776-B08D-230573DB5DBE}" type="presParOf" srcId="{87A0DBDE-C05F-402F-89D8-3704C4F28A6D}" destId="{2AA303AA-6D53-4835-AC0E-389963D6C0AA}" srcOrd="1" destOrd="0" presId="urn:microsoft.com/office/officeart/2005/8/layout/hierarchy1"/>
    <dgm:cxn modelId="{60FEBDFB-A592-4529-898D-242B4146E217}" type="presParOf" srcId="{E58919ED-E5DC-42C1-85BD-87CA9839A2A7}" destId="{91A20895-C532-49D8-B9D1-D391AB54B80D}" srcOrd="6" destOrd="0" presId="urn:microsoft.com/office/officeart/2005/8/layout/hierarchy1"/>
    <dgm:cxn modelId="{8FFEB61B-450E-4A9F-903A-D9934B506E44}" type="presParOf" srcId="{E58919ED-E5DC-42C1-85BD-87CA9839A2A7}" destId="{B31B1C5B-4425-4C2B-8BE3-09CB6EFD3AF3}" srcOrd="7" destOrd="0" presId="urn:microsoft.com/office/officeart/2005/8/layout/hierarchy1"/>
    <dgm:cxn modelId="{27C07489-1A26-40A0-A24B-08120E5C4939}" type="presParOf" srcId="{B31B1C5B-4425-4C2B-8BE3-09CB6EFD3AF3}" destId="{9DF7E79E-A0C9-400B-AC9F-A34D05173602}" srcOrd="0" destOrd="0" presId="urn:microsoft.com/office/officeart/2005/8/layout/hierarchy1"/>
    <dgm:cxn modelId="{0D601B75-9720-4CDD-A6B0-CCCEC1D4F241}" type="presParOf" srcId="{9DF7E79E-A0C9-400B-AC9F-A34D05173602}" destId="{60127968-11BD-4E97-8810-371E1CBA3248}" srcOrd="0" destOrd="0" presId="urn:microsoft.com/office/officeart/2005/8/layout/hierarchy1"/>
    <dgm:cxn modelId="{160C8AC6-E48E-4376-92BE-7CBBD780B2A3}" type="presParOf" srcId="{9DF7E79E-A0C9-400B-AC9F-A34D05173602}" destId="{F4EC123D-B28B-4F47-8650-A98C561EE7A5}" srcOrd="1" destOrd="0" presId="urn:microsoft.com/office/officeart/2005/8/layout/hierarchy1"/>
    <dgm:cxn modelId="{BA1F1DA7-2A92-4A49-AE2E-857AA9AAA7B1}" type="presParOf" srcId="{B31B1C5B-4425-4C2B-8BE3-09CB6EFD3AF3}" destId="{207E2BBA-8CD6-4C80-867A-8B00094E13BA}" srcOrd="1" destOrd="0" presId="urn:microsoft.com/office/officeart/2005/8/layout/hierarchy1"/>
    <dgm:cxn modelId="{865759BD-7DA4-4DB6-833A-527F70A5C78A}" type="presParOf" srcId="{207E2BBA-8CD6-4C80-867A-8B00094E13BA}" destId="{0EA1A4BE-53F6-470F-924E-23829F3441A0}" srcOrd="0" destOrd="0" presId="urn:microsoft.com/office/officeart/2005/8/layout/hierarchy1"/>
    <dgm:cxn modelId="{7A5422B4-FE02-4748-B076-31C71524C114}" type="presParOf" srcId="{207E2BBA-8CD6-4C80-867A-8B00094E13BA}" destId="{417A4BC0-8F28-4A36-BE80-30216FF4326C}" srcOrd="1" destOrd="0" presId="urn:microsoft.com/office/officeart/2005/8/layout/hierarchy1"/>
    <dgm:cxn modelId="{3F1DE91E-8507-460F-A389-EFD829023C25}" type="presParOf" srcId="{417A4BC0-8F28-4A36-BE80-30216FF4326C}" destId="{E3F5DCC4-14A8-478E-B775-BF030C9B891F}" srcOrd="0" destOrd="0" presId="urn:microsoft.com/office/officeart/2005/8/layout/hierarchy1"/>
    <dgm:cxn modelId="{189BF849-70CF-4688-AF49-4B1145BA6F18}" type="presParOf" srcId="{E3F5DCC4-14A8-478E-B775-BF030C9B891F}" destId="{7C79F5FD-A1EC-42E8-B8C1-C9A2D5F75810}" srcOrd="0" destOrd="0" presId="urn:microsoft.com/office/officeart/2005/8/layout/hierarchy1"/>
    <dgm:cxn modelId="{08E05ADF-3ED4-4A51-BBF1-28E7EB3F1B51}" type="presParOf" srcId="{E3F5DCC4-14A8-478E-B775-BF030C9B891F}" destId="{CDEBEAFB-EAAE-42BC-9ADB-E6C7E675EA41}" srcOrd="1" destOrd="0" presId="urn:microsoft.com/office/officeart/2005/8/layout/hierarchy1"/>
    <dgm:cxn modelId="{47F427D3-7EE1-4218-8FE4-69F807EE9096}" type="presParOf" srcId="{417A4BC0-8F28-4A36-BE80-30216FF4326C}" destId="{DB80A235-F5D4-40A5-A971-BF02007C0CC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A1A4BE-53F6-470F-924E-23829F3441A0}">
      <dsp:nvSpPr>
        <dsp:cNvPr id="0" name=""/>
        <dsp:cNvSpPr/>
      </dsp:nvSpPr>
      <dsp:spPr>
        <a:xfrm>
          <a:off x="6557783"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A20895-C532-49D8-B9D1-D391AB54B80D}">
      <dsp:nvSpPr>
        <dsp:cNvPr id="0" name=""/>
        <dsp:cNvSpPr/>
      </dsp:nvSpPr>
      <dsp:spPr>
        <a:xfrm>
          <a:off x="3801284" y="970702"/>
          <a:ext cx="2802219" cy="444533"/>
        </a:xfrm>
        <a:custGeom>
          <a:avLst/>
          <a:gdLst/>
          <a:ahLst/>
          <a:cxnLst/>
          <a:rect l="0" t="0" r="0" b="0"/>
          <a:pathLst>
            <a:path>
              <a:moveTo>
                <a:pt x="0" y="0"/>
              </a:moveTo>
              <a:lnTo>
                <a:pt x="0" y="302936"/>
              </a:lnTo>
              <a:lnTo>
                <a:pt x="2802219" y="302936"/>
              </a:lnTo>
              <a:lnTo>
                <a:pt x="2802219"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0B7643-86D1-469B-B580-741D1B5327C0}">
      <dsp:nvSpPr>
        <dsp:cNvPr id="0" name=""/>
        <dsp:cNvSpPr/>
      </dsp:nvSpPr>
      <dsp:spPr>
        <a:xfrm>
          <a:off x="4689637"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080E66-9BEC-49E6-99C2-144D2A96B0BE}">
      <dsp:nvSpPr>
        <dsp:cNvPr id="0" name=""/>
        <dsp:cNvSpPr/>
      </dsp:nvSpPr>
      <dsp:spPr>
        <a:xfrm>
          <a:off x="3801284" y="970702"/>
          <a:ext cx="934073" cy="444533"/>
        </a:xfrm>
        <a:custGeom>
          <a:avLst/>
          <a:gdLst/>
          <a:ahLst/>
          <a:cxnLst/>
          <a:rect l="0" t="0" r="0" b="0"/>
          <a:pathLst>
            <a:path>
              <a:moveTo>
                <a:pt x="0" y="0"/>
              </a:moveTo>
              <a:lnTo>
                <a:pt x="0" y="302936"/>
              </a:lnTo>
              <a:lnTo>
                <a:pt x="934073" y="302936"/>
              </a:lnTo>
              <a:lnTo>
                <a:pt x="934073"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409C05F-C53F-415D-A80C-B58F133C12E4}">
      <dsp:nvSpPr>
        <dsp:cNvPr id="0" name=""/>
        <dsp:cNvSpPr/>
      </dsp:nvSpPr>
      <dsp:spPr>
        <a:xfrm>
          <a:off x="2821491"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A6A5BD-99DD-4326-98E8-D3D69A234A53}">
      <dsp:nvSpPr>
        <dsp:cNvPr id="0" name=""/>
        <dsp:cNvSpPr/>
      </dsp:nvSpPr>
      <dsp:spPr>
        <a:xfrm>
          <a:off x="2867211" y="970702"/>
          <a:ext cx="934073" cy="444533"/>
        </a:xfrm>
        <a:custGeom>
          <a:avLst/>
          <a:gdLst/>
          <a:ahLst/>
          <a:cxnLst/>
          <a:rect l="0" t="0" r="0" b="0"/>
          <a:pathLst>
            <a:path>
              <a:moveTo>
                <a:pt x="934073" y="0"/>
              </a:moveTo>
              <a:lnTo>
                <a:pt x="934073" y="302936"/>
              </a:lnTo>
              <a:lnTo>
                <a:pt x="0" y="302936"/>
              </a:lnTo>
              <a:lnTo>
                <a:pt x="0"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0902E6-1621-4029-9294-F8353EC4D5F7}">
      <dsp:nvSpPr>
        <dsp:cNvPr id="0" name=""/>
        <dsp:cNvSpPr/>
      </dsp:nvSpPr>
      <dsp:spPr>
        <a:xfrm>
          <a:off x="953344" y="2385823"/>
          <a:ext cx="91440" cy="444533"/>
        </a:xfrm>
        <a:custGeom>
          <a:avLst/>
          <a:gdLst/>
          <a:ahLst/>
          <a:cxnLst/>
          <a:rect l="0" t="0" r="0" b="0"/>
          <a:pathLst>
            <a:path>
              <a:moveTo>
                <a:pt x="45720" y="0"/>
              </a:moveTo>
              <a:lnTo>
                <a:pt x="45720" y="44453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D497BB-5AD3-4216-A873-05E464BA2A21}">
      <dsp:nvSpPr>
        <dsp:cNvPr id="0" name=""/>
        <dsp:cNvSpPr/>
      </dsp:nvSpPr>
      <dsp:spPr>
        <a:xfrm>
          <a:off x="999064" y="970702"/>
          <a:ext cx="2802219" cy="444533"/>
        </a:xfrm>
        <a:custGeom>
          <a:avLst/>
          <a:gdLst/>
          <a:ahLst/>
          <a:cxnLst/>
          <a:rect l="0" t="0" r="0" b="0"/>
          <a:pathLst>
            <a:path>
              <a:moveTo>
                <a:pt x="2802219" y="0"/>
              </a:moveTo>
              <a:lnTo>
                <a:pt x="2802219" y="302936"/>
              </a:lnTo>
              <a:lnTo>
                <a:pt x="0" y="302936"/>
              </a:lnTo>
              <a:lnTo>
                <a:pt x="0" y="4445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4E02C46-9BBB-46F0-9C97-84CF456C0075}">
      <dsp:nvSpPr>
        <dsp:cNvPr id="0" name=""/>
        <dsp:cNvSpPr/>
      </dsp:nvSpPr>
      <dsp:spPr>
        <a:xfrm>
          <a:off x="2313863" y="115"/>
          <a:ext cx="2974841" cy="97058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E80EB-9F7B-4874-A662-9380FB1F0244}">
      <dsp:nvSpPr>
        <dsp:cNvPr id="0" name=""/>
        <dsp:cNvSpPr/>
      </dsp:nvSpPr>
      <dsp:spPr>
        <a:xfrm>
          <a:off x="2483695" y="161455"/>
          <a:ext cx="2974841" cy="97058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accent1">
                  <a:lumMod val="50000"/>
                </a:schemeClr>
              </a:solidFill>
              <a:latin typeface="Candara" pitchFamily="34" charset="0"/>
              <a:cs typeface="MV Boli" pitchFamily="2" charset="0"/>
            </a:rPr>
            <a:t>i-</a:t>
          </a:r>
          <a:r>
            <a:rPr lang="en-US" sz="2400" b="1" kern="1200" dirty="0" err="1" smtClean="0">
              <a:solidFill>
                <a:schemeClr val="accent1">
                  <a:lumMod val="50000"/>
                </a:schemeClr>
              </a:solidFill>
              <a:latin typeface="Candara" pitchFamily="34" charset="0"/>
              <a:cs typeface="MV Boli" pitchFamily="2" charset="0"/>
            </a:rPr>
            <a:t>Pantawid</a:t>
          </a:r>
          <a:r>
            <a:rPr lang="en-US" sz="2400" b="1" kern="1200" dirty="0" smtClean="0">
              <a:solidFill>
                <a:schemeClr val="tx1"/>
              </a:solidFill>
              <a:latin typeface="MV Boli" pitchFamily="2" charset="0"/>
              <a:cs typeface="MV Boli" pitchFamily="2" charset="0"/>
            </a:rPr>
            <a:t> </a:t>
          </a:r>
          <a:r>
            <a:rPr lang="en-US" sz="2000" b="0" kern="1200" dirty="0" smtClean="0">
              <a:solidFill>
                <a:schemeClr val="tx1"/>
              </a:solidFill>
              <a:latin typeface="Arial" pitchFamily="34" charset="0"/>
              <a:cs typeface="Arial" pitchFamily="34" charset="0"/>
            </a:rPr>
            <a:t>Implementing CSO</a:t>
          </a:r>
          <a:endParaRPr lang="en-US" sz="2000" b="0" kern="1200" dirty="0">
            <a:solidFill>
              <a:schemeClr val="tx1"/>
            </a:solidFill>
            <a:latin typeface="Arial" pitchFamily="34" charset="0"/>
            <a:cs typeface="Arial" pitchFamily="34" charset="0"/>
          </a:endParaRPr>
        </a:p>
      </dsp:txBody>
      <dsp:txXfrm>
        <a:off x="2512122" y="189882"/>
        <a:ext cx="2917987" cy="913732"/>
      </dsp:txXfrm>
    </dsp:sp>
    <dsp:sp modelId="{DCB2B762-0F6F-41F4-956C-5D41EA92C393}">
      <dsp:nvSpPr>
        <dsp:cNvPr id="0" name=""/>
        <dsp:cNvSpPr/>
      </dsp:nvSpPr>
      <dsp:spPr>
        <a:xfrm>
          <a:off x="234822"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168DBE-7758-4A5A-965C-0255C86A0F73}">
      <dsp:nvSpPr>
        <dsp:cNvPr id="0" name=""/>
        <dsp:cNvSpPr/>
      </dsp:nvSpPr>
      <dsp:spPr>
        <a:xfrm>
          <a:off x="404654"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433081" y="1605003"/>
        <a:ext cx="1471629" cy="913732"/>
      </dsp:txXfrm>
    </dsp:sp>
    <dsp:sp modelId="{8E1D054A-2370-4C5F-ABDE-135503254D10}">
      <dsp:nvSpPr>
        <dsp:cNvPr id="0" name=""/>
        <dsp:cNvSpPr/>
      </dsp:nvSpPr>
      <dsp:spPr>
        <a:xfrm>
          <a:off x="234822"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F09141-0AD8-410C-883D-9D2766CF16FC}">
      <dsp:nvSpPr>
        <dsp:cNvPr id="0" name=""/>
        <dsp:cNvSpPr/>
      </dsp:nvSpPr>
      <dsp:spPr>
        <a:xfrm>
          <a:off x="404654"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433081" y="3020124"/>
        <a:ext cx="1471629" cy="913732"/>
      </dsp:txXfrm>
    </dsp:sp>
    <dsp:sp modelId="{4FD764F6-74FE-4A31-83EC-8B0493E6C0C3}">
      <dsp:nvSpPr>
        <dsp:cNvPr id="0" name=""/>
        <dsp:cNvSpPr/>
      </dsp:nvSpPr>
      <dsp:spPr>
        <a:xfrm>
          <a:off x="2102969"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5C3C39-43FF-45DC-B2CE-A35F406468FA}">
      <dsp:nvSpPr>
        <dsp:cNvPr id="0" name=""/>
        <dsp:cNvSpPr/>
      </dsp:nvSpPr>
      <dsp:spPr>
        <a:xfrm>
          <a:off x="2272800"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2301227" y="1605003"/>
        <a:ext cx="1471629" cy="913732"/>
      </dsp:txXfrm>
    </dsp:sp>
    <dsp:sp modelId="{51AB4C0A-C78B-4CE2-83CB-CBC43E39B6F3}">
      <dsp:nvSpPr>
        <dsp:cNvPr id="0" name=""/>
        <dsp:cNvSpPr/>
      </dsp:nvSpPr>
      <dsp:spPr>
        <a:xfrm>
          <a:off x="2102969"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FF3A8F-ED8D-4FA7-A2C6-5C0227D69233}">
      <dsp:nvSpPr>
        <dsp:cNvPr id="0" name=""/>
        <dsp:cNvSpPr/>
      </dsp:nvSpPr>
      <dsp:spPr>
        <a:xfrm>
          <a:off x="2272800"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2301227" y="3020124"/>
        <a:ext cx="1471629" cy="913732"/>
      </dsp:txXfrm>
    </dsp:sp>
    <dsp:sp modelId="{84008F47-54C7-478A-9F6D-608296E5A046}">
      <dsp:nvSpPr>
        <dsp:cNvPr id="0" name=""/>
        <dsp:cNvSpPr/>
      </dsp:nvSpPr>
      <dsp:spPr>
        <a:xfrm>
          <a:off x="3971115"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ABD3A7-3DF1-43F1-9646-125014E4F248}">
      <dsp:nvSpPr>
        <dsp:cNvPr id="0" name=""/>
        <dsp:cNvSpPr/>
      </dsp:nvSpPr>
      <dsp:spPr>
        <a:xfrm>
          <a:off x="4140947"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4169374" y="1605003"/>
        <a:ext cx="1471629" cy="913732"/>
      </dsp:txXfrm>
    </dsp:sp>
    <dsp:sp modelId="{6C2A3399-678A-4DA9-9FBD-19E14C983301}">
      <dsp:nvSpPr>
        <dsp:cNvPr id="0" name=""/>
        <dsp:cNvSpPr/>
      </dsp:nvSpPr>
      <dsp:spPr>
        <a:xfrm>
          <a:off x="3971115"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F98525-88ED-4268-8CF9-5F90D9610A70}">
      <dsp:nvSpPr>
        <dsp:cNvPr id="0" name=""/>
        <dsp:cNvSpPr/>
      </dsp:nvSpPr>
      <dsp:spPr>
        <a:xfrm>
          <a:off x="4140947"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4169374" y="3020124"/>
        <a:ext cx="1471629" cy="913732"/>
      </dsp:txXfrm>
    </dsp:sp>
    <dsp:sp modelId="{60127968-11BD-4E97-8810-371E1CBA3248}">
      <dsp:nvSpPr>
        <dsp:cNvPr id="0" name=""/>
        <dsp:cNvSpPr/>
      </dsp:nvSpPr>
      <dsp:spPr>
        <a:xfrm>
          <a:off x="5839262" y="1415236"/>
          <a:ext cx="1528483" cy="970586"/>
        </a:xfrm>
        <a:prstGeom prst="roundRect">
          <a:avLst>
            <a:gd name="adj" fmla="val 10000"/>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EC123D-B28B-4F47-8650-A98C561EE7A5}">
      <dsp:nvSpPr>
        <dsp:cNvPr id="0" name=""/>
        <dsp:cNvSpPr/>
      </dsp:nvSpPr>
      <dsp:spPr>
        <a:xfrm>
          <a:off x="6009093" y="1576576"/>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2">
              <a:lumMod val="60000"/>
              <a:lum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Parent Leader</a:t>
          </a:r>
          <a:endParaRPr lang="en-US" sz="2200" kern="1200" dirty="0"/>
        </a:p>
      </dsp:txBody>
      <dsp:txXfrm>
        <a:off x="6037520" y="1605003"/>
        <a:ext cx="1471629" cy="913732"/>
      </dsp:txXfrm>
    </dsp:sp>
    <dsp:sp modelId="{7C79F5FD-A1EC-42E8-B8C1-C9A2D5F75810}">
      <dsp:nvSpPr>
        <dsp:cNvPr id="0" name=""/>
        <dsp:cNvSpPr/>
      </dsp:nvSpPr>
      <dsp:spPr>
        <a:xfrm>
          <a:off x="5839262" y="2830357"/>
          <a:ext cx="1528483" cy="970586"/>
        </a:xfrm>
        <a:prstGeom prst="roundRect">
          <a:avLst>
            <a:gd name="adj" fmla="val 10000"/>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EBEAFB-EAAE-42BC-9ADB-E6C7E675EA41}">
      <dsp:nvSpPr>
        <dsp:cNvPr id="0" name=""/>
        <dsp:cNvSpPr/>
      </dsp:nvSpPr>
      <dsp:spPr>
        <a:xfrm>
          <a:off x="6009093" y="2991697"/>
          <a:ext cx="1528483" cy="970586"/>
        </a:xfrm>
        <a:prstGeom prst="roundRect">
          <a:avLst>
            <a:gd name="adj" fmla="val 10000"/>
          </a:avLst>
        </a:prstGeom>
        <a:solidFill>
          <a:schemeClr val="lt1">
            <a:alpha val="90000"/>
            <a:hueOff val="0"/>
            <a:satOff val="0"/>
            <a:lumOff val="0"/>
            <a:alphaOff val="0"/>
          </a:schemeClr>
        </a:solidFill>
        <a:ln w="25400" cap="flat" cmpd="sng" algn="ctr">
          <a:solidFill>
            <a:schemeClr val="accent3">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Beneficiary Group</a:t>
          </a:r>
          <a:endParaRPr lang="en-US" sz="2200" kern="1200" dirty="0"/>
        </a:p>
      </dsp:txBody>
      <dsp:txXfrm>
        <a:off x="6037520" y="3020124"/>
        <a:ext cx="1471629" cy="91373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sz="quarter" idx="1"/>
          </p:nvPr>
        </p:nvSpPr>
        <p:spPr>
          <a:xfrm>
            <a:off x="5438459" y="1"/>
            <a:ext cx="4160520" cy="365760"/>
          </a:xfrm>
          <a:prstGeom prst="rect">
            <a:avLst/>
          </a:prstGeom>
        </p:spPr>
        <p:txBody>
          <a:bodyPr vert="horz" lIns="99048" tIns="49524" rIns="99048" bIns="49524" rtlCol="0"/>
          <a:lstStyle>
            <a:lvl1pPr algn="r">
              <a:defRPr sz="1300"/>
            </a:lvl1pPr>
          </a:lstStyle>
          <a:p>
            <a:fld id="{289A8FD2-B0E8-4A7C-8EF8-73B6513701F3}" type="datetimeFigureOut">
              <a:rPr lang="en-US" smtClean="0"/>
              <a:t>5/5/2018</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9048" tIns="49524" rIns="99048" bIns="49524" rtlCol="0" anchor="b"/>
          <a:lstStyle>
            <a:lvl1pPr algn="l">
              <a:defRPr sz="1300"/>
            </a:lvl1pPr>
          </a:lstStyle>
          <a:p>
            <a:endParaRPr lang="en-US"/>
          </a:p>
        </p:txBody>
      </p:sp>
      <p:sp>
        <p:nvSpPr>
          <p:cNvPr id="5" name="Slide Number Placeholder 4"/>
          <p:cNvSpPr>
            <a:spLocks noGrp="1"/>
          </p:cNvSpPr>
          <p:nvPr>
            <p:ph type="sldNum" sz="quarter" idx="3"/>
          </p:nvPr>
        </p:nvSpPr>
        <p:spPr>
          <a:xfrm>
            <a:off x="5438459" y="6948171"/>
            <a:ext cx="4160520" cy="365760"/>
          </a:xfrm>
          <a:prstGeom prst="rect">
            <a:avLst/>
          </a:prstGeom>
        </p:spPr>
        <p:txBody>
          <a:bodyPr vert="horz" lIns="99048" tIns="49524" rIns="99048" bIns="49524" rtlCol="0" anchor="b"/>
          <a:lstStyle>
            <a:lvl1pPr algn="r">
              <a:defRPr sz="1300"/>
            </a:lvl1pPr>
          </a:lstStyle>
          <a:p>
            <a:fld id="{C2A0469A-C42D-4188-945A-982ADE494806}" type="slidenum">
              <a:rPr lang="en-US" smtClean="0"/>
              <a:t>‹#›</a:t>
            </a:fld>
            <a:endParaRPr lang="en-US"/>
          </a:p>
        </p:txBody>
      </p:sp>
    </p:spTree>
    <p:extLst>
      <p:ext uri="{BB962C8B-B14F-4D97-AF65-F5344CB8AC3E}">
        <p14:creationId xmlns:p14="http://schemas.microsoft.com/office/powerpoint/2010/main" val="1923324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5760"/>
          </a:xfrm>
          <a:prstGeom prst="rect">
            <a:avLst/>
          </a:prstGeom>
        </p:spPr>
        <p:txBody>
          <a:bodyPr vert="horz" lIns="99048" tIns="49524" rIns="99048" bIns="49524" rtlCol="0"/>
          <a:lstStyle>
            <a:lvl1pPr algn="l">
              <a:defRPr sz="1300"/>
            </a:lvl1pPr>
          </a:lstStyle>
          <a:p>
            <a:endParaRPr lang="en-US"/>
          </a:p>
        </p:txBody>
      </p:sp>
      <p:sp>
        <p:nvSpPr>
          <p:cNvPr id="3" name="Date Placeholder 2"/>
          <p:cNvSpPr>
            <a:spLocks noGrp="1"/>
          </p:cNvSpPr>
          <p:nvPr>
            <p:ph type="dt" idx="1"/>
          </p:nvPr>
        </p:nvSpPr>
        <p:spPr>
          <a:xfrm>
            <a:off x="5438459" y="1"/>
            <a:ext cx="4160520" cy="365760"/>
          </a:xfrm>
          <a:prstGeom prst="rect">
            <a:avLst/>
          </a:prstGeom>
        </p:spPr>
        <p:txBody>
          <a:bodyPr vert="horz" lIns="99048" tIns="49524" rIns="99048" bIns="49524" rtlCol="0"/>
          <a:lstStyle>
            <a:lvl1pPr algn="r">
              <a:defRPr sz="1300"/>
            </a:lvl1pPr>
          </a:lstStyle>
          <a:p>
            <a:fld id="{F40FCA36-272C-4C0B-A939-E1DE4175D5AD}" type="datetimeFigureOut">
              <a:rPr lang="en-US" smtClean="0"/>
              <a:t>5/5/2018</a:t>
            </a:fld>
            <a:endParaRPr lang="en-US"/>
          </a:p>
        </p:txBody>
      </p:sp>
      <p:sp>
        <p:nvSpPr>
          <p:cNvPr id="4" name="Slide Image Placeholder 3"/>
          <p:cNvSpPr>
            <a:spLocks noGrp="1" noRot="1" noChangeAspect="1"/>
          </p:cNvSpPr>
          <p:nvPr>
            <p:ph type="sldImg" idx="2"/>
          </p:nvPr>
        </p:nvSpPr>
        <p:spPr>
          <a:xfrm>
            <a:off x="2971800" y="547688"/>
            <a:ext cx="3657600" cy="2743200"/>
          </a:xfrm>
          <a:prstGeom prst="rect">
            <a:avLst/>
          </a:prstGeom>
          <a:noFill/>
          <a:ln w="12700">
            <a:solidFill>
              <a:prstClr val="black"/>
            </a:solidFill>
          </a:ln>
        </p:spPr>
        <p:txBody>
          <a:bodyPr vert="horz" lIns="99048" tIns="49524" rIns="99048" bIns="49524"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948171"/>
            <a:ext cx="4160520" cy="365760"/>
          </a:xfrm>
          <a:prstGeom prst="rect">
            <a:avLst/>
          </a:prstGeom>
        </p:spPr>
        <p:txBody>
          <a:bodyPr vert="horz" lIns="99048" tIns="49524" rIns="99048" bIns="49524" rtlCol="0" anchor="b"/>
          <a:lstStyle>
            <a:lvl1pPr algn="l">
              <a:defRPr sz="1300"/>
            </a:lvl1pPr>
          </a:lstStyle>
          <a:p>
            <a:endParaRPr lang="en-US"/>
          </a:p>
        </p:txBody>
      </p:sp>
      <p:sp>
        <p:nvSpPr>
          <p:cNvPr id="7" name="Slide Number Placeholder 6"/>
          <p:cNvSpPr>
            <a:spLocks noGrp="1"/>
          </p:cNvSpPr>
          <p:nvPr>
            <p:ph type="sldNum" sz="quarter" idx="5"/>
          </p:nvPr>
        </p:nvSpPr>
        <p:spPr>
          <a:xfrm>
            <a:off x="5438459" y="6948171"/>
            <a:ext cx="4160520" cy="365760"/>
          </a:xfrm>
          <a:prstGeom prst="rect">
            <a:avLst/>
          </a:prstGeom>
        </p:spPr>
        <p:txBody>
          <a:bodyPr vert="horz" lIns="99048" tIns="49524" rIns="99048" bIns="49524" rtlCol="0" anchor="b"/>
          <a:lstStyle>
            <a:lvl1pPr algn="r">
              <a:defRPr sz="1300"/>
            </a:lvl1pPr>
          </a:lstStyle>
          <a:p>
            <a:fld id="{78912BBD-BF52-4094-B50E-EC31C0E5DA47}" type="slidenum">
              <a:rPr lang="en-US" smtClean="0"/>
              <a:t>‹#›</a:t>
            </a:fld>
            <a:endParaRPr lang="en-US"/>
          </a:p>
        </p:txBody>
      </p:sp>
    </p:spTree>
    <p:extLst>
      <p:ext uri="{BB962C8B-B14F-4D97-AF65-F5344CB8AC3E}">
        <p14:creationId xmlns:p14="http://schemas.microsoft.com/office/powerpoint/2010/main" val="1448254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B6E050-E80A-4F24-A136-0B5174D66771}" type="slidenum">
              <a:rPr lang="en-US"/>
              <a:pPr/>
              <a:t>1</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dirty="0" smtClean="0"/>
              <a:t>[GREETINGS, INTRODUCE</a:t>
            </a:r>
            <a:r>
              <a:rPr lang="en-US" baseline="0" dirty="0" smtClean="0"/>
              <a:t> SELF AS FACILITATOR, WELCOME PARTICIPANTS – SERVICE PROVIDER, PARENT LEADERS, OTHERS PRESENT]</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You may be wondering how your LGU was selected for this project.</a:t>
            </a:r>
          </a:p>
          <a:p>
            <a:r>
              <a:rPr lang="en-PH" dirty="0" smtClean="0"/>
              <a:t>The first requirement</a:t>
            </a:r>
            <a:r>
              <a:rPr lang="en-PH" baseline="0" dirty="0" smtClean="0"/>
              <a:t> is that there is a local CSO who would be willing to implement in the LGU.  This is our organization, [LCSO NAME].</a:t>
            </a:r>
          </a:p>
          <a:p>
            <a:r>
              <a:rPr lang="en-PH" baseline="0" dirty="0" smtClean="0"/>
              <a:t>We then approached your mayor who welcomed the project and entered into a MOA with us [LCSO NAME].  Your mayor provided the venue for the PL training and is willing to enter into a Social Contract with the Pantawid members.</a:t>
            </a:r>
          </a:p>
          <a:p>
            <a:r>
              <a:rPr lang="en-PH" baseline="0" dirty="0" smtClean="0"/>
              <a:t>Our organization then prepared a project proposal and budget that was approved by the project management.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10</a:t>
            </a:fld>
            <a:endParaRPr lang="en-US"/>
          </a:p>
        </p:txBody>
      </p:sp>
    </p:spTree>
    <p:extLst>
      <p:ext uri="{BB962C8B-B14F-4D97-AF65-F5344CB8AC3E}">
        <p14:creationId xmlns:p14="http://schemas.microsoft.com/office/powerpoint/2010/main" val="2405714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Project i-Pantawid has been implemented</a:t>
            </a:r>
            <a:r>
              <a:rPr lang="en-PH" baseline="0" dirty="0" smtClean="0"/>
              <a:t> </a:t>
            </a:r>
            <a:r>
              <a:rPr lang="en-PH" dirty="0" smtClean="0"/>
              <a:t>in 20 LGUs in Northern Luzon.  Based on this good experience, other LGUs may also adopt this model.</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11</a:t>
            </a:fld>
            <a:endParaRPr lang="en-US"/>
          </a:p>
        </p:txBody>
      </p:sp>
    </p:spTree>
    <p:extLst>
      <p:ext uri="{BB962C8B-B14F-4D97-AF65-F5344CB8AC3E}">
        <p14:creationId xmlns:p14="http://schemas.microsoft.com/office/powerpoint/2010/main" val="520685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Under the Pantawid Program of the government, beneficiaries</a:t>
            </a:r>
            <a:r>
              <a:rPr lang="en-PH" baseline="0" dirty="0" smtClean="0"/>
              <a:t> attend a monthly training activity in groups in the barangay.  </a:t>
            </a:r>
            <a:r>
              <a:rPr lang="en-PH" dirty="0" smtClean="0"/>
              <a:t>Under Project i-Pantawid, we implemented the enhanced Family Development Session</a:t>
            </a:r>
            <a:r>
              <a:rPr lang="en-PH" baseline="0" dirty="0" smtClean="0"/>
              <a:t> or </a:t>
            </a:r>
            <a:r>
              <a:rPr lang="en-PH" baseline="0" dirty="0" err="1" smtClean="0"/>
              <a:t>eFDS</a:t>
            </a:r>
            <a:r>
              <a:rPr lang="en-PH" baseline="0" dirty="0" smtClean="0"/>
              <a:t>.  Under the </a:t>
            </a:r>
            <a:r>
              <a:rPr lang="en-PH" baseline="0" dirty="0" err="1" smtClean="0"/>
              <a:t>eFDS</a:t>
            </a:r>
            <a:r>
              <a:rPr lang="en-PH" baseline="0" dirty="0" smtClean="0"/>
              <a:t>, [READ and ENSURE UNDERSTANDING].</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12</a:t>
            </a:fld>
            <a:endParaRPr lang="en-US"/>
          </a:p>
        </p:txBody>
      </p:sp>
    </p:spTree>
    <p:extLst>
      <p:ext uri="{BB962C8B-B14F-4D97-AF65-F5344CB8AC3E}">
        <p14:creationId xmlns:p14="http://schemas.microsoft.com/office/powerpoint/2010/main" val="19680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Under the </a:t>
            </a:r>
            <a:r>
              <a:rPr lang="en-PH" dirty="0" err="1" smtClean="0"/>
              <a:t>eFDS</a:t>
            </a:r>
            <a:r>
              <a:rPr lang="en-PH" dirty="0" smtClean="0"/>
              <a:t>, our LCSO trains</a:t>
            </a:r>
            <a:r>
              <a:rPr lang="en-PH" baseline="0" dirty="0" smtClean="0"/>
              <a:t> the Parent Leaders on self development and the </a:t>
            </a:r>
            <a:r>
              <a:rPr lang="en-PH" baseline="0" dirty="0" err="1" smtClean="0"/>
              <a:t>eFDS</a:t>
            </a:r>
            <a:r>
              <a:rPr lang="en-PH" baseline="0" dirty="0" smtClean="0"/>
              <a:t> topic to be shared with their members, monthly.  After this training, the PLs cascade the </a:t>
            </a:r>
            <a:r>
              <a:rPr lang="en-PH" baseline="0" dirty="0" err="1" smtClean="0"/>
              <a:t>eFDS</a:t>
            </a:r>
            <a:r>
              <a:rPr lang="en-PH" baseline="0" dirty="0" smtClean="0"/>
              <a:t> topic to their member.  Our LCSO works to ensure 100% </a:t>
            </a:r>
            <a:r>
              <a:rPr lang="en-PH" baseline="0" dirty="0" err="1" smtClean="0"/>
              <a:t>eFDS</a:t>
            </a:r>
            <a:r>
              <a:rPr lang="en-PH" baseline="0" dirty="0" smtClean="0"/>
              <a:t> conducted monthly for covered LGUs.</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13</a:t>
            </a:fld>
            <a:endParaRPr lang="en-US"/>
          </a:p>
        </p:txBody>
      </p:sp>
    </p:spTree>
    <p:extLst>
      <p:ext uri="{BB962C8B-B14F-4D97-AF65-F5344CB8AC3E}">
        <p14:creationId xmlns:p14="http://schemas.microsoft.com/office/powerpoint/2010/main" val="2668626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3CFD081-BB5B-4238-8055-14B7045B46F6}" type="slidenum">
              <a:rPr lang="en-US"/>
              <a:pPr/>
              <a:t>14</a:t>
            </a:fld>
            <a:endParaRPr lang="en-US"/>
          </a:p>
        </p:txBody>
      </p:sp>
      <p:sp>
        <p:nvSpPr>
          <p:cNvPr id="27650" name="Slide Image Placeholder 1"/>
          <p:cNvSpPr>
            <a:spLocks noGrp="1" noRot="1" noChangeAspect="1" noTextEdit="1"/>
          </p:cNvSpPr>
          <p:nvPr>
            <p:ph type="sldImg"/>
          </p:nvPr>
        </p:nvSpPr>
        <p:spPr>
          <a:xfrm>
            <a:off x="2976563" y="547688"/>
            <a:ext cx="3656012" cy="2743200"/>
          </a:xfrm>
          <a:ln/>
          <a:extLst>
            <a:ext uri="{909E8E84-426E-40DD-AFC4-6F175D3DCCD1}">
              <a14:hiddenFill xmlns:a14="http://schemas.microsoft.com/office/drawing/2010/main">
                <a:noFill/>
              </a14:hiddenFill>
            </a:ext>
          </a:extLst>
        </p:spPr>
      </p:sp>
      <p:sp>
        <p:nvSpPr>
          <p:cNvPr id="27651" name="Notes Placeholder 2"/>
          <p:cNvSpPr>
            <a:spLocks noGrp="1"/>
          </p:cNvSpPr>
          <p:nvPr>
            <p:ph type="body" idx="1"/>
          </p:nvPr>
        </p:nvSpPr>
        <p:spPr/>
        <p:txBody>
          <a:bodyPr/>
          <a:lstStyle/>
          <a:p>
            <a:pPr>
              <a:spcBef>
                <a:spcPct val="0"/>
              </a:spcBef>
            </a:pPr>
            <a:r>
              <a:rPr lang="en-GB" baseline="0" dirty="0" smtClean="0"/>
              <a:t>The </a:t>
            </a:r>
            <a:r>
              <a:rPr lang="en-GB" baseline="0" dirty="0" err="1" smtClean="0"/>
              <a:t>eFDS</a:t>
            </a:r>
            <a:r>
              <a:rPr lang="en-GB" baseline="0" dirty="0" smtClean="0"/>
              <a:t> modules focus on Social Accountability or </a:t>
            </a:r>
            <a:r>
              <a:rPr lang="en-GB" baseline="0" dirty="0" err="1" smtClean="0"/>
              <a:t>Pananagutang</a:t>
            </a:r>
            <a:r>
              <a:rPr lang="en-GB" baseline="0" dirty="0" smtClean="0"/>
              <a:t> </a:t>
            </a:r>
            <a:r>
              <a:rPr lang="en-GB" baseline="0" dirty="0" err="1" smtClean="0"/>
              <a:t>Panlipunan</a:t>
            </a:r>
            <a:r>
              <a:rPr lang="en-GB" baseline="0" dirty="0" smtClean="0"/>
              <a:t>.</a:t>
            </a:r>
          </a:p>
          <a:p>
            <a:pPr>
              <a:spcBef>
                <a:spcPct val="0"/>
              </a:spcBef>
            </a:pPr>
            <a:r>
              <a:rPr lang="en-GB" baseline="0" dirty="0" smtClean="0"/>
              <a:t>There are 2 key players that have to work together (</a:t>
            </a:r>
            <a:r>
              <a:rPr lang="en-GB" i="1" baseline="0" dirty="0" err="1" smtClean="0"/>
              <a:t>pagtutulungan</a:t>
            </a:r>
            <a:r>
              <a:rPr lang="en-GB" baseline="0" dirty="0" smtClean="0"/>
              <a:t>) towards good governance – citizens and government working hand-in-hand.  This working together is called constructive engagement (</a:t>
            </a:r>
            <a:r>
              <a:rPr lang="en-GB" i="1" baseline="0" dirty="0" err="1" smtClean="0"/>
              <a:t>makabulunhang</a:t>
            </a:r>
            <a:r>
              <a:rPr lang="en-GB" i="1" baseline="0" dirty="0" smtClean="0"/>
              <a:t> </a:t>
            </a:r>
            <a:r>
              <a:rPr lang="en-GB" i="1" baseline="0" dirty="0" err="1" smtClean="0"/>
              <a:t>pakikilahok</a:t>
            </a:r>
            <a:r>
              <a:rPr lang="en-GB" baseline="0" dirty="0" smtClean="0"/>
              <a:t>).</a:t>
            </a:r>
          </a:p>
          <a:p>
            <a:pPr>
              <a:spcBef>
                <a:spcPct val="0"/>
              </a:spcBef>
            </a:pPr>
            <a:r>
              <a:rPr lang="en-GB" baseline="0" dirty="0" smtClean="0"/>
              <a:t>The goal of constructive engagement is better delivery of public service, improvement of people’s welfare and protection of people’s rights.</a:t>
            </a:r>
          </a:p>
          <a:p>
            <a:pPr>
              <a:spcBef>
                <a:spcPct val="0"/>
              </a:spcBef>
            </a:pPr>
            <a:r>
              <a:rPr lang="en-GB" baseline="0" dirty="0" smtClean="0"/>
              <a:t>When citizens and government are truly working together, with real citizen participation, they are practising social accountability (</a:t>
            </a:r>
            <a:r>
              <a:rPr lang="en-GB" i="1" baseline="0" dirty="0" err="1" smtClean="0"/>
              <a:t>pananagutang</a:t>
            </a:r>
            <a:r>
              <a:rPr lang="en-GB" i="1" baseline="0" dirty="0" smtClean="0"/>
              <a:t> </a:t>
            </a:r>
            <a:r>
              <a:rPr lang="en-GB" i="1" baseline="0" dirty="0" err="1" smtClean="0"/>
              <a:t>panlipunan</a:t>
            </a:r>
            <a:r>
              <a:rPr lang="en-GB" baseline="0" dirty="0" smtClean="0"/>
              <a:t>).</a:t>
            </a:r>
            <a:endParaRPr lang="en-GB" dirty="0"/>
          </a:p>
        </p:txBody>
      </p:sp>
      <p:sp>
        <p:nvSpPr>
          <p:cNvPr id="20484" name="Slide Number Placeholder 3"/>
          <p:cNvSpPr txBox="1">
            <a:spLocks noGrp="1"/>
          </p:cNvSpPr>
          <p:nvPr/>
        </p:nvSpPr>
        <p:spPr bwMode="auto">
          <a:xfrm>
            <a:off x="5438459" y="6948359"/>
            <a:ext cx="4160520" cy="365858"/>
          </a:xfrm>
          <a:prstGeom prst="rect">
            <a:avLst/>
          </a:prstGeom>
          <a:noFill/>
          <a:ln>
            <a:miter lim="800000"/>
            <a:headEnd/>
            <a:tailEnd/>
          </a:ln>
        </p:spPr>
        <p:txBody>
          <a:bodyPr lIns="99037" tIns="49518" rIns="99037" bIns="49518" anchor="b"/>
          <a:lstStyle/>
          <a:p>
            <a:pPr algn="r">
              <a:defRPr/>
            </a:pPr>
            <a:fld id="{F31934C4-F037-4B71-BB66-61ECCE19172C}" type="slidenum">
              <a:rPr lang="en-US" sz="1300"/>
              <a:pPr algn="r">
                <a:defRPr/>
              </a:pPr>
              <a:t>14</a:t>
            </a:fld>
            <a:endParaRPr lang="en-US" sz="13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Last</a:t>
            </a:r>
            <a:r>
              <a:rPr lang="en-PH" baseline="0" dirty="0" smtClean="0"/>
              <a:t> month, the Parent Leaders conducted a review of BHS equipment.  This is the summary by barangay. [DISCUSS AND SUMMARIZE AREAS FOR IMPROVEMENT NEEDED (MISSING AND DEFECTIVE EQUIPMENT), NOTE ANY COMMENTS/COMMITMENTS BY SERVICE PROVIDER]</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15</a:t>
            </a:fld>
            <a:endParaRPr lang="en-US"/>
          </a:p>
        </p:txBody>
      </p:sp>
    </p:spTree>
    <p:extLst>
      <p:ext uri="{BB962C8B-B14F-4D97-AF65-F5344CB8AC3E}">
        <p14:creationId xmlns:p14="http://schemas.microsoft.com/office/powerpoint/2010/main" val="25843241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[READ &amp; ENSURE UNDERSTANDING]</a:t>
            </a:r>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16</a:t>
            </a:fld>
            <a:endParaRPr lang="en-PH"/>
          </a:p>
        </p:txBody>
      </p:sp>
    </p:spTree>
    <p:extLst>
      <p:ext uri="{BB962C8B-B14F-4D97-AF65-F5344CB8AC3E}">
        <p14:creationId xmlns:p14="http://schemas.microsoft.com/office/powerpoint/2010/main" val="2671831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dirty="0" smtClean="0"/>
              <a:t>[READ &amp; ENSURE UNDERSTANDING]</a:t>
            </a:r>
          </a:p>
          <a:p>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17</a:t>
            </a:fld>
            <a:endParaRPr lang="en-PH"/>
          </a:p>
        </p:txBody>
      </p:sp>
    </p:spTree>
    <p:extLst>
      <p:ext uri="{BB962C8B-B14F-4D97-AF65-F5344CB8AC3E}">
        <p14:creationId xmlns:p14="http://schemas.microsoft.com/office/powerpoint/2010/main" val="277078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dirty="0" smtClean="0"/>
              <a:t>[READ &amp; ENSURE UNDERSTANDING]</a:t>
            </a:r>
          </a:p>
          <a:p>
            <a:r>
              <a:rPr lang="en-PH" dirty="0" smtClean="0"/>
              <a:t>At our meeting today, we will discuss the scorecard results and how to improve these, called an Interface Meeting.</a:t>
            </a:r>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18</a:t>
            </a:fld>
            <a:endParaRPr lang="en-PH"/>
          </a:p>
        </p:txBody>
      </p:sp>
    </p:spTree>
    <p:extLst>
      <p:ext uri="{BB962C8B-B14F-4D97-AF65-F5344CB8AC3E}">
        <p14:creationId xmlns:p14="http://schemas.microsoft.com/office/powerpoint/2010/main" val="39236780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dirty="0" smtClean="0"/>
              <a:t>This is what we have done so far. [READ &amp; ENSURE UNDERSTANDING]</a:t>
            </a:r>
          </a:p>
          <a:p>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19</a:t>
            </a:fld>
            <a:endParaRPr lang="en-PH"/>
          </a:p>
        </p:txBody>
      </p:sp>
    </p:spTree>
    <p:extLst>
      <p:ext uri="{BB962C8B-B14F-4D97-AF65-F5344CB8AC3E}">
        <p14:creationId xmlns:p14="http://schemas.microsoft.com/office/powerpoint/2010/main" val="3072976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dirty="0" smtClean="0"/>
              <a:t>These are the topics we will cover today.</a:t>
            </a:r>
          </a:p>
          <a:p>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a:t>
            </a:fld>
            <a:endParaRPr lang="en-US"/>
          </a:p>
        </p:txBody>
      </p:sp>
    </p:spTree>
    <p:extLst>
      <p:ext uri="{BB962C8B-B14F-4D97-AF65-F5344CB8AC3E}">
        <p14:creationId xmlns:p14="http://schemas.microsoft.com/office/powerpoint/2010/main" val="6938961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a:t>
            </a:r>
            <a:r>
              <a:rPr lang="en-PH" baseline="0" dirty="0" smtClean="0"/>
              <a:t> d</a:t>
            </a:r>
            <a:r>
              <a:rPr lang="en-PH" dirty="0" smtClean="0"/>
              <a:t>istributed the scorecard for the RHU and BHS</a:t>
            </a:r>
            <a:r>
              <a:rPr lang="en-PH" baseline="0" dirty="0" smtClean="0"/>
              <a:t> to the service providers and to the Parent Leaders.  The service </a:t>
            </a:r>
            <a:r>
              <a:rPr lang="en-PH" baseline="0" smtClean="0"/>
              <a:t>providers fills </a:t>
            </a:r>
            <a:r>
              <a:rPr lang="en-PH" baseline="0" dirty="0" smtClean="0"/>
              <a:t>up individual forms while the Parent Leaders solicited scores from their members.  We have computed for the average score per indicator.</a:t>
            </a:r>
          </a:p>
          <a:p>
            <a:pPr lvl="0"/>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20</a:t>
            </a:fld>
            <a:endParaRPr lang="en-PH"/>
          </a:p>
        </p:txBody>
      </p:sp>
    </p:spTree>
    <p:extLst>
      <p:ext uri="{BB962C8B-B14F-4D97-AF65-F5344CB8AC3E}">
        <p14:creationId xmlns:p14="http://schemas.microsoft.com/office/powerpoint/2010/main" val="26118808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0687">
              <a:defRPr/>
            </a:pPr>
            <a:r>
              <a:rPr lang="en-PH" dirty="0" smtClean="0"/>
              <a:t>This is the BHS scorecard we distributed earlier.</a:t>
            </a:r>
            <a:endParaRPr lang="en-PH" dirty="0"/>
          </a:p>
        </p:txBody>
      </p:sp>
      <p:sp>
        <p:nvSpPr>
          <p:cNvPr id="4" name="Slide Number Placeholder 3"/>
          <p:cNvSpPr>
            <a:spLocks noGrp="1"/>
          </p:cNvSpPr>
          <p:nvPr>
            <p:ph type="sldNum" sz="quarter" idx="10"/>
          </p:nvPr>
        </p:nvSpPr>
        <p:spPr/>
        <p:txBody>
          <a:bodyPr/>
          <a:lstStyle/>
          <a:p>
            <a:fld id="{2793859E-8533-4799-A350-A5458F10A6C8}" type="slidenum">
              <a:rPr lang="en-PH" smtClean="0"/>
              <a:t>21</a:t>
            </a:fld>
            <a:endParaRPr lang="en-PH"/>
          </a:p>
        </p:txBody>
      </p:sp>
    </p:spTree>
    <p:extLst>
      <p:ext uri="{BB962C8B-B14F-4D97-AF65-F5344CB8AC3E}">
        <p14:creationId xmlns:p14="http://schemas.microsoft.com/office/powerpoint/2010/main" val="10089579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a:t>
            </a:r>
            <a:r>
              <a:rPr lang="en-PH" baseline="0" dirty="0" smtClean="0"/>
              <a:t> is the process we are following.  We took supply-side information and made a scorecard.  Both citizens and health service providers gave their scores.  Today, we are meeting to discuss the scores and to make plans to improve the scores going forward, together.</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22</a:t>
            </a:fld>
            <a:endParaRPr lang="en-US"/>
          </a:p>
        </p:txBody>
      </p:sp>
    </p:spTree>
    <p:extLst>
      <p:ext uri="{BB962C8B-B14F-4D97-AF65-F5344CB8AC3E}">
        <p14:creationId xmlns:p14="http://schemas.microsoft.com/office/powerpoint/2010/main" val="3035292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We</a:t>
            </a:r>
            <a:r>
              <a:rPr lang="en-PH" baseline="0" dirty="0" smtClean="0"/>
              <a:t> are having an Interface Meeting, where the service providers (MHO staff) and users of the service (</a:t>
            </a:r>
            <a:r>
              <a:rPr lang="en-PH" baseline="0" dirty="0" err="1" smtClean="0"/>
              <a:t>tayong</a:t>
            </a:r>
            <a:r>
              <a:rPr lang="en-PH" baseline="0" dirty="0" smtClean="0"/>
              <a:t> </a:t>
            </a:r>
            <a:r>
              <a:rPr lang="en-PH" baseline="0" dirty="0" err="1" smtClean="0"/>
              <a:t>mamamayan</a:t>
            </a:r>
            <a:r>
              <a:rPr lang="en-PH" baseline="0" dirty="0" smtClean="0"/>
              <a:t>) gather to present their respective scorecards and discuss ways to improve service delivery.</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23</a:t>
            </a:fld>
            <a:endParaRPr lang="en-US"/>
          </a:p>
        </p:txBody>
      </p:sp>
    </p:spTree>
    <p:extLst>
      <p:ext uri="{BB962C8B-B14F-4D97-AF65-F5344CB8AC3E}">
        <p14:creationId xmlns:p14="http://schemas.microsoft.com/office/powerpoint/2010/main" val="952400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Magkakaroon</a:t>
            </a:r>
            <a:r>
              <a:rPr lang="en-PH" dirty="0" smtClean="0"/>
              <a:t> </a:t>
            </a:r>
            <a:r>
              <a:rPr lang="en-PH" dirty="0" err="1" smtClean="0"/>
              <a:t>ng</a:t>
            </a:r>
            <a:r>
              <a:rPr lang="en-PH" dirty="0" smtClean="0"/>
              <a:t> </a:t>
            </a:r>
            <a:r>
              <a:rPr lang="en-PH" dirty="0" err="1" smtClean="0"/>
              <a:t>ugnayan</a:t>
            </a:r>
            <a:r>
              <a:rPr lang="en-PH" baseline="0" dirty="0" smtClean="0"/>
              <a:t> at </a:t>
            </a:r>
            <a:r>
              <a:rPr lang="en-PH" baseline="0" dirty="0" err="1" smtClean="0"/>
              <a:t>tapatan</a:t>
            </a:r>
            <a:r>
              <a:rPr lang="en-PH" baseline="0" dirty="0" smtClean="0"/>
              <a:t> </a:t>
            </a:r>
            <a:r>
              <a:rPr lang="en-PH" baseline="0" dirty="0" err="1" smtClean="0"/>
              <a:t>tungkol</a:t>
            </a:r>
            <a:r>
              <a:rPr lang="en-PH" baseline="0" dirty="0" smtClean="0"/>
              <a:t> </a:t>
            </a:r>
            <a:r>
              <a:rPr lang="en-PH" baseline="0" dirty="0" err="1" smtClean="0"/>
              <a:t>sa</a:t>
            </a:r>
            <a:r>
              <a:rPr lang="en-PH" baseline="0" dirty="0" smtClean="0"/>
              <a:t> </a:t>
            </a:r>
            <a:r>
              <a:rPr lang="en-PH" baseline="0" dirty="0" err="1" smtClean="0"/>
              <a:t>husay</a:t>
            </a:r>
            <a:r>
              <a:rPr lang="en-PH" baseline="0" dirty="0" smtClean="0"/>
              <a:t> </a:t>
            </a:r>
            <a:r>
              <a:rPr lang="en-PH" baseline="0" dirty="0" err="1" smtClean="0"/>
              <a:t>ng</a:t>
            </a:r>
            <a:r>
              <a:rPr lang="en-PH" baseline="0" dirty="0" smtClean="0"/>
              <a:t> </a:t>
            </a:r>
            <a:r>
              <a:rPr lang="en-PH" baseline="0" dirty="0" err="1" smtClean="0"/>
              <a:t>serbisyo</a:t>
            </a:r>
            <a:r>
              <a:rPr lang="en-PH" baseline="0" dirty="0" smtClean="0"/>
              <a:t> </a:t>
            </a:r>
            <a:r>
              <a:rPr lang="en-PH" baseline="0" dirty="0" err="1" smtClean="0"/>
              <a:t>pagkalusugan</a:t>
            </a:r>
            <a:r>
              <a:rPr lang="en-PH" baseline="0" dirty="0" smtClean="0"/>
              <a:t> </a:t>
            </a:r>
            <a:r>
              <a:rPr lang="en-PH" baseline="0" dirty="0" err="1" smtClean="0"/>
              <a:t>sa</a:t>
            </a:r>
            <a:r>
              <a:rPr lang="en-PH" baseline="0" dirty="0" smtClean="0"/>
              <a:t> </a:t>
            </a:r>
            <a:r>
              <a:rPr lang="en-PH" baseline="0" dirty="0" err="1" smtClean="0"/>
              <a:t>pagtitipon</a:t>
            </a:r>
            <a:r>
              <a:rPr lang="en-PH" baseline="0" dirty="0" smtClean="0"/>
              <a:t> </a:t>
            </a:r>
            <a:r>
              <a:rPr lang="en-PH" baseline="0" dirty="0" err="1" smtClean="0"/>
              <a:t>na</a:t>
            </a:r>
            <a:r>
              <a:rPr lang="en-PH" baseline="0" dirty="0" smtClean="0"/>
              <a:t> </a:t>
            </a:r>
            <a:r>
              <a:rPr lang="en-PH" baseline="0" dirty="0" err="1" smtClean="0"/>
              <a:t>ito</a:t>
            </a:r>
            <a:r>
              <a:rPr lang="en-PH" baseline="0" dirty="0" smtClean="0"/>
              <a:t>.  </a:t>
            </a:r>
            <a:r>
              <a:rPr lang="en-PH" baseline="0" dirty="0" err="1" smtClean="0"/>
              <a:t>Magkakaisa</a:t>
            </a:r>
            <a:r>
              <a:rPr lang="en-PH" baseline="0" dirty="0" smtClean="0"/>
              <a:t> at </a:t>
            </a:r>
            <a:r>
              <a:rPr lang="en-PH" baseline="0" dirty="0" err="1" smtClean="0"/>
              <a:t>magtutulungan</a:t>
            </a:r>
            <a:r>
              <a:rPr lang="en-PH" baseline="0" dirty="0" smtClean="0"/>
              <a:t> kung </a:t>
            </a:r>
            <a:r>
              <a:rPr lang="en-PH" baseline="0" dirty="0" err="1" smtClean="0"/>
              <a:t>paano</a:t>
            </a:r>
            <a:r>
              <a:rPr lang="en-PH" baseline="0" dirty="0" smtClean="0"/>
              <a:t> </a:t>
            </a:r>
            <a:r>
              <a:rPr lang="en-PH" baseline="0" dirty="0" err="1" smtClean="0"/>
              <a:t>mapaganda</a:t>
            </a:r>
            <a:r>
              <a:rPr lang="en-PH" baseline="0" dirty="0" smtClean="0"/>
              <a:t> pa </a:t>
            </a:r>
            <a:r>
              <a:rPr lang="en-PH" baseline="0" dirty="0" err="1" smtClean="0"/>
              <a:t>ang</a:t>
            </a:r>
            <a:r>
              <a:rPr lang="en-PH" baseline="0" dirty="0" smtClean="0"/>
              <a:t> </a:t>
            </a:r>
            <a:r>
              <a:rPr lang="en-PH" baseline="0" dirty="0" err="1" smtClean="0"/>
              <a:t>serbisyo</a:t>
            </a:r>
            <a:r>
              <a:rPr lang="en-PH" baseline="0" dirty="0" smtClean="0"/>
              <a:t> </a:t>
            </a:r>
            <a:r>
              <a:rPr lang="en-PH" baseline="0" dirty="0" err="1" smtClean="0"/>
              <a:t>pangkalusugan</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24</a:t>
            </a:fld>
            <a:endParaRPr lang="en-US"/>
          </a:p>
        </p:txBody>
      </p:sp>
    </p:spTree>
    <p:extLst>
      <p:ext uri="{BB962C8B-B14F-4D97-AF65-F5344CB8AC3E}">
        <p14:creationId xmlns:p14="http://schemas.microsoft.com/office/powerpoint/2010/main" val="2809830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Anong</a:t>
            </a:r>
            <a:r>
              <a:rPr lang="en-PH" dirty="0" smtClean="0"/>
              <a:t> </a:t>
            </a:r>
            <a:r>
              <a:rPr lang="en-PH" dirty="0" err="1" smtClean="0"/>
              <a:t>nakikita</a:t>
            </a:r>
            <a:r>
              <a:rPr lang="en-PH" dirty="0" smtClean="0"/>
              <a:t> </a:t>
            </a:r>
            <a:r>
              <a:rPr lang="en-PH" dirty="0" err="1" smtClean="0"/>
              <a:t>sa</a:t>
            </a:r>
            <a:r>
              <a:rPr lang="en-PH" baseline="0" dirty="0" smtClean="0"/>
              <a:t> </a:t>
            </a:r>
            <a:r>
              <a:rPr lang="en-PH" baseline="0" dirty="0" err="1" smtClean="0"/>
              <a:t>litratong</a:t>
            </a:r>
            <a:r>
              <a:rPr lang="en-PH" baseline="0" dirty="0" smtClean="0"/>
              <a:t> </a:t>
            </a:r>
            <a:r>
              <a:rPr lang="en-PH" baseline="0" dirty="0" err="1" smtClean="0"/>
              <a:t>ito</a:t>
            </a:r>
            <a:r>
              <a:rPr lang="en-PH" baseline="0" dirty="0" smtClean="0"/>
              <a:t>?  </a:t>
            </a:r>
            <a:r>
              <a:rPr lang="en-PH" baseline="0" dirty="0" err="1" smtClean="0"/>
              <a:t>Ang</a:t>
            </a:r>
            <a:r>
              <a:rPr lang="en-PH" baseline="0" dirty="0" smtClean="0"/>
              <a:t> </a:t>
            </a:r>
            <a:r>
              <a:rPr lang="en-PH" baseline="0" dirty="0" err="1" smtClean="0"/>
              <a:t>iba</a:t>
            </a:r>
            <a:r>
              <a:rPr lang="en-PH" baseline="0" dirty="0" smtClean="0"/>
              <a:t> </a:t>
            </a:r>
            <a:r>
              <a:rPr lang="en-PH" baseline="0" dirty="0" err="1" smtClean="0"/>
              <a:t>makakita</a:t>
            </a:r>
            <a:r>
              <a:rPr lang="en-PH" baseline="0" dirty="0" smtClean="0"/>
              <a:t> </a:t>
            </a:r>
            <a:r>
              <a:rPr lang="en-PH" baseline="0" dirty="0" err="1" smtClean="0"/>
              <a:t>ng</a:t>
            </a:r>
            <a:r>
              <a:rPr lang="en-PH" baseline="0" dirty="0" smtClean="0"/>
              <a:t> </a:t>
            </a:r>
            <a:r>
              <a:rPr lang="en-PH" baseline="0" dirty="0" err="1" smtClean="0"/>
              <a:t>dalaga</a:t>
            </a:r>
            <a:r>
              <a:rPr lang="en-PH" baseline="0" dirty="0" smtClean="0"/>
              <a:t>.  </a:t>
            </a:r>
            <a:r>
              <a:rPr lang="en-PH" baseline="0" dirty="0" err="1" smtClean="0"/>
              <a:t>Ang</a:t>
            </a:r>
            <a:r>
              <a:rPr lang="en-PH" baseline="0" dirty="0" smtClean="0"/>
              <a:t> </a:t>
            </a:r>
            <a:r>
              <a:rPr lang="en-PH" baseline="0" dirty="0" err="1" smtClean="0"/>
              <a:t>iba</a:t>
            </a:r>
            <a:r>
              <a:rPr lang="en-PH" baseline="0" dirty="0" smtClean="0"/>
              <a:t> </a:t>
            </a:r>
            <a:r>
              <a:rPr lang="en-PH" baseline="0" dirty="0" err="1" smtClean="0"/>
              <a:t>makakita</a:t>
            </a:r>
            <a:r>
              <a:rPr lang="en-PH" baseline="0" dirty="0" smtClean="0"/>
              <a:t> </a:t>
            </a:r>
            <a:r>
              <a:rPr lang="en-PH" baseline="0" dirty="0" err="1" smtClean="0"/>
              <a:t>ng</a:t>
            </a:r>
            <a:r>
              <a:rPr lang="en-PH" baseline="0" dirty="0" smtClean="0"/>
              <a:t> </a:t>
            </a:r>
            <a:r>
              <a:rPr lang="en-PH" baseline="0" dirty="0" err="1" smtClean="0"/>
              <a:t>matanda</a:t>
            </a:r>
            <a:r>
              <a:rPr lang="en-PH" baseline="0" dirty="0" smtClean="0"/>
              <a:t>.  Sino </a:t>
            </a:r>
            <a:r>
              <a:rPr lang="en-PH" baseline="0" dirty="0" err="1" smtClean="0"/>
              <a:t>ang</a:t>
            </a:r>
            <a:r>
              <a:rPr lang="en-PH" baseline="0" dirty="0" smtClean="0"/>
              <a:t> </a:t>
            </a:r>
            <a:r>
              <a:rPr lang="en-PH" baseline="0" dirty="0" err="1" smtClean="0"/>
              <a:t>nakakakita</a:t>
            </a:r>
            <a:r>
              <a:rPr lang="en-PH" baseline="0" dirty="0" smtClean="0"/>
              <a:t> </a:t>
            </a:r>
            <a:r>
              <a:rPr lang="en-PH" baseline="0" dirty="0" err="1" smtClean="0"/>
              <a:t>ng</a:t>
            </a:r>
            <a:r>
              <a:rPr lang="en-PH" baseline="0" dirty="0" smtClean="0"/>
              <a:t> </a:t>
            </a:r>
            <a:r>
              <a:rPr lang="en-PH" baseline="0" dirty="0" err="1" smtClean="0"/>
              <a:t>dalawa</a:t>
            </a:r>
            <a:r>
              <a:rPr lang="en-PH" baseline="0" dirty="0" smtClean="0"/>
              <a:t>?  In one picture, we can see different things due to different viewpoints.  </a:t>
            </a:r>
            <a:r>
              <a:rPr lang="en-PH" baseline="0" dirty="0" err="1" smtClean="0"/>
              <a:t>Pwedeng</a:t>
            </a:r>
            <a:r>
              <a:rPr lang="en-PH" baseline="0" dirty="0" smtClean="0"/>
              <a:t> </a:t>
            </a:r>
            <a:r>
              <a:rPr lang="en-PH" baseline="0" dirty="0" err="1" smtClean="0"/>
              <a:t>magkaibang</a:t>
            </a:r>
            <a:r>
              <a:rPr lang="en-PH" baseline="0" dirty="0" smtClean="0"/>
              <a:t> </a:t>
            </a:r>
            <a:r>
              <a:rPr lang="en-PH" baseline="0" dirty="0" err="1" smtClean="0"/>
              <a:t>kuru-kuro</a:t>
            </a:r>
            <a:r>
              <a:rPr lang="en-PH" baseline="0" dirty="0" smtClean="0"/>
              <a:t> </a:t>
            </a:r>
            <a:r>
              <a:rPr lang="en-PH" baseline="0" dirty="0" err="1" smtClean="0"/>
              <a:t>sa</a:t>
            </a:r>
            <a:r>
              <a:rPr lang="en-PH" baseline="0" dirty="0" smtClean="0"/>
              <a:t> </a:t>
            </a:r>
            <a:r>
              <a:rPr lang="en-PH" baseline="0" dirty="0" err="1" smtClean="0"/>
              <a:t>isang</a:t>
            </a:r>
            <a:r>
              <a:rPr lang="en-PH" baseline="0" dirty="0" smtClean="0"/>
              <a:t> </a:t>
            </a:r>
            <a:r>
              <a:rPr lang="en-PH" baseline="0" dirty="0" err="1" smtClean="0"/>
              <a:t>bagay</a:t>
            </a:r>
            <a:r>
              <a:rPr lang="en-PH" baseline="0" dirty="0" smtClean="0"/>
              <a:t>.  </a:t>
            </a:r>
            <a:r>
              <a:rPr lang="en-PH" baseline="0" dirty="0" err="1" smtClean="0"/>
              <a:t>Tingnan</a:t>
            </a:r>
            <a:r>
              <a:rPr lang="en-PH" baseline="0" dirty="0" smtClean="0"/>
              <a:t> </a:t>
            </a:r>
            <a:r>
              <a:rPr lang="en-PH" baseline="0" dirty="0" err="1" smtClean="0"/>
              <a:t>natin</a:t>
            </a:r>
            <a:r>
              <a:rPr lang="en-PH" baseline="0" dirty="0" smtClean="0"/>
              <a:t> </a:t>
            </a:r>
            <a:r>
              <a:rPr lang="en-PH" baseline="0" dirty="0" err="1" smtClean="0"/>
              <a:t>ang</a:t>
            </a:r>
            <a:r>
              <a:rPr lang="en-PH" baseline="0" dirty="0" smtClean="0"/>
              <a:t> </a:t>
            </a:r>
            <a:r>
              <a:rPr lang="en-PH" baseline="0" dirty="0" err="1" smtClean="0"/>
              <a:t>magkaibang</a:t>
            </a:r>
            <a:r>
              <a:rPr lang="en-PH" baseline="0" dirty="0" smtClean="0"/>
              <a:t> </a:t>
            </a:r>
            <a:r>
              <a:rPr lang="en-PH" baseline="0" dirty="0" err="1" smtClean="0"/>
              <a:t>kuru-kuro</a:t>
            </a:r>
            <a:r>
              <a:rPr lang="en-PH" baseline="0" dirty="0" smtClean="0"/>
              <a:t> </a:t>
            </a:r>
            <a:r>
              <a:rPr lang="en-PH" baseline="0" dirty="0" err="1" smtClean="0"/>
              <a:t>natin</a:t>
            </a:r>
            <a:r>
              <a:rPr lang="en-PH" baseline="0" dirty="0" smtClean="0"/>
              <a:t> </a:t>
            </a:r>
            <a:r>
              <a:rPr lang="en-PH" baseline="0" dirty="0" err="1" smtClean="0"/>
              <a:t>tungkol</a:t>
            </a:r>
            <a:r>
              <a:rPr lang="en-PH" baseline="0" dirty="0" smtClean="0"/>
              <a:t> </a:t>
            </a:r>
            <a:r>
              <a:rPr lang="en-PH" baseline="0" dirty="0" err="1" smtClean="0"/>
              <a:t>sa</a:t>
            </a:r>
            <a:r>
              <a:rPr lang="en-PH" baseline="0" dirty="0" smtClean="0"/>
              <a:t> </a:t>
            </a:r>
            <a:r>
              <a:rPr lang="en-PH" baseline="0" dirty="0" err="1" smtClean="0"/>
              <a:t>serbisyo</a:t>
            </a:r>
            <a:r>
              <a:rPr lang="en-PH" baseline="0" dirty="0" smtClean="0"/>
              <a:t> </a:t>
            </a:r>
            <a:r>
              <a:rPr lang="en-PH" baseline="0" dirty="0" err="1" smtClean="0"/>
              <a:t>publiko</a:t>
            </a:r>
            <a:r>
              <a:rPr lang="en-PH" baseline="0" dirty="0" smtClean="0"/>
              <a:t> </a:t>
            </a:r>
            <a:r>
              <a:rPr lang="en-PH" baseline="0" dirty="0" err="1" smtClean="0"/>
              <a:t>ng</a:t>
            </a:r>
            <a:r>
              <a:rPr lang="en-PH" baseline="0" dirty="0" smtClean="0"/>
              <a:t> </a:t>
            </a:r>
            <a:r>
              <a:rPr lang="en-PH" baseline="0" dirty="0" err="1" smtClean="0"/>
              <a:t>kalusugan</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25</a:t>
            </a:fld>
            <a:endParaRPr lang="en-US"/>
          </a:p>
        </p:txBody>
      </p:sp>
    </p:spTree>
    <p:extLst>
      <p:ext uri="{BB962C8B-B14F-4D97-AF65-F5344CB8AC3E}">
        <p14:creationId xmlns:p14="http://schemas.microsoft.com/office/powerpoint/2010/main" val="34167854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[2 sets of slides will be prepared, one for RHU and another</a:t>
            </a:r>
            <a:r>
              <a:rPr lang="en-PH" baseline="0" dirty="0" smtClean="0"/>
              <a:t> for the BHS. Samples are given here for both.  This slide starts the RHU deck.  Chart formatting is best using excel.</a:t>
            </a:r>
          </a:p>
          <a:p>
            <a:r>
              <a:rPr lang="en-PH" dirty="0" smtClean="0"/>
              <a:t>This chart contains the average score per indicator gathered</a:t>
            </a:r>
            <a:r>
              <a:rPr lang="en-PH" baseline="0" dirty="0" smtClean="0"/>
              <a:t> from the beneficiaries, sorted from highest to lowest score.  The green line is drawn in, highlighting indicator scores 3.0 and above.</a:t>
            </a:r>
          </a:p>
          <a:p>
            <a:r>
              <a:rPr lang="en-PH" baseline="0" dirty="0" smtClean="0"/>
              <a:t>Present the scores from highest to lowest.  Affirm the service provider for the higher scores.  The lower scores are opportunities for improvement.  We have to be careful in the presentation throughout.  We don’t wish the service provider to become defensive but to remain open to the opportunities for improvement.]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26</a:t>
            </a:fld>
            <a:endParaRPr lang="en-US"/>
          </a:p>
        </p:txBody>
      </p:sp>
    </p:spTree>
    <p:extLst>
      <p:ext uri="{BB962C8B-B14F-4D97-AF65-F5344CB8AC3E}">
        <p14:creationId xmlns:p14="http://schemas.microsoft.com/office/powerpoint/2010/main" val="40566863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chart contains the average score per indicator gathered</a:t>
            </a:r>
            <a:r>
              <a:rPr lang="en-PH" baseline="0" dirty="0" smtClean="0"/>
              <a:t> from both the service provider and Pantawid beneficiaries, sorted from highest to lowest score of the beneficiaries.  The green line is drawn in, highlighting indicator scores from the beneficiaries of 3.0 and above.</a:t>
            </a:r>
          </a:p>
          <a:p>
            <a:r>
              <a:rPr lang="en-PH" baseline="0" dirty="0" smtClean="0"/>
              <a:t>Point out indicators with similar scores from both the beneficiaries and service provider, then go through indicators with very different scores.  Affirm the service provider for the higher scores.  The lower scores are opportunities for improvement.  We have to be careful in the presentation throughout.  We don’t wish the service provider to become defensive but to remain open to the opportunities for improvement.]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27</a:t>
            </a:fld>
            <a:endParaRPr lang="en-US"/>
          </a:p>
        </p:txBody>
      </p:sp>
    </p:spTree>
    <p:extLst>
      <p:ext uri="{BB962C8B-B14F-4D97-AF65-F5344CB8AC3E}">
        <p14:creationId xmlns:p14="http://schemas.microsoft.com/office/powerpoint/2010/main" val="1313961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dirty="0" smtClean="0"/>
              <a:t>[The following charts contain the reasons for rating (black)</a:t>
            </a:r>
            <a:r>
              <a:rPr lang="en-PH" baseline="0" dirty="0" smtClean="0"/>
              <a:t> </a:t>
            </a:r>
            <a:r>
              <a:rPr lang="en-PH" dirty="0" smtClean="0"/>
              <a:t>and suggestions for improvement (red) from the</a:t>
            </a:r>
            <a:r>
              <a:rPr lang="en-PH" baseline="0" dirty="0" smtClean="0"/>
              <a:t> beneficiaries, for each indicator.   The scores for the indicators in the slide are given as a reference during the discussion.  For satisfactory scores, the suggestion for improvement could simply be to maintain the current state. There may be 2 to 3 indicators per slide.  The objective of the slide content is to trigger a discussion between the beneficiaries and service provider.  The objective of the discussion is to arrive at specific action plans towards service improvement.</a:t>
            </a:r>
          </a:p>
          <a:p>
            <a:pPr defTabSz="990478">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smtClean="0"/>
          </a:p>
          <a:p>
            <a:r>
              <a:rPr lang="en-PH" dirty="0" smtClean="0"/>
              <a:t>When there are time constraints, the facilitator may opt to start the discussion from the indicators with the lowest</a:t>
            </a:r>
            <a:r>
              <a:rPr lang="en-PH" baseline="0" dirty="0" smtClean="0"/>
              <a:t> beneficiary score, moving up towards the higher scores.</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28</a:t>
            </a:fld>
            <a:endParaRPr lang="en-US"/>
          </a:p>
        </p:txBody>
      </p:sp>
    </p:spTree>
    <p:extLst>
      <p:ext uri="{BB962C8B-B14F-4D97-AF65-F5344CB8AC3E}">
        <p14:creationId xmlns:p14="http://schemas.microsoft.com/office/powerpoint/2010/main" val="3850363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smtClean="0"/>
          </a:p>
        </p:txBody>
      </p:sp>
      <p:sp>
        <p:nvSpPr>
          <p:cNvPr id="4" name="Slide Number Placeholder 3"/>
          <p:cNvSpPr>
            <a:spLocks noGrp="1"/>
          </p:cNvSpPr>
          <p:nvPr>
            <p:ph type="sldNum" sz="quarter" idx="10"/>
          </p:nvPr>
        </p:nvSpPr>
        <p:spPr/>
        <p:txBody>
          <a:bodyPr/>
          <a:lstStyle/>
          <a:p>
            <a:fld id="{78912BBD-BF52-4094-B50E-EC31C0E5DA47}" type="slidenum">
              <a:rPr lang="en-US" smtClean="0"/>
              <a:t>29</a:t>
            </a:fld>
            <a:endParaRPr lang="en-US"/>
          </a:p>
        </p:txBody>
      </p:sp>
    </p:spTree>
    <p:extLst>
      <p:ext uri="{BB962C8B-B14F-4D97-AF65-F5344CB8AC3E}">
        <p14:creationId xmlns:p14="http://schemas.microsoft.com/office/powerpoint/2010/main" val="3569719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Since the audience includes services providers who may not be familiar with the</a:t>
            </a:r>
            <a:r>
              <a:rPr lang="en-PH" baseline="0" dirty="0" smtClean="0"/>
              <a:t> Pantawid Program nor i-Pantawid, a short introduction is included in these slides.</a:t>
            </a: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smtClean="0"/>
          </a:p>
        </p:txBody>
      </p:sp>
      <p:sp>
        <p:nvSpPr>
          <p:cNvPr id="4" name="Slide Number Placeholder 3"/>
          <p:cNvSpPr>
            <a:spLocks noGrp="1"/>
          </p:cNvSpPr>
          <p:nvPr>
            <p:ph type="sldNum" sz="quarter" idx="10"/>
          </p:nvPr>
        </p:nvSpPr>
        <p:spPr/>
        <p:txBody>
          <a:bodyPr/>
          <a:lstStyle/>
          <a:p>
            <a:fld id="{78912BBD-BF52-4094-B50E-EC31C0E5DA47}" type="slidenum">
              <a:rPr lang="en-US" smtClean="0"/>
              <a:t>30</a:t>
            </a:fld>
            <a:endParaRPr lang="en-US"/>
          </a:p>
        </p:txBody>
      </p:sp>
    </p:spTree>
    <p:extLst>
      <p:ext uri="{BB962C8B-B14F-4D97-AF65-F5344CB8AC3E}">
        <p14:creationId xmlns:p14="http://schemas.microsoft.com/office/powerpoint/2010/main" val="8319619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smtClean="0"/>
          </a:p>
        </p:txBody>
      </p:sp>
      <p:sp>
        <p:nvSpPr>
          <p:cNvPr id="4" name="Slide Number Placeholder 3"/>
          <p:cNvSpPr>
            <a:spLocks noGrp="1"/>
          </p:cNvSpPr>
          <p:nvPr>
            <p:ph type="sldNum" sz="quarter" idx="10"/>
          </p:nvPr>
        </p:nvSpPr>
        <p:spPr/>
        <p:txBody>
          <a:bodyPr/>
          <a:lstStyle/>
          <a:p>
            <a:fld id="{78912BBD-BF52-4094-B50E-EC31C0E5DA47}" type="slidenum">
              <a:rPr lang="en-US" smtClean="0"/>
              <a:t>31</a:t>
            </a:fld>
            <a:endParaRPr lang="en-US"/>
          </a:p>
        </p:txBody>
      </p:sp>
    </p:spTree>
    <p:extLst>
      <p:ext uri="{BB962C8B-B14F-4D97-AF65-F5344CB8AC3E}">
        <p14:creationId xmlns:p14="http://schemas.microsoft.com/office/powerpoint/2010/main" val="207633689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baseline="0" dirty="0" smtClean="0"/>
              <a:t>This slide starts the BHS deck. </a:t>
            </a:r>
            <a:r>
              <a:rPr lang="en-PH" dirty="0" smtClean="0"/>
              <a:t>This chart contains the average score per indicator gathered</a:t>
            </a:r>
            <a:r>
              <a:rPr lang="en-PH" baseline="0" dirty="0" smtClean="0"/>
              <a:t> from the beneficiaries, sorted from highest to lowest score.  The green line is drawn in, highlighting indicator scores 3.0 and above.</a:t>
            </a:r>
          </a:p>
          <a:p>
            <a:r>
              <a:rPr lang="en-PH" baseline="0" dirty="0" smtClean="0"/>
              <a:t>Present the scores from highest to lowest.  Affirm the service provider for the higher scores.  The lower scores are opportunities for improvement.  We have to be careful in the presentation throughout.  We don’t wish the service provider to become defensive but to remain open to the opportunities for improvement.]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32</a:t>
            </a:fld>
            <a:endParaRPr lang="en-US"/>
          </a:p>
        </p:txBody>
      </p:sp>
    </p:spTree>
    <p:extLst>
      <p:ext uri="{BB962C8B-B14F-4D97-AF65-F5344CB8AC3E}">
        <p14:creationId xmlns:p14="http://schemas.microsoft.com/office/powerpoint/2010/main" val="24610085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chart contains the average score per indicator gathered</a:t>
            </a:r>
            <a:r>
              <a:rPr lang="en-PH" baseline="0" dirty="0" smtClean="0"/>
              <a:t> from both the service provider and Pantawid beneficiaries, sorted from highest to lowest score of the beneficiaries.  The green line is drawn in, highlighting indicator scores from the beneficiaries of 3.0 and above.</a:t>
            </a:r>
          </a:p>
          <a:p>
            <a:r>
              <a:rPr lang="en-PH" baseline="0" dirty="0" smtClean="0"/>
              <a:t>Point out indicators with similar scores from both the beneficiaries and service provider, then go through indicators with very different scores.  Affirm the service provider for the higher scores.  The lower scores are opportunities for improvement.  We have to be careful in the presentation throughout.  We don’t wish the service provider to become defensive but to remain open to the opportunities for improvement.]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33</a:t>
            </a:fld>
            <a:endParaRPr lang="en-US"/>
          </a:p>
        </p:txBody>
      </p:sp>
    </p:spTree>
    <p:extLst>
      <p:ext uri="{BB962C8B-B14F-4D97-AF65-F5344CB8AC3E}">
        <p14:creationId xmlns:p14="http://schemas.microsoft.com/office/powerpoint/2010/main" val="7206338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dirty="0" smtClean="0"/>
              <a:t>[The following charts contain the reasons for rating (black)</a:t>
            </a:r>
            <a:r>
              <a:rPr lang="en-PH" baseline="0" dirty="0" smtClean="0"/>
              <a:t> </a:t>
            </a:r>
            <a:r>
              <a:rPr lang="en-PH" dirty="0" smtClean="0"/>
              <a:t>and suggestions for improvement (red) from the</a:t>
            </a:r>
            <a:r>
              <a:rPr lang="en-PH" baseline="0" dirty="0" smtClean="0"/>
              <a:t> beneficiaries, for each indicator.   The scores for the indicators in the slide are given as a reference during the discussion.  For satisfactory scores, the suggestion for improvement could simply be to maintain the current state. There may be 2 to 3 indicators per slide.  The objective of the slide content is to trigger a discussion between the beneficiaries and service provider.  The objective of the discussion is to arrive at specific action plans towards service improvement.</a:t>
            </a:r>
          </a:p>
          <a:p>
            <a:pPr defTabSz="990478">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smtClean="0"/>
          </a:p>
          <a:p>
            <a:r>
              <a:rPr lang="en-PH" dirty="0" smtClean="0"/>
              <a:t>When there are time constraints, the facilitator may opt to start the discussion from the indicators with the lowest</a:t>
            </a:r>
            <a:r>
              <a:rPr lang="en-PH" baseline="0" dirty="0" smtClean="0"/>
              <a:t> beneficiary score, moving up towards the higher scores.</a:t>
            </a:r>
            <a:endParaRPr lang="en-PH" dirty="0" smtClean="0"/>
          </a:p>
        </p:txBody>
      </p:sp>
      <p:sp>
        <p:nvSpPr>
          <p:cNvPr id="4" name="Slide Number Placeholder 3"/>
          <p:cNvSpPr>
            <a:spLocks noGrp="1"/>
          </p:cNvSpPr>
          <p:nvPr>
            <p:ph type="sldNum" sz="quarter" idx="10"/>
          </p:nvPr>
        </p:nvSpPr>
        <p:spPr/>
        <p:txBody>
          <a:bodyPr/>
          <a:lstStyle/>
          <a:p>
            <a:fld id="{78912BBD-BF52-4094-B50E-EC31C0E5DA47}" type="slidenum">
              <a:rPr lang="en-US" smtClean="0"/>
              <a:t>34</a:t>
            </a:fld>
            <a:endParaRPr lang="en-US"/>
          </a:p>
        </p:txBody>
      </p:sp>
    </p:spTree>
    <p:extLst>
      <p:ext uri="{BB962C8B-B14F-4D97-AF65-F5344CB8AC3E}">
        <p14:creationId xmlns:p14="http://schemas.microsoft.com/office/powerpoint/2010/main" val="2335245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a:defRPr/>
            </a:pPr>
            <a:r>
              <a:rPr lang="en-PH" baseline="0" dirty="0" smtClean="0"/>
              <a:t>For each indicator, share the beneficiary score, then move to the reasons for rating and suggestions for improvement given.  Solicit other suggestions for improvement per indicator.  Any agreed action steps are to be written on a manila paper that everyone can view, following the Action Plan template in this deck.</a:t>
            </a:r>
            <a:endParaRPr lang="en-PH" dirty="0" smtClean="0"/>
          </a:p>
        </p:txBody>
      </p:sp>
      <p:sp>
        <p:nvSpPr>
          <p:cNvPr id="4" name="Slide Number Placeholder 3"/>
          <p:cNvSpPr>
            <a:spLocks noGrp="1"/>
          </p:cNvSpPr>
          <p:nvPr>
            <p:ph type="sldNum" sz="quarter" idx="10"/>
          </p:nvPr>
        </p:nvSpPr>
        <p:spPr/>
        <p:txBody>
          <a:bodyPr/>
          <a:lstStyle/>
          <a:p>
            <a:fld id="{78912BBD-BF52-4094-B50E-EC31C0E5DA47}" type="slidenum">
              <a:rPr lang="en-US" smtClean="0"/>
              <a:t>35</a:t>
            </a:fld>
            <a:endParaRPr lang="en-US"/>
          </a:p>
        </p:txBody>
      </p:sp>
    </p:spTree>
    <p:extLst>
      <p:ext uri="{BB962C8B-B14F-4D97-AF65-F5344CB8AC3E}">
        <p14:creationId xmlns:p14="http://schemas.microsoft.com/office/powerpoint/2010/main" val="5372506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 is the Action</a:t>
            </a:r>
            <a:r>
              <a:rPr lang="en-PH" baseline="0" dirty="0" smtClean="0"/>
              <a:t> Plan Template.  During the Interface Meeting, the action plans contributed and agreed upon by the group are written on manila paper for all to see.  After the Interface Meeting, transfer the action plans from </a:t>
            </a:r>
            <a:r>
              <a:rPr lang="en-PH" baseline="0" smtClean="0"/>
              <a:t>manila paper to </a:t>
            </a:r>
            <a:r>
              <a:rPr lang="en-PH" baseline="0" dirty="0" smtClean="0"/>
              <a:t>this template for documentation purposes.  There will be two Action Plans prepared, one each for the RHU and BHS.  Action Plans may need more than one slide.]</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36</a:t>
            </a:fld>
            <a:endParaRPr lang="en-US"/>
          </a:p>
        </p:txBody>
      </p:sp>
    </p:spTree>
    <p:extLst>
      <p:ext uri="{BB962C8B-B14F-4D97-AF65-F5344CB8AC3E}">
        <p14:creationId xmlns:p14="http://schemas.microsoft.com/office/powerpoint/2010/main" val="155393473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err="1" smtClean="0"/>
              <a:t>Ang</a:t>
            </a:r>
            <a:r>
              <a:rPr lang="en-PH" dirty="0" smtClean="0"/>
              <a:t> </a:t>
            </a:r>
            <a:r>
              <a:rPr lang="en-PH" dirty="0" err="1" smtClean="0"/>
              <a:t>pagsasama-sama</a:t>
            </a:r>
            <a:r>
              <a:rPr lang="en-PH" dirty="0" smtClean="0"/>
              <a:t> ay pang-</a:t>
            </a:r>
            <a:r>
              <a:rPr lang="en-PH" dirty="0" err="1" smtClean="0"/>
              <a:t>umpisa</a:t>
            </a:r>
            <a:r>
              <a:rPr lang="en-PH" dirty="0" smtClean="0"/>
              <a:t>, </a:t>
            </a:r>
            <a:r>
              <a:rPr lang="en-PH" dirty="0" err="1" smtClean="0"/>
              <a:t>ang</a:t>
            </a:r>
            <a:r>
              <a:rPr lang="en-PH" dirty="0" smtClean="0"/>
              <a:t> </a:t>
            </a:r>
            <a:r>
              <a:rPr lang="en-PH" dirty="0" err="1" smtClean="0"/>
              <a:t>manatiling</a:t>
            </a:r>
            <a:r>
              <a:rPr lang="en-PH" baseline="0" dirty="0" smtClean="0"/>
              <a:t> </a:t>
            </a:r>
            <a:r>
              <a:rPr lang="en-PH" baseline="0" dirty="0" err="1" smtClean="0"/>
              <a:t>magkasama</a:t>
            </a:r>
            <a:r>
              <a:rPr lang="en-PH" baseline="0" dirty="0" smtClean="0"/>
              <a:t> ay </a:t>
            </a:r>
            <a:r>
              <a:rPr lang="en-PH" baseline="0" dirty="0" err="1" smtClean="0"/>
              <a:t>progreso</a:t>
            </a:r>
            <a:r>
              <a:rPr lang="en-PH" baseline="0" dirty="0" smtClean="0"/>
              <a:t>, </a:t>
            </a:r>
            <a:r>
              <a:rPr lang="en-PH" baseline="0" dirty="0" err="1" smtClean="0"/>
              <a:t>ang</a:t>
            </a:r>
            <a:r>
              <a:rPr lang="en-PH" baseline="0" dirty="0" smtClean="0"/>
              <a:t> </a:t>
            </a:r>
            <a:r>
              <a:rPr lang="en-PH" baseline="0" dirty="0" err="1" smtClean="0"/>
              <a:t>magkasamang</a:t>
            </a:r>
            <a:r>
              <a:rPr lang="en-PH" baseline="0" dirty="0" smtClean="0"/>
              <a:t> </a:t>
            </a:r>
            <a:r>
              <a:rPr lang="en-PH" baseline="0" dirty="0" err="1" smtClean="0"/>
              <a:t>magtrabaho</a:t>
            </a:r>
            <a:r>
              <a:rPr lang="en-PH" baseline="0" dirty="0" smtClean="0"/>
              <a:t> ay </a:t>
            </a:r>
            <a:r>
              <a:rPr lang="en-PH" baseline="0" dirty="0" err="1" smtClean="0"/>
              <a:t>tagumpay</a:t>
            </a:r>
            <a:r>
              <a:rPr lang="en-PH" baseline="0" dirty="0" smtClean="0"/>
              <a:t>.</a:t>
            </a:r>
          </a:p>
          <a:p>
            <a:r>
              <a:rPr lang="en-PH" baseline="0" dirty="0" err="1" smtClean="0"/>
              <a:t>Manatili</a:t>
            </a:r>
            <a:r>
              <a:rPr lang="en-PH" baseline="0" dirty="0" smtClean="0"/>
              <a:t> </a:t>
            </a:r>
            <a:r>
              <a:rPr lang="en-PH" baseline="0" dirty="0" err="1" smtClean="0"/>
              <a:t>tayong</a:t>
            </a:r>
            <a:r>
              <a:rPr lang="en-PH" baseline="0" dirty="0" smtClean="0"/>
              <a:t> </a:t>
            </a:r>
            <a:r>
              <a:rPr lang="en-PH" baseline="0" dirty="0" err="1" smtClean="0"/>
              <a:t>magkasama</a:t>
            </a:r>
            <a:r>
              <a:rPr lang="en-PH" baseline="0" dirty="0" smtClean="0"/>
              <a:t>, </a:t>
            </a:r>
            <a:r>
              <a:rPr lang="en-PH" baseline="0" dirty="0" err="1" smtClean="0"/>
              <a:t>mamamayan</a:t>
            </a:r>
            <a:r>
              <a:rPr lang="en-PH" baseline="0" dirty="0" smtClean="0"/>
              <a:t> at </a:t>
            </a:r>
            <a:r>
              <a:rPr lang="en-PH" baseline="0" dirty="0" err="1" smtClean="0"/>
              <a:t>tagapamahala</a:t>
            </a:r>
            <a:r>
              <a:rPr lang="en-PH" baseline="0" dirty="0" smtClean="0"/>
              <a:t> </a:t>
            </a:r>
            <a:r>
              <a:rPr lang="en-PH" baseline="0" dirty="0" err="1" smtClean="0"/>
              <a:t>ng</a:t>
            </a:r>
            <a:r>
              <a:rPr lang="en-PH" baseline="0" dirty="0" smtClean="0"/>
              <a:t> </a:t>
            </a:r>
            <a:r>
              <a:rPr lang="en-PH" baseline="0" dirty="0" err="1" smtClean="0"/>
              <a:t>serbisyo</a:t>
            </a:r>
            <a:r>
              <a:rPr lang="en-PH" baseline="0" dirty="0" smtClean="0"/>
              <a:t> </a:t>
            </a:r>
            <a:r>
              <a:rPr lang="en-PH" baseline="0" dirty="0" err="1" smtClean="0"/>
              <a:t>publiko</a:t>
            </a:r>
            <a:r>
              <a:rPr lang="en-PH" baseline="0" dirty="0" smtClean="0"/>
              <a:t>, </a:t>
            </a:r>
            <a:r>
              <a:rPr lang="en-PH" baseline="0" dirty="0" err="1" smtClean="0"/>
              <a:t>para</a:t>
            </a:r>
            <a:r>
              <a:rPr lang="en-PH" baseline="0" dirty="0" smtClean="0"/>
              <a:t> </a:t>
            </a:r>
            <a:r>
              <a:rPr lang="en-PH" baseline="0" dirty="0" err="1" smtClean="0"/>
              <a:t>makamtan</a:t>
            </a:r>
            <a:r>
              <a:rPr lang="en-PH" baseline="0" dirty="0" smtClean="0"/>
              <a:t> </a:t>
            </a:r>
            <a:r>
              <a:rPr lang="en-PH" baseline="0" dirty="0" err="1" smtClean="0"/>
              <a:t>ang</a:t>
            </a:r>
            <a:r>
              <a:rPr lang="en-PH" baseline="0" dirty="0" smtClean="0"/>
              <a:t> </a:t>
            </a:r>
            <a:r>
              <a:rPr lang="en-PH" baseline="0" dirty="0" err="1" smtClean="0"/>
              <a:t>tagumpay</a:t>
            </a:r>
            <a:r>
              <a:rPr lang="en-PH" baseline="0" dirty="0" smtClean="0"/>
              <a:t>!</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38</a:t>
            </a:fld>
            <a:endParaRPr lang="en-US"/>
          </a:p>
        </p:txBody>
      </p:sp>
    </p:spTree>
    <p:extLst>
      <p:ext uri="{BB962C8B-B14F-4D97-AF65-F5344CB8AC3E}">
        <p14:creationId xmlns:p14="http://schemas.microsoft.com/office/powerpoint/2010/main" val="30888732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a:p>
        </p:txBody>
      </p:sp>
      <p:sp>
        <p:nvSpPr>
          <p:cNvPr id="4" name="Slide Number Placeholder 3"/>
          <p:cNvSpPr>
            <a:spLocks noGrp="1"/>
          </p:cNvSpPr>
          <p:nvPr>
            <p:ph type="sldNum" sz="quarter" idx="10"/>
          </p:nvPr>
        </p:nvSpPr>
        <p:spPr/>
        <p:txBody>
          <a:bodyPr/>
          <a:lstStyle/>
          <a:p>
            <a:fld id="{78912BBD-BF52-4094-B50E-EC31C0E5DA47}" type="slidenum">
              <a:rPr lang="en-US" smtClean="0"/>
              <a:t>39</a:t>
            </a:fld>
            <a:endParaRPr lang="en-US"/>
          </a:p>
        </p:txBody>
      </p:sp>
    </p:spTree>
    <p:extLst>
      <p:ext uri="{BB962C8B-B14F-4D97-AF65-F5344CB8AC3E}">
        <p14:creationId xmlns:p14="http://schemas.microsoft.com/office/powerpoint/2010/main" val="3105798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r>
              <a:rPr lang="en-PH" dirty="0" smtClean="0"/>
              <a:t>[READ AND ENSURE UNDERSTANDING]  [CAN</a:t>
            </a:r>
            <a:r>
              <a:rPr lang="en-PH" baseline="0" dirty="0" smtClean="0"/>
              <a:t> </a:t>
            </a:r>
            <a:r>
              <a:rPr lang="en-PH" dirty="0" smtClean="0"/>
              <a:t>ASK</a:t>
            </a:r>
            <a:r>
              <a:rPr lang="en-PH" baseline="0" dirty="0" smtClean="0"/>
              <a:t> A PARENT LEADER TO SHARE THIS SLIDE]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90478">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90478">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90478">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pPr defTabSz="990478">
              <a:defRPr/>
            </a:pPr>
            <a:r>
              <a:rPr lang="en-PH" dirty="0" smtClean="0"/>
              <a:t>[READ AND ENSURE UNDERSTANDING]  [CAN</a:t>
            </a:r>
            <a:r>
              <a:rPr lang="en-PH" baseline="0" dirty="0" smtClean="0"/>
              <a:t> </a:t>
            </a:r>
            <a:r>
              <a:rPr lang="en-PH" dirty="0" smtClean="0"/>
              <a:t>ASK</a:t>
            </a:r>
            <a:r>
              <a:rPr lang="en-PH" baseline="0" dirty="0" smtClean="0"/>
              <a:t> A PARENT LEADER TO SHARE THIS SLIDE]</a:t>
            </a:r>
            <a:endParaRPr lang="en-PH" dirty="0" smtClean="0"/>
          </a:p>
          <a:p>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PH" dirty="0" smtClean="0"/>
              <a:t>This</a:t>
            </a:r>
            <a:r>
              <a:rPr lang="en-PH" baseline="0" dirty="0" smtClean="0"/>
              <a:t> activity is part of Project i-Pantawid, funded by the Global Partnership for Social Accountability or GPSA, a part of the World Bank.  The project proponents are CCAGG, based in </a:t>
            </a:r>
            <a:r>
              <a:rPr lang="en-PH" baseline="0" dirty="0" err="1" smtClean="0"/>
              <a:t>Abra</a:t>
            </a:r>
            <a:r>
              <a:rPr lang="en-PH" baseline="0" dirty="0" smtClean="0"/>
              <a:t>, RECITE, based in </a:t>
            </a:r>
            <a:r>
              <a:rPr lang="en-PH" baseline="0" dirty="0" err="1" smtClean="0"/>
              <a:t>Pangasinan</a:t>
            </a:r>
            <a:r>
              <a:rPr lang="en-PH" baseline="0" dirty="0" smtClean="0"/>
              <a:t>, and 2 international organizations, PTF and ANSA EAP.  You can see their logos at the bottom of this slide.  I represent a local civil society organization, [NAME], that is implementing Project i-Pantawid in this LGU.  We are a member of the Northern Luzon Coalition for Good Governance or NLCGG.</a:t>
            </a:r>
            <a:endParaRPr lang="en-PH" dirty="0"/>
          </a:p>
        </p:txBody>
      </p:sp>
      <p:sp>
        <p:nvSpPr>
          <p:cNvPr id="4" name="Slide Number Placeholder 3"/>
          <p:cNvSpPr>
            <a:spLocks noGrp="1"/>
          </p:cNvSpPr>
          <p:nvPr>
            <p:ph type="sldNum" sz="quarter" idx="10"/>
          </p:nvPr>
        </p:nvSpPr>
        <p:spPr/>
        <p:txBody>
          <a:bodyPr/>
          <a:lstStyle/>
          <a:p>
            <a:fld id="{78912BBD-BF52-4094-B50E-EC31C0E5DA47}" type="slidenum">
              <a:rPr lang="en-US" smtClean="0"/>
              <a:t>9</a:t>
            </a:fld>
            <a:endParaRPr lang="en-US"/>
          </a:p>
        </p:txBody>
      </p:sp>
    </p:spTree>
    <p:extLst>
      <p:ext uri="{BB962C8B-B14F-4D97-AF65-F5344CB8AC3E}">
        <p14:creationId xmlns:p14="http://schemas.microsoft.com/office/powerpoint/2010/main" val="2531296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1854047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193627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97220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9C346FA5-1DF6-4866-AD1B-48D377A8C8E2}" type="datetime1">
              <a:rPr lang="en-US" smtClean="0"/>
              <a:t>5/5/2018</a:t>
            </a:fld>
            <a:endParaRPr lang="en-US"/>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55F2A61E-48FD-4F96-85A2-4E092D9FE7A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75916559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6727032" y="6407944"/>
            <a:ext cx="1920240" cy="365760"/>
          </a:xfrm>
          <a:prstGeom prst="rect">
            <a:avLst/>
          </a:prstGeom>
        </p:spPr>
        <p:txBody>
          <a:bodyPr/>
          <a:lstStyle>
            <a:extLst/>
          </a:lstStyle>
          <a:p>
            <a:fld id="{F36F0BED-AC2B-42CE-97F2-E939601D7008}" type="datetime1">
              <a:rPr lang="en-US" smtClean="0">
                <a:solidFill>
                  <a:prstClr val="black"/>
                </a:solidFill>
              </a:rPr>
              <a:t>5/5/2018</a:t>
            </a:fld>
            <a:endParaRPr lang="en-US">
              <a:solidFill>
                <a:prstClr val="black"/>
              </a:solidFill>
            </a:endParaRPr>
          </a:p>
        </p:txBody>
      </p:sp>
      <p:sp>
        <p:nvSpPr>
          <p:cNvPr id="5" name="Footer Placeholder 4"/>
          <p:cNvSpPr>
            <a:spLocks noGrp="1"/>
          </p:cNvSpPr>
          <p:nvPr>
            <p:ph type="ftr" sz="quarter" idx="11"/>
          </p:nvPr>
        </p:nvSpPr>
        <p:spPr>
          <a:xfrm>
            <a:off x="4380072" y="6407944"/>
            <a:ext cx="2350681" cy="365125"/>
          </a:xfrm>
          <a:prstGeom prst="rect">
            <a:avLst/>
          </a:prstGeom>
        </p:spPr>
        <p:txBody>
          <a:bodyPr/>
          <a:lstStyle>
            <a:extLst/>
          </a:lstStyle>
          <a:p>
            <a:endParaRPr lang="en-US" dirty="0">
              <a:solidFill>
                <a:prstClr val="black"/>
              </a:solidFill>
            </a:endParaRPr>
          </a:p>
        </p:txBody>
      </p:sp>
      <p:sp>
        <p:nvSpPr>
          <p:cNvPr id="6" name="Slide Number Placeholder 5"/>
          <p:cNvSpPr>
            <a:spLocks noGrp="1"/>
          </p:cNvSpPr>
          <p:nvPr>
            <p:ph type="sldNum" sz="quarter" idx="12"/>
          </p:nvPr>
        </p:nvSpPr>
        <p:spPr>
          <a:xfrm>
            <a:off x="8647272" y="6407944"/>
            <a:ext cx="365760" cy="365125"/>
          </a:xfrm>
          <a:prstGeom prst="rect">
            <a:avLst/>
          </a:prstGeom>
        </p:spPr>
        <p:txBody>
          <a:bodyPr/>
          <a:lstStyle>
            <a:extLst/>
          </a:lstStyle>
          <a:p>
            <a:fld id="{55F2A61E-48FD-4F96-85A2-4E092D9FE7A4}" type="slidenum">
              <a:rPr lang="en-US" smtClean="0">
                <a:solidFill>
                  <a:prstClr val="black">
                    <a:tint val="75000"/>
                  </a:prstClr>
                </a:solidFill>
              </a:rPr>
              <a:pPr/>
              <a:t>‹#›</a:t>
            </a:fld>
            <a:endParaRPr lang="en-US">
              <a:solidFill>
                <a:prstClr val="black">
                  <a:tint val="75000"/>
                </a:prstClr>
              </a:solidFill>
            </a:endParaRPr>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extLst>
      <p:ext uri="{BB962C8B-B14F-4D97-AF65-F5344CB8AC3E}">
        <p14:creationId xmlns:p14="http://schemas.microsoft.com/office/powerpoint/2010/main" val="114218357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4283089784"/>
      </p:ext>
    </p:extLst>
  </p:cSld>
  <p:clrMapOvr>
    <a:masterClrMapping/>
  </p:clrMapOvr>
  <p:transition spd="slow">
    <p:fade thruBlk="1"/>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478658505"/>
      </p:ext>
    </p:extLst>
  </p:cSld>
  <p:clrMapOvr>
    <a:masterClrMapping/>
  </p:clrMapOvr>
  <p:transition spd="slow">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3013656472"/>
      </p:ext>
    </p:extLst>
  </p:cSld>
  <p:clrMapOvr>
    <a:masterClrMapping/>
  </p:clrMapOvr>
  <p:transition spd="slow">
    <p:fade thruBlk="1"/>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4"/>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3822967940"/>
      </p:ext>
    </p:extLst>
  </p:cSld>
  <p:clrMapOvr>
    <a:masterClrMapping/>
  </p:clrMapOvr>
  <p:transition spd="slow">
    <p:fade thruBlk="1"/>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6"/>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8" name="Footer Placeholder 7"/>
          <p:cNvSpPr>
            <a:spLocks noGrp="1"/>
          </p:cNvSpPr>
          <p:nvPr>
            <p:ph type="ftr" sz="quarter" idx="11"/>
          </p:nvPr>
        </p:nvSpPr>
        <p:spPr/>
        <p:txBody>
          <a:bodyPr/>
          <a:lstStyle/>
          <a:p>
            <a:endParaRPr lang="en-PH">
              <a:solidFill>
                <a:prstClr val="black">
                  <a:tint val="75000"/>
                </a:prstClr>
              </a:solidFill>
            </a:endParaRPr>
          </a:p>
        </p:txBody>
      </p:sp>
      <p:sp>
        <p:nvSpPr>
          <p:cNvPr id="9" name="Slide Number Placeholder 8"/>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1932963745"/>
      </p:ext>
    </p:extLst>
  </p:cSld>
  <p:clrMapOvr>
    <a:masterClrMapping/>
  </p:clrMapOvr>
  <p:transition spd="slow">
    <p:fade thruBlk="1"/>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Date Placeholder 2"/>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4" name="Footer Placeholder 3"/>
          <p:cNvSpPr>
            <a:spLocks noGrp="1"/>
          </p:cNvSpPr>
          <p:nvPr>
            <p:ph type="ftr" sz="quarter" idx="11"/>
          </p:nvPr>
        </p:nvSpPr>
        <p:spPr/>
        <p:txBody>
          <a:bodyPr/>
          <a:lstStyle/>
          <a:p>
            <a:endParaRPr lang="en-PH">
              <a:solidFill>
                <a:prstClr val="black">
                  <a:tint val="75000"/>
                </a:prstClr>
              </a:solidFill>
            </a:endParaRPr>
          </a:p>
        </p:txBody>
      </p:sp>
      <p:sp>
        <p:nvSpPr>
          <p:cNvPr id="5" name="Slide Number Placeholder 4"/>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1769560291"/>
      </p:ext>
    </p:extLst>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41450816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553200"/>
            <a:ext cx="2133600" cy="168275"/>
          </a:xfrm>
        </p:spPr>
        <p:txBody>
          <a:bodyPr/>
          <a:lstStyle>
            <a:lvl1pPr>
              <a:defRPr sz="1050"/>
            </a:lvl1pPr>
          </a:lstStyle>
          <a:p>
            <a:r>
              <a:rPr lang="en-PH" smtClean="0">
                <a:solidFill>
                  <a:prstClr val="black">
                    <a:tint val="75000"/>
                  </a:prstClr>
                </a:solidFill>
              </a:rPr>
              <a:t>i-Pantawid eFDS 9</a:t>
            </a:r>
            <a:endParaRPr lang="en-PH">
              <a:solidFill>
                <a:prstClr val="black">
                  <a:tint val="75000"/>
                </a:prstClr>
              </a:solidFill>
            </a:endParaRPr>
          </a:p>
        </p:txBody>
      </p:sp>
      <p:sp>
        <p:nvSpPr>
          <p:cNvPr id="3" name="Footer Placeholder 2"/>
          <p:cNvSpPr>
            <a:spLocks noGrp="1"/>
          </p:cNvSpPr>
          <p:nvPr>
            <p:ph type="ftr" sz="quarter" idx="11"/>
          </p:nvPr>
        </p:nvSpPr>
        <p:spPr>
          <a:xfrm>
            <a:off x="3124200" y="6553200"/>
            <a:ext cx="2895600" cy="168275"/>
          </a:xfrm>
        </p:spPr>
        <p:txBody>
          <a:bodyPr/>
          <a:lstStyle>
            <a:lvl1pPr>
              <a:defRPr sz="1050"/>
            </a:lvl1pPr>
          </a:lstStyle>
          <a:p>
            <a:endParaRPr lang="en-PH">
              <a:solidFill>
                <a:prstClr val="black">
                  <a:tint val="75000"/>
                </a:prstClr>
              </a:solidFill>
            </a:endParaRPr>
          </a:p>
        </p:txBody>
      </p:sp>
      <p:sp>
        <p:nvSpPr>
          <p:cNvPr id="4" name="Slide Number Placeholder 3"/>
          <p:cNvSpPr>
            <a:spLocks noGrp="1"/>
          </p:cNvSpPr>
          <p:nvPr>
            <p:ph type="sldNum" sz="quarter" idx="12"/>
          </p:nvPr>
        </p:nvSpPr>
        <p:spPr>
          <a:xfrm>
            <a:off x="6553200" y="6553200"/>
            <a:ext cx="2133600" cy="168275"/>
          </a:xfrm>
        </p:spPr>
        <p:txBody>
          <a:bodyPr/>
          <a:lstStyle>
            <a:lvl1pPr>
              <a:defRPr sz="1050"/>
            </a:lvl1p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507481"/>
            <a:ext cx="9067800" cy="45719"/>
          </a:xfrm>
          <a:prstGeom prst="rect">
            <a:avLst/>
          </a:prstGeom>
        </p:spPr>
      </p:pic>
    </p:spTree>
    <p:extLst>
      <p:ext uri="{BB962C8B-B14F-4D97-AF65-F5344CB8AC3E}">
        <p14:creationId xmlns:p14="http://schemas.microsoft.com/office/powerpoint/2010/main" val="1101362096"/>
      </p:ext>
    </p:extLst>
  </p:cSld>
  <p:clrMapOvr>
    <a:masterClrMapping/>
  </p:clrMapOvr>
  <p:transition spd="slow">
    <p:fade thruBlk="1"/>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3386500181"/>
      </p:ext>
    </p:extLst>
  </p:cSld>
  <p:clrMapOvr>
    <a:masterClrMapping/>
  </p:clrMapOvr>
  <p:transition spd="slow">
    <p:fade thruBlk="1"/>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P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6" name="Footer Placeholder 5"/>
          <p:cNvSpPr>
            <a:spLocks noGrp="1"/>
          </p:cNvSpPr>
          <p:nvPr>
            <p:ph type="ftr" sz="quarter" idx="11"/>
          </p:nvPr>
        </p:nvSpPr>
        <p:spPr/>
        <p:txBody>
          <a:bodyPr/>
          <a:lstStyle/>
          <a:p>
            <a:endParaRPr lang="en-PH">
              <a:solidFill>
                <a:prstClr val="black">
                  <a:tint val="75000"/>
                </a:prstClr>
              </a:solidFill>
            </a:endParaRPr>
          </a:p>
        </p:txBody>
      </p:sp>
      <p:sp>
        <p:nvSpPr>
          <p:cNvPr id="7" name="Slide Number Placeholder 6"/>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742475513"/>
      </p:ext>
    </p:extLst>
  </p:cSld>
  <p:clrMapOvr>
    <a:masterClrMapping/>
  </p:clrMapOvr>
  <p:transition spd="slow">
    <p:fade thruBlk="1"/>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601630530"/>
      </p:ext>
    </p:extLst>
  </p:cSld>
  <p:clrMapOvr>
    <a:masterClrMapping/>
  </p:clrMapOvr>
  <p:transition spd="slow">
    <p:fade thruBlk="1"/>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
        <p:nvSpPr>
          <p:cNvPr id="5" name="Footer Placeholder 4"/>
          <p:cNvSpPr>
            <a:spLocks noGrp="1"/>
          </p:cNvSpPr>
          <p:nvPr>
            <p:ph type="ftr" sz="quarter" idx="11"/>
          </p:nvPr>
        </p:nvSpPr>
        <p:spPr/>
        <p:txBody>
          <a:bodyPr/>
          <a:lstStyle/>
          <a:p>
            <a:endParaRPr lang="en-PH">
              <a:solidFill>
                <a:prstClr val="black">
                  <a:tint val="75000"/>
                </a:prstClr>
              </a:solidFill>
            </a:endParaRPr>
          </a:p>
        </p:txBody>
      </p:sp>
      <p:sp>
        <p:nvSpPr>
          <p:cNvPr id="6" name="Slide Number Placeholder 5"/>
          <p:cNvSpPr>
            <a:spLocks noGrp="1"/>
          </p:cNvSpPr>
          <p:nvPr>
            <p:ph type="sldNum" sz="quarter" idx="12"/>
          </p:nvPr>
        </p:nvSpPr>
        <p:spPr/>
        <p:txBody>
          <a:body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31281"/>
            <a:ext cx="9067800" cy="45719"/>
          </a:xfrm>
          <a:prstGeom prst="rect">
            <a:avLst/>
          </a:prstGeom>
        </p:spPr>
      </p:pic>
    </p:spTree>
    <p:extLst>
      <p:ext uri="{BB962C8B-B14F-4D97-AF65-F5344CB8AC3E}">
        <p14:creationId xmlns:p14="http://schemas.microsoft.com/office/powerpoint/2010/main" val="2395605109"/>
      </p:ext>
    </p:extLst>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09698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PH" smtClean="0"/>
              <a:t>i-Pantawid eFDS 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25674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PH" smtClean="0"/>
              <a:t>i-Pantawid eFDS 9</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3691552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PH" smtClean="0"/>
              <a:t>i-Pantawid eFDS 9</a:t>
            </a:r>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233849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PH" smtClean="0"/>
              <a:t>i-Pantawid eFDS 9</a:t>
            </a:r>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369595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PH" smtClean="0"/>
              <a:t>i-Pantawid eFDS 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537608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PH" smtClean="0"/>
              <a:t>i-Pantawid eFDS 9</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1F5157-FDDE-4CDF-8D20-C3A8F46CEA9B}" type="slidenum">
              <a:rPr lang="en-US" smtClean="0"/>
              <a:t>‹#›</a:t>
            </a:fld>
            <a:endParaRPr lang="en-US"/>
          </a:p>
        </p:txBody>
      </p:sp>
    </p:spTree>
    <p:extLst>
      <p:ext uri="{BB962C8B-B14F-4D97-AF65-F5344CB8AC3E}">
        <p14:creationId xmlns:p14="http://schemas.microsoft.com/office/powerpoint/2010/main" val="2607578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18" Type="http://schemas.openxmlformats.org/officeDocument/2006/relationships/image" Target="../media/image4.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17" Type="http://schemas.microsoft.com/office/2007/relationships/hdphoto" Target="../media/hdphoto2.wdp"/><Relationship Id="rId2" Type="http://schemas.openxmlformats.org/officeDocument/2006/relationships/slideLayout" Target="../slideLayouts/slideLayout15.xml"/><Relationship Id="rId16" Type="http://schemas.openxmlformats.org/officeDocument/2006/relationships/image" Target="../media/image3.png"/><Relationship Id="rId20" Type="http://schemas.microsoft.com/office/2007/relationships/hdphoto" Target="../media/hdphoto3.wdp"/><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microsoft.com/office/2007/relationships/hdphoto" Target="../media/hdphoto1.wdp"/><Relationship Id="rId10" Type="http://schemas.openxmlformats.org/officeDocument/2006/relationships/slideLayout" Target="../slideLayouts/slideLayout23.xml"/><Relationship Id="rId19"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PH" smtClean="0"/>
              <a:t>i-Pantawid eFDS 9</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1F5157-FDDE-4CDF-8D20-C3A8F46CEA9B}" type="slidenum">
              <a:rPr lang="en-US" smtClean="0"/>
              <a:t>‹#›</a:t>
            </a:fld>
            <a:endParaRPr lang="en-US"/>
          </a:p>
        </p:txBody>
      </p:sp>
    </p:spTree>
    <p:extLst>
      <p:ext uri="{BB962C8B-B14F-4D97-AF65-F5344CB8AC3E}">
        <p14:creationId xmlns:p14="http://schemas.microsoft.com/office/powerpoint/2010/main" val="3131814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4" r:id="rId12"/>
    <p:sldLayoutId id="2147483685" r:id="rId13"/>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52600"/>
            <a:ext cx="8229600" cy="4495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PH" smtClean="0">
                <a:solidFill>
                  <a:prstClr val="black">
                    <a:tint val="75000"/>
                  </a:prstClr>
                </a:solidFill>
              </a:rPr>
              <a:t>i-Pantawid eFDS 9</a:t>
            </a:r>
            <a:endParaRPr lang="en-PH">
              <a:solidFill>
                <a:prstClr val="black">
                  <a:tint val="75000"/>
                </a:prstClr>
              </a:solidFill>
            </a:endParaRPr>
          </a:p>
        </p:txBody>
      </p:sp>
      <p:sp>
        <p:nvSpPr>
          <p:cNvPr id="5" name="Footer Placeholder 4"/>
          <p:cNvSpPr>
            <a:spLocks noGrp="1"/>
          </p:cNvSpPr>
          <p:nvPr>
            <p:ph type="ftr" sz="quarter" idx="3"/>
          </p:nvPr>
        </p:nvSpPr>
        <p:spPr>
          <a:xfrm>
            <a:off x="3124200" y="6477000"/>
            <a:ext cx="2895600" cy="2444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H">
              <a:solidFill>
                <a:prstClr val="black">
                  <a:tint val="75000"/>
                </a:prstClr>
              </a:solidFill>
            </a:endParaRPr>
          </a:p>
        </p:txBody>
      </p:sp>
      <p:sp>
        <p:nvSpPr>
          <p:cNvPr id="6" name="Slide Number Placeholder 5"/>
          <p:cNvSpPr>
            <a:spLocks noGrp="1"/>
          </p:cNvSpPr>
          <p:nvPr>
            <p:ph type="sldNum" sz="quarter" idx="4"/>
          </p:nvPr>
        </p:nvSpPr>
        <p:spPr>
          <a:xfrm>
            <a:off x="6553200" y="6477000"/>
            <a:ext cx="2133600" cy="244475"/>
          </a:xfrm>
          <a:prstGeom prst="rect">
            <a:avLst/>
          </a:prstGeom>
        </p:spPr>
        <p:txBody>
          <a:bodyPr vert="horz" lIns="91440" tIns="45720" rIns="91440" bIns="45720" rtlCol="0" anchor="ctr"/>
          <a:lstStyle>
            <a:lvl1pPr algn="r">
              <a:defRPr sz="1200">
                <a:solidFill>
                  <a:schemeClr val="tx1">
                    <a:tint val="75000"/>
                  </a:schemeClr>
                </a:solidFill>
              </a:defRPr>
            </a:lvl1pPr>
          </a:lstStyle>
          <a:p>
            <a:fld id="{3F2FEDDA-4017-4C4C-948C-D7BEC57212F0}" type="slidenum">
              <a:rPr lang="en-PH" smtClean="0">
                <a:solidFill>
                  <a:prstClr val="black">
                    <a:tint val="75000"/>
                  </a:prstClr>
                </a:solidFill>
              </a:rPr>
              <a:pPr/>
              <a:t>‹#›</a:t>
            </a:fld>
            <a:endParaRPr lang="en-PH">
              <a:solidFill>
                <a:prstClr val="black">
                  <a:tint val="75000"/>
                </a:prstClr>
              </a:solidFill>
            </a:endParaRPr>
          </a:p>
        </p:txBody>
      </p:sp>
      <p:pic>
        <p:nvPicPr>
          <p:cNvPr id="9" name="Picture 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38100"/>
            <a:ext cx="9143999" cy="419100"/>
          </a:xfrm>
          <a:prstGeom prst="rect">
            <a:avLst/>
          </a:prstGeom>
        </p:spPr>
      </p:pic>
      <p:pic>
        <p:nvPicPr>
          <p:cNvPr id="12" name="Picture 11"/>
          <p:cNvPicPr>
            <a:picLocks noChangeAspect="1"/>
          </p:cNvPicPr>
          <p:nvPr/>
        </p:nvPicPr>
        <p:blipFill>
          <a:blip r:embed="rId14" cstate="print">
            <a:extLst>
              <a:ext uri="{BEBA8EAE-BF5A-486C-A8C5-ECC9F3942E4B}">
                <a14:imgProps xmlns:a14="http://schemas.microsoft.com/office/drawing/2010/main">
                  <a14:imgLayer r:embed="rId15">
                    <a14:imgEffect>
                      <a14:backgroundRemoval t="2899" b="98551" l="2410" r="93976"/>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8512866" y="54381"/>
            <a:ext cx="481943" cy="405796"/>
          </a:xfrm>
          <a:prstGeom prst="rect">
            <a:avLst/>
          </a:prstGeom>
        </p:spPr>
      </p:pic>
      <p:sp>
        <p:nvSpPr>
          <p:cNvPr id="13" name="TextBox 12"/>
          <p:cNvSpPr txBox="1"/>
          <p:nvPr/>
        </p:nvSpPr>
        <p:spPr>
          <a:xfrm>
            <a:off x="1164609" y="0"/>
            <a:ext cx="2492991" cy="338554"/>
          </a:xfrm>
          <a:prstGeom prst="rect">
            <a:avLst/>
          </a:prstGeom>
          <a:noFill/>
        </p:spPr>
        <p:txBody>
          <a:bodyPr wrap="none" rtlCol="0">
            <a:spAutoFit/>
          </a:bodyPr>
          <a:lstStyle/>
          <a:p>
            <a:pPr algn="ctr"/>
            <a:r>
              <a:rPr lang="en-PH" sz="1600" u="sng" dirty="0" smtClean="0">
                <a:solidFill>
                  <a:srgbClr val="8064A2">
                    <a:lumMod val="20000"/>
                    <a:lumOff val="80000"/>
                  </a:srgbClr>
                </a:solidFill>
                <a:latin typeface="Rage Italic" pitchFamily="66" charset="0"/>
              </a:rPr>
              <a:t>Community Score Card in ETI</a:t>
            </a:r>
            <a:endParaRPr lang="en-PH" sz="1600" u="sng" dirty="0">
              <a:solidFill>
                <a:srgbClr val="8064A2">
                  <a:lumMod val="20000"/>
                  <a:lumOff val="80000"/>
                </a:srgbClr>
              </a:solidFill>
              <a:latin typeface="Rage Italic" pitchFamily="66" charset="0"/>
            </a:endParaRPr>
          </a:p>
        </p:txBody>
      </p:sp>
      <p:sp>
        <p:nvSpPr>
          <p:cNvPr id="14" name="TextBox 13"/>
          <p:cNvSpPr txBox="1"/>
          <p:nvPr/>
        </p:nvSpPr>
        <p:spPr>
          <a:xfrm>
            <a:off x="381000" y="152400"/>
            <a:ext cx="4038600" cy="307777"/>
          </a:xfrm>
          <a:prstGeom prst="rect">
            <a:avLst/>
          </a:prstGeom>
          <a:noFill/>
        </p:spPr>
        <p:txBody>
          <a:bodyPr wrap="square" rtlCol="0">
            <a:spAutoFit/>
          </a:bodyPr>
          <a:lstStyle/>
          <a:p>
            <a:pPr algn="ctr"/>
            <a:r>
              <a:rPr lang="en-PH" sz="1400" spc="120" dirty="0" smtClean="0">
                <a:solidFill>
                  <a:srgbClr val="8064A2">
                    <a:lumMod val="20000"/>
                    <a:lumOff val="80000"/>
                  </a:srgbClr>
                </a:solidFill>
                <a:latin typeface="Haettenschweiler" pitchFamily="34" charset="0"/>
              </a:rPr>
              <a:t>ENHANCING TRANSPARENCY IMPACT</a:t>
            </a:r>
            <a:endParaRPr lang="en-PH" sz="1400" spc="120" dirty="0">
              <a:solidFill>
                <a:srgbClr val="8064A2">
                  <a:lumMod val="20000"/>
                  <a:lumOff val="80000"/>
                </a:srgbClr>
              </a:solidFill>
              <a:latin typeface="Haettenschweiler" pitchFamily="34" charset="0"/>
            </a:endParaRPr>
          </a:p>
        </p:txBody>
      </p:sp>
      <p:pic>
        <p:nvPicPr>
          <p:cNvPr id="8" name="Picture 7"/>
          <p:cNvPicPr>
            <a:picLocks noChangeAspect="1"/>
          </p:cNvPicPr>
          <p:nvPr userDrawn="1"/>
        </p:nvPicPr>
        <p:blipFill rotWithShape="1">
          <a:blip r:embed="rId16">
            <a:extLst>
              <a:ext uri="{BEBA8EAE-BF5A-486C-A8C5-ECC9F3942E4B}">
                <a14:imgProps xmlns:a14="http://schemas.microsoft.com/office/drawing/2010/main">
                  <a14:imgLayer r:embed="rId17">
                    <a14:imgEffect>
                      <a14:backgroundRemoval t="3000" b="94000" l="3000" r="90000">
                        <a14:foregroundMark x1="26500" y1="15500" x2="43000" y2="18500"/>
                        <a14:foregroundMark x1="24000" y1="42500" x2="24000" y2="42500"/>
                        <a14:foregroundMark x1="21500" y1="47500" x2="21500" y2="47500"/>
                        <a14:foregroundMark x1="16000" y1="58000" x2="16000" y2="58000"/>
                        <a14:foregroundMark x1="24000" y1="22500" x2="24000" y2="22500"/>
                        <a14:foregroundMark x1="21500" y1="24000" x2="21500" y2="24000"/>
                        <a14:foregroundMark x1="48500" y1="21500" x2="48500" y2="21500"/>
                        <a14:foregroundMark x1="57500" y1="22500" x2="57500" y2="22500"/>
                        <a14:foregroundMark x1="79500" y1="27000" x2="79500" y2="27000"/>
                        <a14:foregroundMark x1="73000" y1="25500" x2="73000" y2="25500"/>
                        <a14:foregroundMark x1="65500" y1="23500" x2="65500" y2="23500"/>
                        <a14:foregroundMark x1="60500" y1="22500" x2="60500" y2="22500"/>
                        <a14:foregroundMark x1="55000" y1="21000" x2="55000" y2="21000"/>
                        <a14:foregroundMark x1="51000" y1="19500" x2="51000" y2="19500"/>
                        <a14:foregroundMark x1="46500" y1="18000" x2="46500" y2="18000"/>
                        <a14:foregroundMark x1="31000" y1="15000" x2="31000" y2="15000"/>
                        <a14:foregroundMark x1="28000" y1="13500" x2="28000" y2="13500"/>
                        <a14:foregroundMark x1="26500" y1="13000" x2="26500" y2="13000"/>
                        <a14:foregroundMark x1="21000" y1="28500" x2="21000" y2="28500"/>
                        <a14:foregroundMark x1="27500" y1="28000" x2="27500" y2="28000"/>
                        <a14:foregroundMark x1="24500" y1="30000" x2="24500" y2="30000"/>
                        <a14:foregroundMark x1="17500" y1="40000" x2="17500" y2="40000"/>
                        <a14:foregroundMark x1="19000" y1="35000" x2="19000" y2="35000"/>
                        <a14:foregroundMark x1="16000" y1="46500" x2="16000" y2="46500"/>
                        <a14:foregroundMark x1="15000" y1="56500" x2="15000" y2="56500"/>
                        <a14:foregroundMark x1="13500" y1="63000" x2="13500" y2="63000"/>
                        <a14:foregroundMark x1="12500" y1="59000" x2="12500" y2="59000"/>
                        <a14:foregroundMark x1="14500" y1="46500" x2="14500" y2="46500"/>
                        <a14:foregroundMark x1="15500" y1="42000" x2="15500" y2="42000"/>
                        <a14:foregroundMark x1="19000" y1="28000" x2="19000" y2="28000"/>
                        <a14:foregroundMark x1="20000" y1="23500" x2="20000" y2="23500"/>
                        <a14:foregroundMark x1="22500" y1="17000" x2="22500" y2="17000"/>
                        <a14:foregroundMark x1="22500" y1="13000" x2="22500" y2="13000"/>
                        <a14:foregroundMark x1="10500" y1="63000" x2="10500" y2="63000"/>
                        <a14:backgroundMark x1="55500" y1="5500" x2="55500" y2="5500"/>
                        <a14:backgroundMark x1="28500" y1="3500" x2="28500" y2="3500"/>
                        <a14:backgroundMark x1="11500" y1="1500" x2="38000" y2="5500"/>
                        <a14:backgroundMark x1="9500" y1="8500" x2="9500" y2="8500"/>
                        <a14:backgroundMark x1="7000" y1="26500" x2="7000" y2="26500"/>
                        <a14:backgroundMark x1="5500" y1="36500" x2="5500" y2="36500"/>
                        <a14:backgroundMark x1="500" y1="71500" x2="1000" y2="41000"/>
                      </a14:backgroundRemoval>
                    </a14:imgEffect>
                  </a14:imgLayer>
                </a14:imgProps>
              </a:ext>
              <a:ext uri="{28A0092B-C50C-407E-A947-70E740481C1C}">
                <a14:useLocalDpi xmlns:a14="http://schemas.microsoft.com/office/drawing/2010/main" val="0"/>
              </a:ext>
            </a:extLst>
          </a:blip>
          <a:srcRect l="6953" t="11689" r="18693" b="6549"/>
          <a:stretch/>
        </p:blipFill>
        <p:spPr>
          <a:xfrm rot="20075441">
            <a:off x="228600" y="-77423"/>
            <a:ext cx="828134" cy="910615"/>
          </a:xfrm>
          <a:prstGeom prst="rect">
            <a:avLst/>
          </a:prstGeom>
          <a:ln>
            <a:noFill/>
          </a:ln>
          <a:effectLst>
            <a:outerShdw blurRad="292100" dist="139700" dir="2700000" algn="tl" rotWithShape="0">
              <a:srgbClr val="333333">
                <a:alpha val="65000"/>
              </a:srgbClr>
            </a:outerShdw>
          </a:effectLst>
        </p:spPr>
      </p:pic>
      <p:sp>
        <p:nvSpPr>
          <p:cNvPr id="2" name="Title Placeholder 1"/>
          <p:cNvSpPr>
            <a:spLocks noGrp="1"/>
          </p:cNvSpPr>
          <p:nvPr>
            <p:ph type="title"/>
          </p:nvPr>
        </p:nvSpPr>
        <p:spPr>
          <a:xfrm>
            <a:off x="457200" y="715962"/>
            <a:ext cx="8229600" cy="884238"/>
          </a:xfrm>
          <a:prstGeom prst="rect">
            <a:avLst/>
          </a:prstGeom>
        </p:spPr>
        <p:txBody>
          <a:bodyPr vert="horz" lIns="91440" tIns="45720" rIns="91440" bIns="45720" rtlCol="0" anchor="ctr">
            <a:normAutofit/>
          </a:bodyPr>
          <a:lstStyle/>
          <a:p>
            <a:r>
              <a:rPr lang="en-US" smtClean="0"/>
              <a:t>Click to edit Master title style</a:t>
            </a:r>
            <a:endParaRPr lang="en-PH"/>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190100" y="101549"/>
            <a:ext cx="1277500" cy="355651"/>
          </a:xfrm>
          <a:prstGeom prst="rect">
            <a:avLst/>
          </a:prstGeom>
        </p:spPr>
      </p:pic>
      <p:pic>
        <p:nvPicPr>
          <p:cNvPr id="11" name="Picture 10"/>
          <p:cNvPicPr>
            <a:picLocks noChangeAspect="1"/>
          </p:cNvPicPr>
          <p:nvPr userDrawn="1"/>
        </p:nvPicPr>
        <p:blipFill rotWithShape="1">
          <a:blip r:embed="rId19" cstate="print">
            <a:extLst>
              <a:ext uri="{BEBA8EAE-BF5A-486C-A8C5-ECC9F3942E4B}">
                <a14:imgProps xmlns:a14="http://schemas.microsoft.com/office/drawing/2010/main">
                  <a14:imgLayer r:embed="rId20">
                    <a14:imgEffect>
                      <a14:backgroundRemoval t="21364" b="70455" l="11563" r="89375"/>
                    </a14:imgEffect>
                  </a14:imgLayer>
                </a14:imgProps>
              </a:ext>
              <a:ext uri="{28A0092B-C50C-407E-A947-70E740481C1C}">
                <a14:useLocalDpi xmlns:a14="http://schemas.microsoft.com/office/drawing/2010/main" val="0"/>
              </a:ext>
            </a:extLst>
          </a:blip>
          <a:srcRect l="11940" t="20529" r="10597" b="28670"/>
          <a:stretch/>
        </p:blipFill>
        <p:spPr>
          <a:xfrm>
            <a:off x="7589947" y="65734"/>
            <a:ext cx="868253" cy="391466"/>
          </a:xfrm>
          <a:prstGeom prst="rect">
            <a:avLst/>
          </a:prstGeom>
        </p:spPr>
      </p:pic>
    </p:spTree>
    <p:extLst>
      <p:ext uri="{BB962C8B-B14F-4D97-AF65-F5344CB8AC3E}">
        <p14:creationId xmlns:p14="http://schemas.microsoft.com/office/powerpoint/2010/main" val="26121086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fade thruBlk="1"/>
  </p:transition>
  <p:timing>
    <p:tnLst>
      <p:par>
        <p:cTn id="1" dur="indefinite" restart="never" nodeType="tmRoot"/>
      </p:par>
    </p:tnLst>
  </p:timing>
  <p:hf hdr="0" ftr="0"/>
  <p:txStyles>
    <p:titleStyle>
      <a:lvl1pPr algn="ctr" defTabSz="914400" rtl="0" eaLnBrk="1" latinLnBrk="0" hangingPunct="1">
        <a:spcBef>
          <a:spcPct val="0"/>
        </a:spcBef>
        <a:buNone/>
        <a:defRPr sz="4000" kern="1200">
          <a:solidFill>
            <a:schemeClr val="accent5">
              <a:lumMod val="75000"/>
            </a:schemeClr>
          </a:solidFill>
          <a:latin typeface="Impact"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9.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27.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chart" Target="../charts/chart7.xml"/></Relationships>
</file>

<file path=ppt/slides/_rels/slide3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96.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26" Type="http://schemas.openxmlformats.org/officeDocument/2006/relationships/image" Target="../media/image33.png"/><Relationship Id="rId3" Type="http://schemas.openxmlformats.org/officeDocument/2006/relationships/image" Target="../media/image10.png"/><Relationship Id="rId21" Type="http://schemas.openxmlformats.org/officeDocument/2006/relationships/image" Target="../media/image28.png"/><Relationship Id="rId34" Type="http://schemas.openxmlformats.org/officeDocument/2006/relationships/image" Target="../media/image41.png"/><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2" Type="http://schemas.openxmlformats.org/officeDocument/2006/relationships/notesSlide" Target="../notesSlides/notesSlide4.xml"/><Relationship Id="rId16" Type="http://schemas.openxmlformats.org/officeDocument/2006/relationships/image" Target="../media/image23.png"/><Relationship Id="rId20" Type="http://schemas.openxmlformats.org/officeDocument/2006/relationships/image" Target="../media/image27.png"/><Relationship Id="rId29"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5" Type="http://schemas.openxmlformats.org/officeDocument/2006/relationships/image" Target="../media/image12.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10" Type="http://schemas.openxmlformats.org/officeDocument/2006/relationships/image" Target="../media/image17.png"/><Relationship Id="rId19" Type="http://schemas.openxmlformats.org/officeDocument/2006/relationships/image" Target="../media/image26.png"/><Relationship Id="rId31" Type="http://schemas.openxmlformats.org/officeDocument/2006/relationships/image" Target="../media/image38.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5.xml"/><Relationship Id="rId16"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46.jp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60.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70.png"/><Relationship Id="rId18" Type="http://schemas.openxmlformats.org/officeDocument/2006/relationships/image" Target="../media/image45.png"/><Relationship Id="rId3" Type="http://schemas.openxmlformats.org/officeDocument/2006/relationships/image" Target="../media/image61.png"/><Relationship Id="rId7" Type="http://schemas.openxmlformats.org/officeDocument/2006/relationships/image" Target="../media/image65.png"/><Relationship Id="rId12" Type="http://schemas.openxmlformats.org/officeDocument/2006/relationships/image" Target="../media/image69.png"/><Relationship Id="rId17" Type="http://schemas.openxmlformats.org/officeDocument/2006/relationships/image" Target="../media/image44.png"/><Relationship Id="rId2" Type="http://schemas.openxmlformats.org/officeDocument/2006/relationships/notesSlide" Target="../notesSlides/notesSlide7.xml"/><Relationship Id="rId16"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64.png"/><Relationship Id="rId11" Type="http://schemas.openxmlformats.org/officeDocument/2006/relationships/image" Target="../media/image68.png"/><Relationship Id="rId5" Type="http://schemas.openxmlformats.org/officeDocument/2006/relationships/image" Target="../media/image63.png"/><Relationship Id="rId15" Type="http://schemas.openxmlformats.org/officeDocument/2006/relationships/image" Target="../media/image72.jpg"/><Relationship Id="rId10" Type="http://schemas.openxmlformats.org/officeDocument/2006/relationships/image" Target="../media/image67.png"/><Relationship Id="rId4" Type="http://schemas.openxmlformats.org/officeDocument/2006/relationships/image" Target="../media/image62.png"/><Relationship Id="rId9" Type="http://schemas.openxmlformats.org/officeDocument/2006/relationships/image" Target="../media/image66.png"/><Relationship Id="rId14" Type="http://schemas.openxmlformats.org/officeDocument/2006/relationships/image" Target="../media/image71.jpg"/></Relationships>
</file>

<file path=ppt/slides/_rels/slide8.xml.rels><?xml version="1.0" encoding="UTF-8" standalone="yes"?>
<Relationships xmlns="http://schemas.openxmlformats.org/package/2006/relationships"><Relationship Id="rId8" Type="http://schemas.openxmlformats.org/officeDocument/2006/relationships/image" Target="../media/image78.png"/><Relationship Id="rId13" Type="http://schemas.openxmlformats.org/officeDocument/2006/relationships/image" Target="../media/image83.jpg"/><Relationship Id="rId3" Type="http://schemas.openxmlformats.org/officeDocument/2006/relationships/image" Target="../media/image73.png"/><Relationship Id="rId7" Type="http://schemas.openxmlformats.org/officeDocument/2006/relationships/image" Target="../media/image77.png"/><Relationship Id="rId12" Type="http://schemas.openxmlformats.org/officeDocument/2006/relationships/image" Target="../media/image82.jpg"/><Relationship Id="rId2" Type="http://schemas.openxmlformats.org/officeDocument/2006/relationships/notesSlide" Target="../notesSlides/notesSlide8.xml"/><Relationship Id="rId16"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44.png"/><Relationship Id="rId10" Type="http://schemas.openxmlformats.org/officeDocument/2006/relationships/image" Target="../media/image80.png"/><Relationship Id="rId4" Type="http://schemas.openxmlformats.org/officeDocument/2006/relationships/image" Target="../media/image74.png"/><Relationship Id="rId9" Type="http://schemas.openxmlformats.org/officeDocument/2006/relationships/image" Target="../media/image79.png"/><Relationship Id="rId1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rot="-1641787">
            <a:off x="568078" y="833147"/>
            <a:ext cx="4119282" cy="1495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lnSpc>
                <a:spcPct val="65000"/>
              </a:lnSpc>
            </a:pPr>
            <a:r>
              <a:rPr lang="en-US" sz="14200" dirty="0">
                <a:solidFill>
                  <a:srgbClr val="CC0000"/>
                </a:solidFill>
                <a:latin typeface="Freestyle Script" pitchFamily="66" charset="0"/>
              </a:rPr>
              <a:t>Welcome</a:t>
            </a:r>
          </a:p>
        </p:txBody>
      </p:sp>
      <p:sp>
        <p:nvSpPr>
          <p:cNvPr id="34819" name="Text Box 3"/>
          <p:cNvSpPr txBox="1">
            <a:spLocks noChangeArrowheads="1"/>
          </p:cNvSpPr>
          <p:nvPr/>
        </p:nvSpPr>
        <p:spPr bwMode="auto">
          <a:xfrm>
            <a:off x="250241" y="4637369"/>
            <a:ext cx="8614104" cy="1306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397" tIns="37199" rIns="74397" bIns="37199">
            <a:spAutoFit/>
          </a:bodyPr>
          <a:lstStyle>
            <a:lvl1pPr defTabSz="1276350">
              <a:defRPr>
                <a:solidFill>
                  <a:schemeClr val="tx1"/>
                </a:solidFill>
                <a:latin typeface="Arial" charset="0"/>
              </a:defRPr>
            </a:lvl1pPr>
            <a:lvl2pPr marL="519113" defTabSz="1276350">
              <a:defRPr>
                <a:solidFill>
                  <a:schemeClr val="tx1"/>
                </a:solidFill>
                <a:latin typeface="Arial" charset="0"/>
              </a:defRPr>
            </a:lvl2pPr>
            <a:lvl3pPr marL="1039813" defTabSz="1276350">
              <a:defRPr>
                <a:solidFill>
                  <a:schemeClr val="tx1"/>
                </a:solidFill>
                <a:latin typeface="Arial" charset="0"/>
              </a:defRPr>
            </a:lvl3pPr>
            <a:lvl4pPr marL="1555750" defTabSz="1276350">
              <a:defRPr>
                <a:solidFill>
                  <a:schemeClr val="tx1"/>
                </a:solidFill>
                <a:latin typeface="Arial" charset="0"/>
              </a:defRPr>
            </a:lvl4pPr>
            <a:lvl5pPr marL="2078038" defTabSz="1276350">
              <a:defRPr>
                <a:solidFill>
                  <a:schemeClr val="tx1"/>
                </a:solidFill>
                <a:latin typeface="Arial" charset="0"/>
              </a:defRPr>
            </a:lvl5pPr>
            <a:lvl6pPr marL="2535238" defTabSz="1276350" fontAlgn="base">
              <a:spcBef>
                <a:spcPct val="0"/>
              </a:spcBef>
              <a:spcAft>
                <a:spcPct val="0"/>
              </a:spcAft>
              <a:defRPr>
                <a:solidFill>
                  <a:schemeClr val="tx1"/>
                </a:solidFill>
                <a:latin typeface="Arial" charset="0"/>
              </a:defRPr>
            </a:lvl6pPr>
            <a:lvl7pPr marL="2992438" defTabSz="1276350" fontAlgn="base">
              <a:spcBef>
                <a:spcPct val="0"/>
              </a:spcBef>
              <a:spcAft>
                <a:spcPct val="0"/>
              </a:spcAft>
              <a:defRPr>
                <a:solidFill>
                  <a:schemeClr val="tx1"/>
                </a:solidFill>
                <a:latin typeface="Arial" charset="0"/>
              </a:defRPr>
            </a:lvl7pPr>
            <a:lvl8pPr marL="3449638" defTabSz="1276350" fontAlgn="base">
              <a:spcBef>
                <a:spcPct val="0"/>
              </a:spcBef>
              <a:spcAft>
                <a:spcPct val="0"/>
              </a:spcAft>
              <a:defRPr>
                <a:solidFill>
                  <a:schemeClr val="tx1"/>
                </a:solidFill>
                <a:latin typeface="Arial" charset="0"/>
              </a:defRPr>
            </a:lvl8pPr>
            <a:lvl9pPr marL="3906838" defTabSz="1276350" fontAlgn="base">
              <a:spcBef>
                <a:spcPct val="0"/>
              </a:spcBef>
              <a:spcAft>
                <a:spcPct val="0"/>
              </a:spcAft>
              <a:defRPr>
                <a:solidFill>
                  <a:schemeClr val="tx1"/>
                </a:solidFill>
                <a:latin typeface="Arial" charset="0"/>
              </a:defRPr>
            </a:lvl9pPr>
          </a:lstStyle>
          <a:p>
            <a:pPr algn="ctr"/>
            <a:r>
              <a:rPr lang="en-US" sz="8000" dirty="0" smtClean="0">
                <a:solidFill>
                  <a:srgbClr val="CC0000"/>
                </a:solidFill>
                <a:latin typeface="Freestyle Script" pitchFamily="66" charset="0"/>
              </a:rPr>
              <a:t>eFDS9 – </a:t>
            </a:r>
            <a:r>
              <a:rPr lang="en-US" sz="8000" dirty="0" err="1" smtClean="0">
                <a:solidFill>
                  <a:srgbClr val="CC0000"/>
                </a:solidFill>
                <a:latin typeface="Freestyle Script" pitchFamily="66" charset="0"/>
              </a:rPr>
              <a:t>Tapatan</a:t>
            </a:r>
            <a:r>
              <a:rPr lang="en-US" sz="8000" dirty="0" smtClean="0">
                <a:solidFill>
                  <a:srgbClr val="CC0000"/>
                </a:solidFill>
                <a:latin typeface="Freestyle Script" pitchFamily="66" charset="0"/>
              </a:rPr>
              <a:t> </a:t>
            </a:r>
            <a:r>
              <a:rPr lang="en-US" sz="8000" dirty="0" err="1" smtClean="0">
                <a:solidFill>
                  <a:srgbClr val="CC0000"/>
                </a:solidFill>
                <a:latin typeface="Freestyle Script" pitchFamily="66" charset="0"/>
              </a:rPr>
              <a:t>sa</a:t>
            </a:r>
            <a:r>
              <a:rPr lang="en-US" sz="8000" dirty="0" smtClean="0">
                <a:solidFill>
                  <a:srgbClr val="CC0000"/>
                </a:solidFill>
                <a:latin typeface="Freestyle Script" pitchFamily="66" charset="0"/>
              </a:rPr>
              <a:t> </a:t>
            </a:r>
            <a:r>
              <a:rPr lang="en-US" sz="8000" dirty="0" err="1" smtClean="0">
                <a:solidFill>
                  <a:srgbClr val="CC0000"/>
                </a:solidFill>
                <a:latin typeface="Freestyle Script" pitchFamily="66" charset="0"/>
              </a:rPr>
              <a:t>Kalusugan</a:t>
            </a:r>
            <a:endParaRPr lang="en-US" sz="8000" dirty="0" smtClean="0">
              <a:solidFill>
                <a:srgbClr val="CC0000"/>
              </a:solidFill>
              <a:latin typeface="Freestyle Script" pitchFamily="66" charset="0"/>
            </a:endParaRPr>
          </a:p>
        </p:txBody>
      </p:sp>
      <p:sp>
        <p:nvSpPr>
          <p:cNvPr id="34820" name="Arc 4"/>
          <p:cNvSpPr>
            <a:spLocks/>
          </p:cNvSpPr>
          <p:nvPr/>
        </p:nvSpPr>
        <p:spPr bwMode="auto">
          <a:xfrm rot="9880003" flipV="1">
            <a:off x="2133374" y="1599744"/>
            <a:ext cx="2288268" cy="80729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57150">
            <a:solidFill>
              <a:srgbClr val="CC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1" name="Text Box 5"/>
          <p:cNvSpPr txBox="1">
            <a:spLocks noChangeArrowheads="1"/>
          </p:cNvSpPr>
          <p:nvPr/>
        </p:nvSpPr>
        <p:spPr bwMode="auto">
          <a:xfrm>
            <a:off x="655505" y="2811993"/>
            <a:ext cx="7787648" cy="1323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10" tIns="45703" rIns="91410" bIns="4570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6000" b="1" dirty="0" smtClean="0">
                <a:solidFill>
                  <a:srgbClr val="000099"/>
                </a:solidFill>
              </a:rPr>
              <a:t>Interface Meeting</a:t>
            </a:r>
          </a:p>
          <a:p>
            <a:pPr algn="ctr"/>
            <a:r>
              <a:rPr lang="en-US" sz="2000" b="1" dirty="0" smtClean="0">
                <a:solidFill>
                  <a:srgbClr val="000099"/>
                </a:solidFill>
              </a:rPr>
              <a:t>Between Municipal Health Office and </a:t>
            </a:r>
            <a:r>
              <a:rPr lang="en-US" sz="2000" b="1" dirty="0" err="1" smtClean="0">
                <a:solidFill>
                  <a:srgbClr val="000099"/>
                </a:solidFill>
              </a:rPr>
              <a:t>Pantawid</a:t>
            </a:r>
            <a:r>
              <a:rPr lang="en-US" sz="2000" b="1" dirty="0" smtClean="0">
                <a:solidFill>
                  <a:srgbClr val="000099"/>
                </a:solidFill>
              </a:rPr>
              <a:t> Parent Leaders</a:t>
            </a:r>
          </a:p>
        </p:txBody>
      </p:sp>
      <p:sp>
        <p:nvSpPr>
          <p:cNvPr id="34823" name="Rectangle 7"/>
          <p:cNvSpPr>
            <a:spLocks noChangeArrowheads="1"/>
          </p:cNvSpPr>
          <p:nvPr/>
        </p:nvSpPr>
        <p:spPr bwMode="auto">
          <a:xfrm>
            <a:off x="6859134" y="2286001"/>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34824" name="Rectangle 8"/>
          <p:cNvSpPr>
            <a:spLocks noChangeArrowheads="1"/>
          </p:cNvSpPr>
          <p:nvPr/>
        </p:nvSpPr>
        <p:spPr bwMode="auto">
          <a:xfrm>
            <a:off x="6859134" y="609753"/>
            <a:ext cx="303893" cy="30487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508" tIns="32754" rIns="65508" bIns="32754" anchor="ctr"/>
          <a:lstStyle/>
          <a:p>
            <a:endParaRPr lang="en-US"/>
          </a:p>
        </p:txBody>
      </p:sp>
      <p:sp>
        <p:nvSpPr>
          <p:cNvPr id="2" name="Slide Number Placeholder 1"/>
          <p:cNvSpPr>
            <a:spLocks noGrp="1"/>
          </p:cNvSpPr>
          <p:nvPr>
            <p:ph type="sldNum" sz="quarter" idx="12"/>
          </p:nvPr>
        </p:nvSpPr>
        <p:spPr/>
        <p:txBody>
          <a:bodyPr/>
          <a:lstStyle/>
          <a:p>
            <a:fld id="{FD1F5157-FDDE-4CDF-8D20-C3A8F46CEA9B}" type="slidenum">
              <a:rPr lang="en-US" smtClean="0"/>
              <a:t>1</a:t>
            </a:fld>
            <a:endParaRPr lang="en-US" dirty="0"/>
          </a:p>
        </p:txBody>
      </p:sp>
      <p:sp>
        <p:nvSpPr>
          <p:cNvPr id="3" name="Date Placeholder 2"/>
          <p:cNvSpPr>
            <a:spLocks noGrp="1"/>
          </p:cNvSpPr>
          <p:nvPr>
            <p:ph type="dt" sz="half" idx="10"/>
          </p:nvPr>
        </p:nvSpPr>
        <p:spPr/>
        <p:txBody>
          <a:bodyPr/>
          <a:lstStyle/>
          <a:p>
            <a:r>
              <a:rPr lang="en-PH" smtClean="0"/>
              <a:t>i-Pantawid eFDS 9</a:t>
            </a:r>
            <a:endParaRPr lang="en-US"/>
          </a:p>
        </p:txBody>
      </p:sp>
    </p:spTree>
    <p:extLst>
      <p:ext uri="{BB962C8B-B14F-4D97-AF65-F5344CB8AC3E}">
        <p14:creationId xmlns:p14="http://schemas.microsoft.com/office/powerpoint/2010/main" val="33088402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PH" dirty="0" smtClean="0"/>
              <a:t>LGU Selection</a:t>
            </a:r>
            <a:endParaRPr lang="en-PH" dirty="0"/>
          </a:p>
        </p:txBody>
      </p:sp>
      <p:sp>
        <p:nvSpPr>
          <p:cNvPr id="5" name="Content Placeholder 4"/>
          <p:cNvSpPr>
            <a:spLocks noGrp="1"/>
          </p:cNvSpPr>
          <p:nvPr>
            <p:ph idx="1"/>
          </p:nvPr>
        </p:nvSpPr>
        <p:spPr/>
        <p:txBody>
          <a:bodyPr/>
          <a:lstStyle/>
          <a:p>
            <a:r>
              <a:rPr lang="en-PH" dirty="0" smtClean="0"/>
              <a:t>Presence of NLCGG partner CSO</a:t>
            </a:r>
          </a:p>
          <a:p>
            <a:r>
              <a:rPr lang="en-PH" dirty="0" smtClean="0"/>
              <a:t>Letter of support/MOA from the Mayor</a:t>
            </a:r>
          </a:p>
          <a:p>
            <a:pPr lvl="1"/>
            <a:r>
              <a:rPr lang="en-PH" dirty="0" smtClean="0"/>
              <a:t>Provide venue for PL training</a:t>
            </a:r>
          </a:p>
          <a:p>
            <a:pPr lvl="1"/>
            <a:r>
              <a:rPr lang="en-PH" dirty="0" smtClean="0"/>
              <a:t>Willing to enter into a Social Contract with Pantawid members</a:t>
            </a:r>
          </a:p>
          <a:p>
            <a:r>
              <a:rPr lang="en-PH" dirty="0" smtClean="0"/>
              <a:t>Approved LCSO proposal</a:t>
            </a:r>
            <a:endParaRPr lang="en-PH" dirty="0"/>
          </a:p>
        </p:txBody>
      </p:sp>
      <p:sp>
        <p:nvSpPr>
          <p:cNvPr id="2" name="Slide Number Placeholder 1"/>
          <p:cNvSpPr>
            <a:spLocks noGrp="1"/>
          </p:cNvSpPr>
          <p:nvPr>
            <p:ph type="sldNum" sz="quarter" idx="12"/>
          </p:nvPr>
        </p:nvSpPr>
        <p:spPr/>
        <p:txBody>
          <a:bodyPr/>
          <a:lstStyle/>
          <a:p>
            <a:fld id="{55F2A61E-48FD-4F96-85A2-4E092D9FE7A4}" type="slidenum">
              <a:rPr lang="en-US" smtClean="0"/>
              <a:pPr/>
              <a:t>10</a:t>
            </a:fld>
            <a:endParaRPr lang="en-US"/>
          </a:p>
        </p:txBody>
      </p:sp>
    </p:spTree>
    <p:extLst>
      <p:ext uri="{BB962C8B-B14F-4D97-AF65-F5344CB8AC3E}">
        <p14:creationId xmlns:p14="http://schemas.microsoft.com/office/powerpoint/2010/main" val="16923877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3361" r="30000" b="39642"/>
          <a:stretch/>
        </p:blipFill>
        <p:spPr bwMode="auto">
          <a:xfrm>
            <a:off x="3414353" y="608162"/>
            <a:ext cx="5196247" cy="5424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xfrm>
            <a:off x="-22201" y="304800"/>
            <a:ext cx="3146401" cy="990600"/>
          </a:xfrm>
        </p:spPr>
        <p:txBody>
          <a:bodyPr>
            <a:noAutofit/>
          </a:bodyPr>
          <a:lstStyle/>
          <a:p>
            <a:pPr>
              <a:lnSpc>
                <a:spcPts val="2300"/>
              </a:lnSpc>
              <a:spcAft>
                <a:spcPts val="600"/>
              </a:spcAft>
            </a:pPr>
            <a:r>
              <a:rPr lang="en-PH" sz="2800" dirty="0" smtClean="0"/>
              <a:t>i-Pantawid LGUs</a:t>
            </a:r>
            <a:br>
              <a:rPr lang="en-PH" sz="2800" dirty="0" smtClean="0"/>
            </a:br>
            <a:r>
              <a:rPr lang="en-PH" sz="2400" dirty="0" smtClean="0"/>
              <a:t>Northern Luzon</a:t>
            </a:r>
            <a:br>
              <a:rPr lang="en-PH" sz="2400" dirty="0" smtClean="0"/>
            </a:br>
            <a:r>
              <a:rPr lang="en-PH" sz="2400" dirty="0" smtClean="0"/>
              <a:t>(</a:t>
            </a:r>
            <a:r>
              <a:rPr lang="en-PH" sz="1800" dirty="0" smtClean="0"/>
              <a:t>Regions I, II, CAR)</a:t>
            </a:r>
            <a:endParaRPr lang="en-PH" sz="1800" dirty="0"/>
          </a:p>
        </p:txBody>
      </p:sp>
      <p:sp>
        <p:nvSpPr>
          <p:cNvPr id="5" name="Oval 4"/>
          <p:cNvSpPr/>
          <p:nvPr/>
        </p:nvSpPr>
        <p:spPr>
          <a:xfrm>
            <a:off x="4299004" y="5132170"/>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9" name="Oval 8"/>
          <p:cNvSpPr/>
          <p:nvPr/>
        </p:nvSpPr>
        <p:spPr>
          <a:xfrm>
            <a:off x="4495800" y="5224272"/>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0" name="Oval 9"/>
          <p:cNvSpPr/>
          <p:nvPr/>
        </p:nvSpPr>
        <p:spPr>
          <a:xfrm>
            <a:off x="4938354" y="2590800"/>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 name="Oval 10"/>
          <p:cNvSpPr/>
          <p:nvPr/>
        </p:nvSpPr>
        <p:spPr>
          <a:xfrm>
            <a:off x="5167788" y="2611618"/>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 name="Oval 11"/>
          <p:cNvSpPr/>
          <p:nvPr/>
        </p:nvSpPr>
        <p:spPr>
          <a:xfrm>
            <a:off x="6157554" y="2645664"/>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7" name="Straight Connector 6"/>
          <p:cNvCxnSpPr>
            <a:stCxn id="10" idx="0"/>
            <a:endCxn id="27" idx="3"/>
          </p:cNvCxnSpPr>
          <p:nvPr/>
        </p:nvCxnSpPr>
        <p:spPr>
          <a:xfrm flipH="1" flipV="1">
            <a:off x="3992478" y="1830289"/>
            <a:ext cx="1000740" cy="76051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881286" y="3335949"/>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7" name="Oval 16"/>
          <p:cNvSpPr/>
          <p:nvPr/>
        </p:nvSpPr>
        <p:spPr>
          <a:xfrm>
            <a:off x="4828626" y="4270177"/>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8" name="Oval 17"/>
          <p:cNvSpPr/>
          <p:nvPr/>
        </p:nvSpPr>
        <p:spPr>
          <a:xfrm>
            <a:off x="4953000" y="1415761"/>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9" name="Oval 18"/>
          <p:cNvSpPr/>
          <p:nvPr/>
        </p:nvSpPr>
        <p:spPr>
          <a:xfrm>
            <a:off x="5167788" y="2217012"/>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0" name="Oval 19"/>
          <p:cNvSpPr/>
          <p:nvPr/>
        </p:nvSpPr>
        <p:spPr>
          <a:xfrm>
            <a:off x="4843272" y="4995672"/>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21" name="Oval 20"/>
          <p:cNvSpPr/>
          <p:nvPr/>
        </p:nvSpPr>
        <p:spPr>
          <a:xfrm>
            <a:off x="4996324" y="2787482"/>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22" name="Straight Connector 21"/>
          <p:cNvCxnSpPr>
            <a:stCxn id="11" idx="0"/>
            <a:endCxn id="14" idx="3"/>
          </p:cNvCxnSpPr>
          <p:nvPr/>
        </p:nvCxnSpPr>
        <p:spPr>
          <a:xfrm flipH="1" flipV="1">
            <a:off x="3997812" y="1525489"/>
            <a:ext cx="1224840" cy="108612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048000" y="1371600"/>
            <a:ext cx="949812" cy="307777"/>
          </a:xfrm>
          <a:prstGeom prst="rect">
            <a:avLst/>
          </a:prstGeom>
          <a:noFill/>
        </p:spPr>
        <p:txBody>
          <a:bodyPr wrap="none" rtlCol="0">
            <a:spAutoFit/>
          </a:bodyPr>
          <a:lstStyle/>
          <a:p>
            <a:r>
              <a:rPr lang="en-PH" sz="1400" b="1" dirty="0" err="1" smtClean="0"/>
              <a:t>Pilar</a:t>
            </a:r>
            <a:r>
              <a:rPr lang="en-PH" sz="1400" b="1" dirty="0" smtClean="0"/>
              <a:t>, </a:t>
            </a:r>
            <a:r>
              <a:rPr lang="en-PH" sz="1400" b="1" dirty="0" err="1" smtClean="0"/>
              <a:t>Abra</a:t>
            </a:r>
            <a:endParaRPr lang="en-PH" sz="1400" b="1" dirty="0"/>
          </a:p>
        </p:txBody>
      </p:sp>
      <p:sp>
        <p:nvSpPr>
          <p:cNvPr id="27" name="TextBox 26"/>
          <p:cNvSpPr txBox="1"/>
          <p:nvPr/>
        </p:nvSpPr>
        <p:spPr>
          <a:xfrm>
            <a:off x="2819400" y="1676400"/>
            <a:ext cx="1173078" cy="307777"/>
          </a:xfrm>
          <a:prstGeom prst="rect">
            <a:avLst/>
          </a:prstGeom>
          <a:noFill/>
        </p:spPr>
        <p:txBody>
          <a:bodyPr wrap="none" rtlCol="0">
            <a:spAutoFit/>
          </a:bodyPr>
          <a:lstStyle/>
          <a:p>
            <a:r>
              <a:rPr lang="en-PH" sz="1400" b="1" dirty="0" err="1" smtClean="0"/>
              <a:t>Pidigan</a:t>
            </a:r>
            <a:r>
              <a:rPr lang="en-PH" sz="1400" b="1" dirty="0" smtClean="0"/>
              <a:t>, </a:t>
            </a:r>
            <a:r>
              <a:rPr lang="en-PH" sz="1400" b="1" dirty="0" err="1" smtClean="0"/>
              <a:t>Abra</a:t>
            </a:r>
            <a:endParaRPr lang="en-PH" sz="1400" b="1" dirty="0"/>
          </a:p>
        </p:txBody>
      </p:sp>
      <p:cxnSp>
        <p:nvCxnSpPr>
          <p:cNvPr id="30" name="Straight Connector 29"/>
          <p:cNvCxnSpPr>
            <a:endCxn id="12" idx="5"/>
          </p:cNvCxnSpPr>
          <p:nvPr/>
        </p:nvCxnSpPr>
        <p:spPr>
          <a:xfrm flipH="1">
            <a:off x="6251213" y="1982688"/>
            <a:ext cx="1430342" cy="7566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3336206" y="5181600"/>
            <a:ext cx="1040722" cy="33297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9" idx="2"/>
            <a:endCxn id="37" idx="3"/>
          </p:cNvCxnSpPr>
          <p:nvPr/>
        </p:nvCxnSpPr>
        <p:spPr>
          <a:xfrm flipH="1">
            <a:off x="3113664" y="5279136"/>
            <a:ext cx="1382136" cy="513553"/>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1905000" y="5638800"/>
            <a:ext cx="1208664" cy="307777"/>
          </a:xfrm>
          <a:prstGeom prst="rect">
            <a:avLst/>
          </a:prstGeom>
          <a:noFill/>
        </p:spPr>
        <p:txBody>
          <a:bodyPr wrap="none" rtlCol="0">
            <a:spAutoFit/>
          </a:bodyPr>
          <a:lstStyle/>
          <a:p>
            <a:r>
              <a:rPr lang="en-PH" sz="1400" b="1" dirty="0" err="1" smtClean="0"/>
              <a:t>Urdaneta</a:t>
            </a:r>
            <a:r>
              <a:rPr lang="en-PH" sz="1400" b="1" dirty="0" smtClean="0"/>
              <a:t> City</a:t>
            </a:r>
            <a:endParaRPr lang="en-PH" sz="1400" b="1" dirty="0"/>
          </a:p>
        </p:txBody>
      </p:sp>
      <p:sp>
        <p:nvSpPr>
          <p:cNvPr id="39" name="TextBox 38"/>
          <p:cNvSpPr txBox="1"/>
          <p:nvPr/>
        </p:nvSpPr>
        <p:spPr>
          <a:xfrm>
            <a:off x="1280754" y="5334000"/>
            <a:ext cx="1922129" cy="307777"/>
          </a:xfrm>
          <a:prstGeom prst="rect">
            <a:avLst/>
          </a:prstGeom>
          <a:noFill/>
        </p:spPr>
        <p:txBody>
          <a:bodyPr wrap="none" rtlCol="0">
            <a:spAutoFit/>
          </a:bodyPr>
          <a:lstStyle/>
          <a:p>
            <a:r>
              <a:rPr lang="en-PH" sz="1400" b="1" dirty="0" err="1" smtClean="0"/>
              <a:t>Mapandan</a:t>
            </a:r>
            <a:r>
              <a:rPr lang="en-PH" sz="1400" b="1" dirty="0" smtClean="0"/>
              <a:t>, </a:t>
            </a:r>
            <a:r>
              <a:rPr lang="en-PH" sz="1400" b="1" dirty="0" err="1" smtClean="0"/>
              <a:t>Pangasinan</a:t>
            </a:r>
            <a:endParaRPr lang="en-PH" sz="1400" b="1" dirty="0"/>
          </a:p>
        </p:txBody>
      </p:sp>
      <p:cxnSp>
        <p:nvCxnSpPr>
          <p:cNvPr id="28" name="Straight Connector 27"/>
          <p:cNvCxnSpPr/>
          <p:nvPr/>
        </p:nvCxnSpPr>
        <p:spPr>
          <a:xfrm flipH="1">
            <a:off x="6945676" y="3064677"/>
            <a:ext cx="1055324" cy="326136"/>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7681554" y="2816423"/>
            <a:ext cx="1309333" cy="307777"/>
          </a:xfrm>
          <a:prstGeom prst="rect">
            <a:avLst/>
          </a:prstGeom>
          <a:noFill/>
        </p:spPr>
        <p:txBody>
          <a:bodyPr wrap="none" rtlCol="0">
            <a:spAutoFit/>
          </a:bodyPr>
          <a:lstStyle/>
          <a:p>
            <a:r>
              <a:rPr lang="en-PH" sz="1400" b="1" dirty="0" smtClean="0"/>
              <a:t>Burgos, </a:t>
            </a:r>
            <a:r>
              <a:rPr lang="en-PH" sz="1400" b="1" dirty="0" err="1" smtClean="0"/>
              <a:t>Isabela</a:t>
            </a:r>
            <a:endParaRPr lang="en-PH" sz="1400" b="1" dirty="0"/>
          </a:p>
        </p:txBody>
      </p:sp>
      <p:cxnSp>
        <p:nvCxnSpPr>
          <p:cNvPr id="36" name="Straight Connector 35"/>
          <p:cNvCxnSpPr>
            <a:stCxn id="17" idx="3"/>
            <a:endCxn id="38" idx="3"/>
          </p:cNvCxnSpPr>
          <p:nvPr/>
        </p:nvCxnSpPr>
        <p:spPr>
          <a:xfrm flipH="1" flipV="1">
            <a:off x="3456080" y="4116289"/>
            <a:ext cx="1388615" cy="247547"/>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1752600" y="3962400"/>
            <a:ext cx="1703480" cy="307777"/>
          </a:xfrm>
          <a:prstGeom prst="rect">
            <a:avLst/>
          </a:prstGeom>
          <a:noFill/>
        </p:spPr>
        <p:txBody>
          <a:bodyPr wrap="none" rtlCol="0">
            <a:spAutoFit/>
          </a:bodyPr>
          <a:lstStyle/>
          <a:p>
            <a:r>
              <a:rPr lang="en-PH" sz="1400" b="1" dirty="0" smtClean="0"/>
              <a:t>La Trinidad, </a:t>
            </a:r>
            <a:r>
              <a:rPr lang="en-PH" sz="1400" b="1" dirty="0" err="1" smtClean="0"/>
              <a:t>Benguet</a:t>
            </a:r>
            <a:endParaRPr lang="en-PH" sz="1400" b="1" dirty="0"/>
          </a:p>
        </p:txBody>
      </p:sp>
      <p:cxnSp>
        <p:nvCxnSpPr>
          <p:cNvPr id="40" name="Straight Connector 39"/>
          <p:cNvCxnSpPr>
            <a:stCxn id="20" idx="2"/>
            <a:endCxn id="50" idx="3"/>
          </p:cNvCxnSpPr>
          <p:nvPr/>
        </p:nvCxnSpPr>
        <p:spPr>
          <a:xfrm flipH="1">
            <a:off x="3336205" y="5050536"/>
            <a:ext cx="1507067" cy="13255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stCxn id="19" idx="0"/>
            <a:endCxn id="49" idx="3"/>
          </p:cNvCxnSpPr>
          <p:nvPr/>
        </p:nvCxnSpPr>
        <p:spPr>
          <a:xfrm flipH="1" flipV="1">
            <a:off x="4155508" y="1220689"/>
            <a:ext cx="1067144" cy="996323"/>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657831" y="378023"/>
            <a:ext cx="1750929" cy="307777"/>
          </a:xfrm>
          <a:prstGeom prst="rect">
            <a:avLst/>
          </a:prstGeom>
          <a:noFill/>
        </p:spPr>
        <p:txBody>
          <a:bodyPr wrap="none" rtlCol="0">
            <a:spAutoFit/>
          </a:bodyPr>
          <a:lstStyle/>
          <a:p>
            <a:r>
              <a:rPr lang="en-PH" sz="1400" b="1" dirty="0" err="1" smtClean="0"/>
              <a:t>Solsona</a:t>
            </a:r>
            <a:r>
              <a:rPr lang="en-PH" sz="1400" b="1" dirty="0" smtClean="0"/>
              <a:t>, </a:t>
            </a:r>
            <a:r>
              <a:rPr lang="en-PH" sz="1400" b="1" dirty="0" err="1" smtClean="0"/>
              <a:t>Ilocos</a:t>
            </a:r>
            <a:r>
              <a:rPr lang="en-PH" sz="1400" b="1" dirty="0" smtClean="0"/>
              <a:t> </a:t>
            </a:r>
            <a:r>
              <a:rPr lang="en-PH" sz="1400" b="1" dirty="0" err="1" smtClean="0"/>
              <a:t>Norte</a:t>
            </a:r>
            <a:endParaRPr lang="en-PH" sz="1400" b="1" dirty="0"/>
          </a:p>
        </p:txBody>
      </p:sp>
      <p:cxnSp>
        <p:nvCxnSpPr>
          <p:cNvPr id="46" name="Straight Connector 45"/>
          <p:cNvCxnSpPr>
            <a:stCxn id="18" idx="5"/>
            <a:endCxn id="45" idx="2"/>
          </p:cNvCxnSpPr>
          <p:nvPr/>
        </p:nvCxnSpPr>
        <p:spPr>
          <a:xfrm flipV="1">
            <a:off x="5046659" y="685800"/>
            <a:ext cx="486637" cy="823620"/>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1" idx="4"/>
            <a:endCxn id="48" idx="3"/>
          </p:cNvCxnSpPr>
          <p:nvPr/>
        </p:nvCxnSpPr>
        <p:spPr>
          <a:xfrm flipH="1" flipV="1">
            <a:off x="3549602" y="2058889"/>
            <a:ext cx="1501586" cy="838321"/>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2438400" y="1905000"/>
            <a:ext cx="1111202" cy="307777"/>
          </a:xfrm>
          <a:prstGeom prst="rect">
            <a:avLst/>
          </a:prstGeom>
          <a:noFill/>
        </p:spPr>
        <p:txBody>
          <a:bodyPr wrap="none" rtlCol="0">
            <a:spAutoFit/>
          </a:bodyPr>
          <a:lstStyle/>
          <a:p>
            <a:r>
              <a:rPr lang="en-PH" sz="1400" b="1" dirty="0" err="1" smtClean="0"/>
              <a:t>Tayum</a:t>
            </a:r>
            <a:r>
              <a:rPr lang="en-PH" sz="1400" b="1" dirty="0" smtClean="0"/>
              <a:t>, </a:t>
            </a:r>
            <a:r>
              <a:rPr lang="en-PH" sz="1400" b="1" dirty="0" err="1" smtClean="0"/>
              <a:t>Abra</a:t>
            </a:r>
            <a:endParaRPr lang="en-PH" sz="1400" b="1" dirty="0"/>
          </a:p>
        </p:txBody>
      </p:sp>
      <p:sp>
        <p:nvSpPr>
          <p:cNvPr id="49" name="TextBox 48"/>
          <p:cNvSpPr txBox="1"/>
          <p:nvPr/>
        </p:nvSpPr>
        <p:spPr>
          <a:xfrm>
            <a:off x="3124200" y="1066800"/>
            <a:ext cx="1031308" cy="307777"/>
          </a:xfrm>
          <a:prstGeom prst="rect">
            <a:avLst/>
          </a:prstGeom>
          <a:noFill/>
        </p:spPr>
        <p:txBody>
          <a:bodyPr wrap="none" rtlCol="0">
            <a:spAutoFit/>
          </a:bodyPr>
          <a:lstStyle/>
          <a:p>
            <a:r>
              <a:rPr lang="en-PH" sz="1400" b="1" dirty="0" err="1" smtClean="0"/>
              <a:t>Tineg</a:t>
            </a:r>
            <a:r>
              <a:rPr lang="en-PH" sz="1400" b="1" dirty="0" smtClean="0"/>
              <a:t>, </a:t>
            </a:r>
            <a:r>
              <a:rPr lang="en-PH" sz="1400" b="1" dirty="0" err="1" smtClean="0"/>
              <a:t>Abra</a:t>
            </a:r>
            <a:endParaRPr lang="en-PH" sz="1400" b="1" dirty="0"/>
          </a:p>
        </p:txBody>
      </p:sp>
      <p:sp>
        <p:nvSpPr>
          <p:cNvPr id="50" name="TextBox 49"/>
          <p:cNvSpPr txBox="1"/>
          <p:nvPr/>
        </p:nvSpPr>
        <p:spPr>
          <a:xfrm>
            <a:off x="1659271" y="5029200"/>
            <a:ext cx="1676934" cy="307777"/>
          </a:xfrm>
          <a:prstGeom prst="rect">
            <a:avLst/>
          </a:prstGeom>
          <a:noFill/>
        </p:spPr>
        <p:txBody>
          <a:bodyPr wrap="none" rtlCol="0">
            <a:spAutoFit/>
          </a:bodyPr>
          <a:lstStyle/>
          <a:p>
            <a:r>
              <a:rPr lang="en-PH" sz="1400" b="1" dirty="0" smtClean="0"/>
              <a:t>Rosales, </a:t>
            </a:r>
            <a:r>
              <a:rPr lang="en-PH" sz="1400" b="1" dirty="0" err="1" smtClean="0"/>
              <a:t>Pangasinan</a:t>
            </a:r>
            <a:endParaRPr lang="en-PH" sz="1400" b="1" dirty="0"/>
          </a:p>
        </p:txBody>
      </p:sp>
      <p:grpSp>
        <p:nvGrpSpPr>
          <p:cNvPr id="52" name="Group 51"/>
          <p:cNvGrpSpPr/>
          <p:nvPr/>
        </p:nvGrpSpPr>
        <p:grpSpPr>
          <a:xfrm>
            <a:off x="5833375" y="3579912"/>
            <a:ext cx="2015225" cy="186332"/>
            <a:chOff x="6290575" y="4424292"/>
            <a:chExt cx="2015225" cy="186332"/>
          </a:xfrm>
          <a:solidFill>
            <a:srgbClr val="C993FF"/>
          </a:solidFill>
        </p:grpSpPr>
        <p:sp>
          <p:nvSpPr>
            <p:cNvPr id="53" name="Oval 52"/>
            <p:cNvSpPr/>
            <p:nvPr/>
          </p:nvSpPr>
          <p:spPr>
            <a:xfrm>
              <a:off x="6290575" y="4500896"/>
              <a:ext cx="109728" cy="109728"/>
            </a:xfrm>
            <a:prstGeom prst="ellipse">
              <a:avLst/>
            </a:prstGeom>
            <a:grp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54" name="Straight Connector 53"/>
            <p:cNvCxnSpPr>
              <a:stCxn id="55" idx="1"/>
            </p:cNvCxnSpPr>
            <p:nvPr/>
          </p:nvCxnSpPr>
          <p:spPr>
            <a:xfrm flipH="1">
              <a:off x="6389820" y="4424292"/>
              <a:ext cx="1915980" cy="126034"/>
            </a:xfrm>
            <a:prstGeom prst="line">
              <a:avLst/>
            </a:prstGeom>
            <a:grpFill/>
            <a:ln w="28575">
              <a:solidFill>
                <a:srgbClr val="C993FF"/>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7848600" y="3426023"/>
            <a:ext cx="1233846" cy="307777"/>
          </a:xfrm>
          <a:prstGeom prst="rect">
            <a:avLst/>
          </a:prstGeom>
          <a:noFill/>
        </p:spPr>
        <p:txBody>
          <a:bodyPr wrap="square" rtlCol="0">
            <a:spAutoFit/>
          </a:bodyPr>
          <a:lstStyle/>
          <a:p>
            <a:r>
              <a:rPr lang="en-PH" sz="1400" b="1" dirty="0" err="1" smtClean="0"/>
              <a:t>Lamut</a:t>
            </a:r>
            <a:r>
              <a:rPr lang="en-PH" sz="1400" b="1" dirty="0" smtClean="0"/>
              <a:t>, </a:t>
            </a:r>
            <a:r>
              <a:rPr lang="en-PH" sz="1400" b="1" dirty="0" err="1" smtClean="0"/>
              <a:t>Ifugao</a:t>
            </a:r>
            <a:endParaRPr lang="en-PH" sz="1400" b="1" dirty="0"/>
          </a:p>
        </p:txBody>
      </p:sp>
      <p:sp>
        <p:nvSpPr>
          <p:cNvPr id="63" name="TextBox 62"/>
          <p:cNvSpPr txBox="1"/>
          <p:nvPr/>
        </p:nvSpPr>
        <p:spPr>
          <a:xfrm>
            <a:off x="7620000" y="1759148"/>
            <a:ext cx="1731113" cy="307777"/>
          </a:xfrm>
          <a:prstGeom prst="rect">
            <a:avLst/>
          </a:prstGeom>
          <a:noFill/>
        </p:spPr>
        <p:txBody>
          <a:bodyPr wrap="square" rtlCol="0">
            <a:spAutoFit/>
          </a:bodyPr>
          <a:lstStyle/>
          <a:p>
            <a:r>
              <a:rPr lang="en-PH" sz="1400" b="1" dirty="0" smtClean="0"/>
              <a:t>Rizal, </a:t>
            </a:r>
            <a:r>
              <a:rPr lang="en-PH" sz="1400" b="1" dirty="0" err="1" smtClean="0"/>
              <a:t>Kalinga</a:t>
            </a:r>
            <a:endParaRPr lang="en-PH" sz="1400" b="1" dirty="0"/>
          </a:p>
        </p:txBody>
      </p:sp>
      <p:grpSp>
        <p:nvGrpSpPr>
          <p:cNvPr id="64" name="Group 63"/>
          <p:cNvGrpSpPr/>
          <p:nvPr/>
        </p:nvGrpSpPr>
        <p:grpSpPr>
          <a:xfrm>
            <a:off x="3202883" y="3503711"/>
            <a:ext cx="1361379" cy="443450"/>
            <a:chOff x="5038924" y="4167174"/>
            <a:chExt cx="1361379" cy="443450"/>
          </a:xfrm>
          <a:solidFill>
            <a:srgbClr val="C993FF"/>
          </a:solidFill>
        </p:grpSpPr>
        <p:sp>
          <p:nvSpPr>
            <p:cNvPr id="65" name="Oval 64"/>
            <p:cNvSpPr/>
            <p:nvPr/>
          </p:nvSpPr>
          <p:spPr>
            <a:xfrm>
              <a:off x="6290575" y="4500896"/>
              <a:ext cx="109728" cy="109728"/>
            </a:xfrm>
            <a:prstGeom prst="ellipse">
              <a:avLst/>
            </a:prstGeom>
            <a:grp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66" name="Straight Connector 65"/>
            <p:cNvCxnSpPr>
              <a:endCxn id="65" idx="4"/>
            </p:cNvCxnSpPr>
            <p:nvPr/>
          </p:nvCxnSpPr>
          <p:spPr>
            <a:xfrm>
              <a:off x="5038924" y="4167174"/>
              <a:ext cx="1306515" cy="443450"/>
            </a:xfrm>
            <a:prstGeom prst="line">
              <a:avLst/>
            </a:prstGeom>
            <a:grpFill/>
            <a:ln w="28575">
              <a:solidFill>
                <a:srgbClr val="C993FF"/>
              </a:solidFill>
            </a:ln>
          </p:spPr>
          <p:style>
            <a:lnRef idx="1">
              <a:schemeClr val="accent1"/>
            </a:lnRef>
            <a:fillRef idx="0">
              <a:schemeClr val="accent1"/>
            </a:fillRef>
            <a:effectRef idx="0">
              <a:schemeClr val="accent1"/>
            </a:effectRef>
            <a:fontRef idx="minor">
              <a:schemeClr val="tx1"/>
            </a:fontRef>
          </p:style>
        </p:cxnSp>
      </p:grpSp>
      <p:sp>
        <p:nvSpPr>
          <p:cNvPr id="73" name="TextBox 72"/>
          <p:cNvSpPr txBox="1"/>
          <p:nvPr/>
        </p:nvSpPr>
        <p:spPr>
          <a:xfrm>
            <a:off x="1752600" y="3349823"/>
            <a:ext cx="1703480" cy="307777"/>
          </a:xfrm>
          <a:prstGeom prst="rect">
            <a:avLst/>
          </a:prstGeom>
          <a:noFill/>
        </p:spPr>
        <p:txBody>
          <a:bodyPr wrap="square" rtlCol="0">
            <a:spAutoFit/>
          </a:bodyPr>
          <a:lstStyle/>
          <a:p>
            <a:r>
              <a:rPr lang="en-PH" sz="1400" b="1" dirty="0" err="1" smtClean="0"/>
              <a:t>Sudipen</a:t>
            </a:r>
            <a:r>
              <a:rPr lang="en-PH" sz="1400" b="1" dirty="0" smtClean="0"/>
              <a:t>, La Union</a:t>
            </a:r>
            <a:endParaRPr lang="en-PH" sz="1400" b="1" dirty="0"/>
          </a:p>
        </p:txBody>
      </p:sp>
      <p:sp>
        <p:nvSpPr>
          <p:cNvPr id="89" name="TextBox 88"/>
          <p:cNvSpPr txBox="1"/>
          <p:nvPr/>
        </p:nvSpPr>
        <p:spPr>
          <a:xfrm>
            <a:off x="1158687" y="4267200"/>
            <a:ext cx="2044196" cy="307777"/>
          </a:xfrm>
          <a:prstGeom prst="rect">
            <a:avLst/>
          </a:prstGeom>
          <a:noFill/>
        </p:spPr>
        <p:txBody>
          <a:bodyPr wrap="square" rtlCol="0">
            <a:spAutoFit/>
          </a:bodyPr>
          <a:lstStyle/>
          <a:p>
            <a:r>
              <a:rPr lang="en-PH" sz="1400" b="1" dirty="0" err="1" smtClean="0"/>
              <a:t>Balungao</a:t>
            </a:r>
            <a:r>
              <a:rPr lang="en-PH" sz="1400" b="1" dirty="0" smtClean="0"/>
              <a:t>, </a:t>
            </a:r>
            <a:r>
              <a:rPr lang="en-PH" sz="1400" b="1" dirty="0" err="1" smtClean="0"/>
              <a:t>Pangasinan</a:t>
            </a:r>
            <a:endParaRPr lang="en-PH" sz="1400" b="1" dirty="0"/>
          </a:p>
        </p:txBody>
      </p:sp>
      <p:grpSp>
        <p:nvGrpSpPr>
          <p:cNvPr id="98" name="Group 97"/>
          <p:cNvGrpSpPr/>
          <p:nvPr/>
        </p:nvGrpSpPr>
        <p:grpSpPr>
          <a:xfrm>
            <a:off x="2994001" y="4421089"/>
            <a:ext cx="1730399" cy="555101"/>
            <a:chOff x="4669904" y="4055523"/>
            <a:chExt cx="1730399" cy="555101"/>
          </a:xfrm>
          <a:solidFill>
            <a:srgbClr val="C993FF"/>
          </a:solidFill>
        </p:grpSpPr>
        <p:sp>
          <p:nvSpPr>
            <p:cNvPr id="99" name="Oval 98"/>
            <p:cNvSpPr/>
            <p:nvPr/>
          </p:nvSpPr>
          <p:spPr>
            <a:xfrm>
              <a:off x="6290575" y="4500896"/>
              <a:ext cx="109728" cy="109728"/>
            </a:xfrm>
            <a:prstGeom prst="ellipse">
              <a:avLst/>
            </a:prstGeom>
            <a:grp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00" name="Straight Connector 99"/>
            <p:cNvCxnSpPr>
              <a:endCxn id="99" idx="3"/>
            </p:cNvCxnSpPr>
            <p:nvPr/>
          </p:nvCxnSpPr>
          <p:spPr>
            <a:xfrm>
              <a:off x="4669904" y="4055523"/>
              <a:ext cx="1636740" cy="539032"/>
            </a:xfrm>
            <a:prstGeom prst="line">
              <a:avLst/>
            </a:prstGeom>
            <a:grpFill/>
            <a:ln w="28575">
              <a:solidFill>
                <a:srgbClr val="C993FF"/>
              </a:solidFill>
            </a:ln>
          </p:spPr>
          <p:style>
            <a:lnRef idx="1">
              <a:schemeClr val="accent1"/>
            </a:lnRef>
            <a:fillRef idx="0">
              <a:schemeClr val="accent1"/>
            </a:fillRef>
            <a:effectRef idx="0">
              <a:schemeClr val="accent1"/>
            </a:effectRef>
            <a:fontRef idx="minor">
              <a:schemeClr val="tx1"/>
            </a:fontRef>
          </p:style>
        </p:cxnSp>
      </p:grpSp>
      <p:grpSp>
        <p:nvGrpSpPr>
          <p:cNvPr id="104" name="Group 103"/>
          <p:cNvGrpSpPr/>
          <p:nvPr/>
        </p:nvGrpSpPr>
        <p:grpSpPr>
          <a:xfrm>
            <a:off x="5031413" y="764977"/>
            <a:ext cx="1674187" cy="917585"/>
            <a:chOff x="6290575" y="3693039"/>
            <a:chExt cx="1674187" cy="917585"/>
          </a:xfrm>
          <a:solidFill>
            <a:srgbClr val="C993FF"/>
          </a:solidFill>
        </p:grpSpPr>
        <p:sp>
          <p:nvSpPr>
            <p:cNvPr id="105" name="Oval 104"/>
            <p:cNvSpPr/>
            <p:nvPr/>
          </p:nvSpPr>
          <p:spPr>
            <a:xfrm>
              <a:off x="6290575" y="4500896"/>
              <a:ext cx="109728" cy="109728"/>
            </a:xfrm>
            <a:prstGeom prst="ellipse">
              <a:avLst/>
            </a:prstGeom>
            <a:grp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06" name="Straight Connector 105"/>
            <p:cNvCxnSpPr/>
            <p:nvPr/>
          </p:nvCxnSpPr>
          <p:spPr>
            <a:xfrm flipH="1">
              <a:off x="6348158" y="3693039"/>
              <a:ext cx="1616604" cy="850119"/>
            </a:xfrm>
            <a:prstGeom prst="line">
              <a:avLst/>
            </a:prstGeom>
            <a:grpFill/>
            <a:ln w="28575">
              <a:solidFill>
                <a:srgbClr val="C993FF"/>
              </a:solidFill>
            </a:ln>
          </p:spPr>
          <p:style>
            <a:lnRef idx="1">
              <a:schemeClr val="accent1"/>
            </a:lnRef>
            <a:fillRef idx="0">
              <a:schemeClr val="accent1"/>
            </a:fillRef>
            <a:effectRef idx="0">
              <a:schemeClr val="accent1"/>
            </a:effectRef>
            <a:fontRef idx="minor">
              <a:schemeClr val="tx1"/>
            </a:fontRef>
          </p:style>
        </p:cxnSp>
      </p:grpSp>
      <p:sp>
        <p:nvSpPr>
          <p:cNvPr id="107" name="TextBox 106"/>
          <p:cNvSpPr txBox="1"/>
          <p:nvPr/>
        </p:nvSpPr>
        <p:spPr>
          <a:xfrm>
            <a:off x="6400800" y="530423"/>
            <a:ext cx="2057400" cy="307777"/>
          </a:xfrm>
          <a:prstGeom prst="rect">
            <a:avLst/>
          </a:prstGeom>
          <a:noFill/>
        </p:spPr>
        <p:txBody>
          <a:bodyPr wrap="square" rtlCol="0">
            <a:spAutoFit/>
          </a:bodyPr>
          <a:lstStyle/>
          <a:p>
            <a:r>
              <a:rPr lang="en-PH" sz="1400" b="1" dirty="0" smtClean="0"/>
              <a:t>San Nicolas, </a:t>
            </a:r>
            <a:r>
              <a:rPr lang="en-PH" sz="1400" b="1" dirty="0" err="1" smtClean="0"/>
              <a:t>Ilocos</a:t>
            </a:r>
            <a:r>
              <a:rPr lang="en-PH" sz="1400" b="1" dirty="0" smtClean="0"/>
              <a:t> </a:t>
            </a:r>
            <a:r>
              <a:rPr lang="en-PH" sz="1400" b="1" dirty="0" err="1" smtClean="0"/>
              <a:t>Norte</a:t>
            </a:r>
            <a:endParaRPr lang="en-PH" sz="1400" b="1" dirty="0"/>
          </a:p>
        </p:txBody>
      </p:sp>
      <p:grpSp>
        <p:nvGrpSpPr>
          <p:cNvPr id="113" name="Group 112"/>
          <p:cNvGrpSpPr/>
          <p:nvPr/>
        </p:nvGrpSpPr>
        <p:grpSpPr>
          <a:xfrm>
            <a:off x="3886200" y="2513112"/>
            <a:ext cx="830462" cy="552659"/>
            <a:chOff x="5569841" y="4057965"/>
            <a:chExt cx="830462" cy="552659"/>
          </a:xfrm>
          <a:solidFill>
            <a:srgbClr val="C993FF"/>
          </a:solidFill>
        </p:grpSpPr>
        <p:sp>
          <p:nvSpPr>
            <p:cNvPr id="114" name="Oval 113"/>
            <p:cNvSpPr/>
            <p:nvPr/>
          </p:nvSpPr>
          <p:spPr>
            <a:xfrm>
              <a:off x="6290575" y="4500896"/>
              <a:ext cx="109728" cy="109728"/>
            </a:xfrm>
            <a:prstGeom prst="ellipse">
              <a:avLst/>
            </a:prstGeom>
            <a:grp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15" name="Straight Connector 114"/>
            <p:cNvCxnSpPr>
              <a:stCxn id="117" idx="3"/>
              <a:endCxn id="114" idx="4"/>
            </p:cNvCxnSpPr>
            <p:nvPr/>
          </p:nvCxnSpPr>
          <p:spPr>
            <a:xfrm>
              <a:off x="5569841" y="4057965"/>
              <a:ext cx="775598" cy="552659"/>
            </a:xfrm>
            <a:prstGeom prst="line">
              <a:avLst/>
            </a:prstGeom>
            <a:grpFill/>
            <a:ln w="28575">
              <a:solidFill>
                <a:srgbClr val="C993FF"/>
              </a:solidFill>
            </a:ln>
          </p:spPr>
          <p:style>
            <a:lnRef idx="1">
              <a:schemeClr val="accent1"/>
            </a:lnRef>
            <a:fillRef idx="0">
              <a:schemeClr val="accent1"/>
            </a:fillRef>
            <a:effectRef idx="0">
              <a:schemeClr val="accent1"/>
            </a:effectRef>
            <a:fontRef idx="minor">
              <a:schemeClr val="tx1"/>
            </a:fontRef>
          </p:style>
        </p:cxnSp>
      </p:grpSp>
      <p:sp>
        <p:nvSpPr>
          <p:cNvPr id="117" name="TextBox 116"/>
          <p:cNvSpPr txBox="1"/>
          <p:nvPr/>
        </p:nvSpPr>
        <p:spPr>
          <a:xfrm>
            <a:off x="1986468" y="2359223"/>
            <a:ext cx="1899732" cy="307777"/>
          </a:xfrm>
          <a:prstGeom prst="rect">
            <a:avLst/>
          </a:prstGeom>
          <a:noFill/>
        </p:spPr>
        <p:txBody>
          <a:bodyPr wrap="square" rtlCol="0">
            <a:spAutoFit/>
          </a:bodyPr>
          <a:lstStyle/>
          <a:p>
            <a:r>
              <a:rPr lang="en-PH" sz="1400" b="1" dirty="0" err="1" smtClean="0"/>
              <a:t>Candon</a:t>
            </a:r>
            <a:r>
              <a:rPr lang="en-PH" sz="1400" b="1" dirty="0" smtClean="0"/>
              <a:t> City, </a:t>
            </a:r>
            <a:r>
              <a:rPr lang="en-PH" sz="1400" b="1" dirty="0" err="1" smtClean="0"/>
              <a:t>Ilocos</a:t>
            </a:r>
            <a:r>
              <a:rPr lang="en-PH" sz="1400" b="1" dirty="0" smtClean="0"/>
              <a:t> Sur</a:t>
            </a:r>
            <a:endParaRPr lang="en-PH" sz="1400" b="1" dirty="0"/>
          </a:p>
        </p:txBody>
      </p:sp>
      <p:grpSp>
        <p:nvGrpSpPr>
          <p:cNvPr id="3" name="Group 2"/>
          <p:cNvGrpSpPr/>
          <p:nvPr/>
        </p:nvGrpSpPr>
        <p:grpSpPr>
          <a:xfrm>
            <a:off x="152400" y="1390471"/>
            <a:ext cx="1870243" cy="1200329"/>
            <a:chOff x="152400" y="1362670"/>
            <a:chExt cx="1870243" cy="1200329"/>
          </a:xfrm>
        </p:grpSpPr>
        <p:sp>
          <p:nvSpPr>
            <p:cNvPr id="42" name="TextBox 41"/>
            <p:cNvSpPr txBox="1"/>
            <p:nvPr/>
          </p:nvSpPr>
          <p:spPr>
            <a:xfrm>
              <a:off x="255813" y="1362670"/>
              <a:ext cx="1766830" cy="1200329"/>
            </a:xfrm>
            <a:prstGeom prst="rect">
              <a:avLst/>
            </a:prstGeom>
            <a:noFill/>
          </p:spPr>
          <p:txBody>
            <a:bodyPr wrap="none" rtlCol="0">
              <a:spAutoFit/>
            </a:bodyPr>
            <a:lstStyle/>
            <a:p>
              <a:r>
                <a:rPr lang="en-PH" b="1" dirty="0" smtClean="0"/>
                <a:t>Batch 1 – 5 LGUs</a:t>
              </a:r>
            </a:p>
            <a:p>
              <a:r>
                <a:rPr lang="en-PH" b="1" dirty="0" smtClean="0"/>
                <a:t>Batch 2 </a:t>
              </a:r>
              <a:r>
                <a:rPr lang="en-PH" b="1" dirty="0"/>
                <a:t>–</a:t>
              </a:r>
              <a:r>
                <a:rPr lang="en-PH" b="1" dirty="0" smtClean="0"/>
                <a:t> 7 LGUs</a:t>
              </a:r>
            </a:p>
            <a:p>
              <a:r>
                <a:rPr lang="en-PH" b="1" dirty="0" smtClean="0"/>
                <a:t>Batch 3 – 8 LGUs</a:t>
              </a:r>
            </a:p>
            <a:p>
              <a:r>
                <a:rPr lang="en-PH" b="1" dirty="0" smtClean="0"/>
                <a:t>Total – 20 LGUs</a:t>
              </a:r>
              <a:endParaRPr lang="en-PH" b="1" dirty="0"/>
            </a:p>
          </p:txBody>
        </p:sp>
        <p:sp>
          <p:nvSpPr>
            <p:cNvPr id="125" name="Oval 124"/>
            <p:cNvSpPr/>
            <p:nvPr/>
          </p:nvSpPr>
          <p:spPr>
            <a:xfrm>
              <a:off x="152400" y="1500250"/>
              <a:ext cx="109728" cy="10972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6" name="Oval 125"/>
            <p:cNvSpPr/>
            <p:nvPr/>
          </p:nvSpPr>
          <p:spPr>
            <a:xfrm>
              <a:off x="152400" y="1781300"/>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27" name="Oval 126"/>
            <p:cNvSpPr/>
            <p:nvPr/>
          </p:nvSpPr>
          <p:spPr>
            <a:xfrm>
              <a:off x="152400" y="2059497"/>
              <a:ext cx="109728" cy="109728"/>
            </a:xfrm>
            <a:prstGeom prst="ellipse">
              <a:avLst/>
            </a:prstGeom>
            <a:solidFill>
              <a:srgbClr val="C993FF"/>
            </a:solid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grpSp>
      <p:sp>
        <p:nvSpPr>
          <p:cNvPr id="79" name="Oval 78"/>
          <p:cNvSpPr/>
          <p:nvPr/>
        </p:nvSpPr>
        <p:spPr>
          <a:xfrm>
            <a:off x="4724400" y="4919472"/>
            <a:ext cx="109728" cy="109728"/>
          </a:xfrm>
          <a:prstGeom prst="ellipse">
            <a:avLst/>
          </a:prstGeom>
          <a:solidFill>
            <a:srgbClr val="FF66FF"/>
          </a:solidFill>
          <a:ln>
            <a:solidFill>
              <a:srgbClr val="FF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80" name="Straight Connector 79"/>
          <p:cNvCxnSpPr>
            <a:stCxn id="79" idx="4"/>
            <a:endCxn id="85" idx="3"/>
          </p:cNvCxnSpPr>
          <p:nvPr/>
        </p:nvCxnSpPr>
        <p:spPr>
          <a:xfrm flipH="1" flipV="1">
            <a:off x="3304449" y="4802089"/>
            <a:ext cx="1474815" cy="227111"/>
          </a:xfrm>
          <a:prstGeom prst="line">
            <a:avLst/>
          </a:prstGeom>
          <a:ln w="28575">
            <a:solidFill>
              <a:srgbClr val="FF66FF"/>
            </a:solidFill>
          </a:ln>
        </p:spPr>
        <p:style>
          <a:lnRef idx="1">
            <a:schemeClr val="accent1"/>
          </a:lnRef>
          <a:fillRef idx="0">
            <a:schemeClr val="accent1"/>
          </a:fillRef>
          <a:effectRef idx="0">
            <a:schemeClr val="accent1"/>
          </a:effectRef>
          <a:fontRef idx="minor">
            <a:schemeClr val="tx1"/>
          </a:fontRef>
        </p:style>
      </p:cxnSp>
      <p:sp>
        <p:nvSpPr>
          <p:cNvPr id="85" name="TextBox 84"/>
          <p:cNvSpPr txBox="1"/>
          <p:nvPr/>
        </p:nvSpPr>
        <p:spPr>
          <a:xfrm>
            <a:off x="1600200" y="4648200"/>
            <a:ext cx="1704249" cy="307777"/>
          </a:xfrm>
          <a:prstGeom prst="rect">
            <a:avLst/>
          </a:prstGeom>
          <a:noFill/>
        </p:spPr>
        <p:txBody>
          <a:bodyPr wrap="none" rtlCol="0">
            <a:spAutoFit/>
          </a:bodyPr>
          <a:lstStyle/>
          <a:p>
            <a:r>
              <a:rPr lang="en-PH" sz="1400" b="1" dirty="0" err="1" smtClean="0"/>
              <a:t>Asingan</a:t>
            </a:r>
            <a:r>
              <a:rPr lang="en-PH" sz="1400" b="1" dirty="0" smtClean="0"/>
              <a:t>, </a:t>
            </a:r>
            <a:r>
              <a:rPr lang="en-PH" sz="1400" b="1" dirty="0" err="1" smtClean="0"/>
              <a:t>Pangasinan</a:t>
            </a:r>
            <a:endParaRPr lang="en-PH" sz="1400" b="1" dirty="0"/>
          </a:p>
        </p:txBody>
      </p:sp>
      <p:sp>
        <p:nvSpPr>
          <p:cNvPr id="88" name="TextBox 87"/>
          <p:cNvSpPr txBox="1"/>
          <p:nvPr/>
        </p:nvSpPr>
        <p:spPr>
          <a:xfrm>
            <a:off x="3172797" y="700150"/>
            <a:ext cx="1629100" cy="307777"/>
          </a:xfrm>
          <a:prstGeom prst="rect">
            <a:avLst/>
          </a:prstGeom>
          <a:noFill/>
        </p:spPr>
        <p:txBody>
          <a:bodyPr wrap="none" rtlCol="0">
            <a:spAutoFit/>
          </a:bodyPr>
          <a:lstStyle/>
          <a:p>
            <a:r>
              <a:rPr lang="en-PH" sz="1400" b="1" dirty="0" err="1" smtClean="0"/>
              <a:t>Badoc</a:t>
            </a:r>
            <a:r>
              <a:rPr lang="en-PH" sz="1400" b="1" dirty="0" smtClean="0"/>
              <a:t>, </a:t>
            </a:r>
            <a:r>
              <a:rPr lang="en-PH" sz="1400" b="1" dirty="0" err="1" smtClean="0"/>
              <a:t>Ilocos</a:t>
            </a:r>
            <a:r>
              <a:rPr lang="en-PH" sz="1400" b="1" dirty="0" smtClean="0"/>
              <a:t> </a:t>
            </a:r>
            <a:r>
              <a:rPr lang="en-PH" sz="1400" b="1" dirty="0" err="1" smtClean="0"/>
              <a:t>Norte</a:t>
            </a:r>
            <a:endParaRPr lang="en-PH" sz="1400" b="1" dirty="0"/>
          </a:p>
        </p:txBody>
      </p:sp>
      <p:sp>
        <p:nvSpPr>
          <p:cNvPr id="93" name="Oval 92"/>
          <p:cNvSpPr/>
          <p:nvPr/>
        </p:nvSpPr>
        <p:spPr>
          <a:xfrm>
            <a:off x="4767072" y="1600200"/>
            <a:ext cx="109728" cy="109728"/>
          </a:xfrm>
          <a:prstGeom prst="ellipse">
            <a:avLst/>
          </a:prstGeom>
          <a:solidFill>
            <a:srgbClr val="C993FF"/>
          </a:solid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94" name="Straight Connector 93"/>
          <p:cNvCxnSpPr>
            <a:endCxn id="93" idx="7"/>
          </p:cNvCxnSpPr>
          <p:nvPr/>
        </p:nvCxnSpPr>
        <p:spPr>
          <a:xfrm>
            <a:off x="4080865" y="1022898"/>
            <a:ext cx="779866" cy="593371"/>
          </a:xfrm>
          <a:prstGeom prst="line">
            <a:avLst/>
          </a:prstGeom>
          <a:solidFill>
            <a:srgbClr val="C993FF"/>
          </a:solidFill>
          <a:ln w="28575">
            <a:solidFill>
              <a:srgbClr val="C993FF"/>
            </a:solidFill>
          </a:ln>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3303680" y="2956043"/>
            <a:ext cx="1634674" cy="396757"/>
            <a:chOff x="4647703" y="4213867"/>
            <a:chExt cx="1752600" cy="396757"/>
          </a:xfrm>
          <a:solidFill>
            <a:srgbClr val="C993FF"/>
          </a:solidFill>
        </p:grpSpPr>
        <p:sp>
          <p:nvSpPr>
            <p:cNvPr id="102" name="Oval 101"/>
            <p:cNvSpPr/>
            <p:nvPr/>
          </p:nvSpPr>
          <p:spPr>
            <a:xfrm>
              <a:off x="6290575" y="4500896"/>
              <a:ext cx="109728" cy="109728"/>
            </a:xfrm>
            <a:prstGeom prst="ellipse">
              <a:avLst/>
            </a:prstGeom>
            <a:grp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103" name="Straight Connector 102"/>
            <p:cNvCxnSpPr>
              <a:endCxn id="102" idx="4"/>
            </p:cNvCxnSpPr>
            <p:nvPr/>
          </p:nvCxnSpPr>
          <p:spPr>
            <a:xfrm>
              <a:off x="4647703" y="4213867"/>
              <a:ext cx="1697736" cy="396757"/>
            </a:xfrm>
            <a:prstGeom prst="line">
              <a:avLst/>
            </a:prstGeom>
            <a:grpFill/>
            <a:ln w="28575">
              <a:solidFill>
                <a:srgbClr val="C993FF"/>
              </a:solidFill>
            </a:ln>
          </p:spPr>
          <p:style>
            <a:lnRef idx="1">
              <a:schemeClr val="accent1"/>
            </a:lnRef>
            <a:fillRef idx="0">
              <a:schemeClr val="accent1"/>
            </a:fillRef>
            <a:effectRef idx="0">
              <a:schemeClr val="accent1"/>
            </a:effectRef>
            <a:fontRef idx="minor">
              <a:schemeClr val="tx1"/>
            </a:fontRef>
          </p:style>
        </p:cxnSp>
      </p:grpSp>
      <p:sp>
        <p:nvSpPr>
          <p:cNvPr id="112" name="TextBox 111"/>
          <p:cNvSpPr txBox="1"/>
          <p:nvPr/>
        </p:nvSpPr>
        <p:spPr>
          <a:xfrm>
            <a:off x="1681668" y="2743200"/>
            <a:ext cx="1899732" cy="307777"/>
          </a:xfrm>
          <a:prstGeom prst="rect">
            <a:avLst/>
          </a:prstGeom>
          <a:noFill/>
        </p:spPr>
        <p:txBody>
          <a:bodyPr wrap="square" rtlCol="0">
            <a:spAutoFit/>
          </a:bodyPr>
          <a:lstStyle/>
          <a:p>
            <a:r>
              <a:rPr lang="en-PH" sz="1400" b="1" dirty="0" err="1" smtClean="0"/>
              <a:t>Sta</a:t>
            </a:r>
            <a:r>
              <a:rPr lang="en-PH" sz="1400" b="1" dirty="0" smtClean="0"/>
              <a:t> Maria, </a:t>
            </a:r>
            <a:r>
              <a:rPr lang="en-PH" sz="1400" b="1" dirty="0" err="1" smtClean="0"/>
              <a:t>Ilocos</a:t>
            </a:r>
            <a:r>
              <a:rPr lang="en-PH" sz="1400" b="1" dirty="0" smtClean="0"/>
              <a:t> Sur</a:t>
            </a:r>
            <a:endParaRPr lang="en-PH" sz="1400" b="1" dirty="0"/>
          </a:p>
        </p:txBody>
      </p:sp>
      <p:sp>
        <p:nvSpPr>
          <p:cNvPr id="77" name="Oval 76"/>
          <p:cNvSpPr/>
          <p:nvPr/>
        </p:nvSpPr>
        <p:spPr>
          <a:xfrm>
            <a:off x="4378334" y="3989833"/>
            <a:ext cx="109728" cy="109728"/>
          </a:xfrm>
          <a:prstGeom prst="ellipse">
            <a:avLst/>
          </a:prstGeom>
          <a:solidFill>
            <a:srgbClr val="C993FF"/>
          </a:solidFill>
          <a:ln>
            <a:solidFill>
              <a:srgbClr val="C99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cxnSp>
        <p:nvCxnSpPr>
          <p:cNvPr id="78" name="Straight Connector 77"/>
          <p:cNvCxnSpPr>
            <a:stCxn id="81" idx="3"/>
            <a:endCxn id="77" idx="4"/>
          </p:cNvCxnSpPr>
          <p:nvPr/>
        </p:nvCxnSpPr>
        <p:spPr>
          <a:xfrm>
            <a:off x="3303680" y="3811489"/>
            <a:ext cx="1129518" cy="288072"/>
          </a:xfrm>
          <a:prstGeom prst="line">
            <a:avLst/>
          </a:prstGeom>
          <a:solidFill>
            <a:srgbClr val="C993FF"/>
          </a:solidFill>
          <a:ln w="28575">
            <a:solidFill>
              <a:srgbClr val="C993FF"/>
            </a:solidFill>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1600200" y="3657600"/>
            <a:ext cx="1703480" cy="307777"/>
          </a:xfrm>
          <a:prstGeom prst="rect">
            <a:avLst/>
          </a:prstGeom>
          <a:noFill/>
        </p:spPr>
        <p:txBody>
          <a:bodyPr wrap="square" rtlCol="0">
            <a:spAutoFit/>
          </a:bodyPr>
          <a:lstStyle/>
          <a:p>
            <a:r>
              <a:rPr lang="en-PH" sz="1400" b="1" dirty="0" smtClean="0"/>
              <a:t>San Juan, La Union</a:t>
            </a:r>
            <a:endParaRPr lang="en-PH" sz="1400" b="1" dirty="0"/>
          </a:p>
        </p:txBody>
      </p:sp>
    </p:spTree>
    <p:extLst>
      <p:ext uri="{BB962C8B-B14F-4D97-AF65-F5344CB8AC3E}">
        <p14:creationId xmlns:p14="http://schemas.microsoft.com/office/powerpoint/2010/main" val="6218061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8991600" cy="1143000"/>
          </a:xfrm>
        </p:spPr>
        <p:txBody>
          <a:bodyPr>
            <a:normAutofit fontScale="90000"/>
          </a:bodyPr>
          <a:lstStyle/>
          <a:p>
            <a:r>
              <a:rPr lang="en-US" dirty="0" smtClean="0"/>
              <a:t>What is the </a:t>
            </a:r>
            <a:r>
              <a:rPr lang="en-US" b="1" dirty="0" smtClean="0">
                <a:solidFill>
                  <a:srgbClr val="008E40"/>
                </a:solidFill>
              </a:rPr>
              <a:t>enhanced</a:t>
            </a:r>
            <a:r>
              <a:rPr lang="en-US" dirty="0" smtClean="0"/>
              <a:t> Family Development Session (</a:t>
            </a:r>
            <a:r>
              <a:rPr lang="en-US" b="1" dirty="0" err="1" smtClean="0">
                <a:solidFill>
                  <a:srgbClr val="008E40"/>
                </a:solidFill>
              </a:rPr>
              <a:t>eFDS</a:t>
            </a:r>
            <a:r>
              <a:rPr lang="en-US" dirty="0" smtClean="0"/>
              <a:t>)?</a:t>
            </a:r>
            <a:endParaRPr lang="en-US" dirty="0"/>
          </a:p>
        </p:txBody>
      </p:sp>
      <p:sp>
        <p:nvSpPr>
          <p:cNvPr id="3" name="Content Placeholder 2"/>
          <p:cNvSpPr>
            <a:spLocks noGrp="1"/>
          </p:cNvSpPr>
          <p:nvPr>
            <p:ph idx="1"/>
          </p:nvPr>
        </p:nvSpPr>
        <p:spPr>
          <a:xfrm>
            <a:off x="393357" y="1371600"/>
            <a:ext cx="8382000" cy="5410200"/>
          </a:xfrm>
        </p:spPr>
        <p:txBody>
          <a:bodyPr>
            <a:noAutofit/>
          </a:bodyPr>
          <a:lstStyle/>
          <a:p>
            <a:r>
              <a:rPr lang="en-US" sz="2400" dirty="0" smtClean="0"/>
              <a:t>LCSO trains </a:t>
            </a:r>
            <a:r>
              <a:rPr lang="en-US" sz="2400" b="1" dirty="0" smtClean="0">
                <a:solidFill>
                  <a:srgbClr val="007E39"/>
                </a:solidFill>
              </a:rPr>
              <a:t>Parent Leaders </a:t>
            </a:r>
            <a:r>
              <a:rPr lang="en-US" sz="2400" dirty="0" smtClean="0"/>
              <a:t>who will train their own beneficiary groups</a:t>
            </a:r>
          </a:p>
          <a:p>
            <a:pPr lvl="1"/>
            <a:r>
              <a:rPr lang="en-US" sz="2000" dirty="0" smtClean="0"/>
              <a:t>Topics on the </a:t>
            </a:r>
            <a:r>
              <a:rPr lang="en-US" sz="2000" b="1" dirty="0" smtClean="0">
                <a:solidFill>
                  <a:srgbClr val="008E40"/>
                </a:solidFill>
              </a:rPr>
              <a:t>construction of citizenship and social accountability – common curriculum</a:t>
            </a:r>
          </a:p>
          <a:p>
            <a:pPr lvl="1"/>
            <a:r>
              <a:rPr lang="en-US" sz="2000" b="1" dirty="0" smtClean="0">
                <a:solidFill>
                  <a:srgbClr val="008E40"/>
                </a:solidFill>
              </a:rPr>
              <a:t>4 hours for Parent Leaders </a:t>
            </a:r>
            <a:r>
              <a:rPr lang="en-US" sz="2000" dirty="0" smtClean="0"/>
              <a:t>who will conduct regular 2 hours for their beneficiary groups</a:t>
            </a:r>
          </a:p>
          <a:p>
            <a:pPr lvl="1"/>
            <a:r>
              <a:rPr lang="en-US" sz="2000" b="1" dirty="0" smtClean="0">
                <a:solidFill>
                  <a:srgbClr val="008E40"/>
                </a:solidFill>
              </a:rPr>
              <a:t>Parent Leaders trained by ML group of around 25 PLs, </a:t>
            </a:r>
            <a:r>
              <a:rPr lang="en-US" sz="2000" dirty="0" smtClean="0"/>
              <a:t>beneficiary groups have 25 – 35 members</a:t>
            </a:r>
          </a:p>
          <a:p>
            <a:r>
              <a:rPr lang="en-US" sz="2400" b="1" dirty="0" smtClean="0">
                <a:solidFill>
                  <a:srgbClr val="008E40"/>
                </a:solidFill>
              </a:rPr>
              <a:t>Parent Leaders trained in a central location</a:t>
            </a:r>
            <a:r>
              <a:rPr lang="en-US" sz="2400" dirty="0" smtClean="0"/>
              <a:t>, beneficiary groups trained within the barangay</a:t>
            </a:r>
          </a:p>
          <a:p>
            <a:r>
              <a:rPr lang="en-US" sz="2400" dirty="0" smtClean="0"/>
              <a:t>Mandatory attendance by Grantee, representing the beneficiary family</a:t>
            </a:r>
          </a:p>
          <a:p>
            <a:r>
              <a:rPr lang="en-US" sz="2400" b="1" dirty="0" smtClean="0">
                <a:solidFill>
                  <a:srgbClr val="008E40"/>
                </a:solidFill>
              </a:rPr>
              <a:t>PL practice social accountability through implementation of  monitoring tools</a:t>
            </a:r>
            <a:endParaRPr lang="en-US" sz="2400" b="1" dirty="0">
              <a:solidFill>
                <a:srgbClr val="008E40"/>
              </a:solidFill>
            </a:endParaRPr>
          </a:p>
        </p:txBody>
      </p:sp>
      <p:sp>
        <p:nvSpPr>
          <p:cNvPr id="4" name="Slide Number Placeholder 3"/>
          <p:cNvSpPr>
            <a:spLocks noGrp="1"/>
          </p:cNvSpPr>
          <p:nvPr>
            <p:ph type="sldNum" sz="quarter" idx="12"/>
          </p:nvPr>
        </p:nvSpPr>
        <p:spPr/>
        <p:txBody>
          <a:bodyPr/>
          <a:lstStyle/>
          <a:p>
            <a:fld id="{9F99BEF9-051B-4694-88FA-42675BE707C8}" type="slidenum">
              <a:rPr lang="en-US" smtClean="0"/>
              <a:t>12</a:t>
            </a:fld>
            <a:endParaRPr lang="en-US"/>
          </a:p>
        </p:txBody>
      </p:sp>
    </p:spTree>
    <p:extLst>
      <p:ext uri="{BB962C8B-B14F-4D97-AF65-F5344CB8AC3E}">
        <p14:creationId xmlns:p14="http://schemas.microsoft.com/office/powerpoint/2010/main" val="4291699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590800" y="-76200"/>
            <a:ext cx="4419600" cy="1143000"/>
          </a:xfrm>
        </p:spPr>
        <p:txBody>
          <a:bodyPr>
            <a:normAutofit/>
          </a:bodyPr>
          <a:lstStyle/>
          <a:p>
            <a:pPr eaLnBrk="1" hangingPunct="1"/>
            <a:r>
              <a:rPr lang="en-US" sz="4400" dirty="0" smtClean="0">
                <a:latin typeface="Candara"/>
                <a:cs typeface="Candara"/>
              </a:rPr>
              <a:t>Multiplier Effect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857767110"/>
              </p:ext>
            </p:extLst>
          </p:nvPr>
        </p:nvGraphicFramePr>
        <p:xfrm>
          <a:off x="609600" y="1066800"/>
          <a:ext cx="77724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747321" y="5420380"/>
            <a:ext cx="7558479" cy="523220"/>
          </a:xfrm>
          <a:prstGeom prst="rect">
            <a:avLst/>
          </a:prstGeom>
          <a:noFill/>
        </p:spPr>
        <p:txBody>
          <a:bodyPr wrap="none" rtlCol="0">
            <a:spAutoFit/>
          </a:bodyPr>
          <a:lstStyle/>
          <a:p>
            <a:r>
              <a:rPr lang="en-US" sz="2800" dirty="0" smtClean="0">
                <a:latin typeface="Candara"/>
                <a:cs typeface="Candara"/>
              </a:rPr>
              <a:t>100% </a:t>
            </a:r>
            <a:r>
              <a:rPr lang="en-US" sz="2800" dirty="0" err="1" smtClean="0">
                <a:latin typeface="Candara"/>
                <a:cs typeface="Candara"/>
              </a:rPr>
              <a:t>eFDS</a:t>
            </a:r>
            <a:r>
              <a:rPr lang="en-US" sz="2800" dirty="0" smtClean="0">
                <a:latin typeface="Candara"/>
                <a:cs typeface="Candara"/>
              </a:rPr>
              <a:t> conducted monthly for covered LGUs</a:t>
            </a:r>
            <a:endParaRPr lang="en-US" sz="2800" dirty="0">
              <a:latin typeface="Candara"/>
              <a:cs typeface="Candara"/>
            </a:endParaRPr>
          </a:p>
        </p:txBody>
      </p:sp>
      <p:sp>
        <p:nvSpPr>
          <p:cNvPr id="3" name="Slide Number Placeholder 2"/>
          <p:cNvSpPr>
            <a:spLocks noGrp="1"/>
          </p:cNvSpPr>
          <p:nvPr>
            <p:ph type="sldNum" sz="quarter" idx="12"/>
          </p:nvPr>
        </p:nvSpPr>
        <p:spPr/>
        <p:txBody>
          <a:bodyPr/>
          <a:lstStyle/>
          <a:p>
            <a:fld id="{55F2A61E-48FD-4F96-85A2-4E092D9FE7A4}"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29164808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607" name="Group 7"/>
          <p:cNvGrpSpPr>
            <a:grpSpLocks/>
          </p:cNvGrpSpPr>
          <p:nvPr/>
        </p:nvGrpSpPr>
        <p:grpSpPr bwMode="auto">
          <a:xfrm>
            <a:off x="635001" y="55114"/>
            <a:ext cx="7922759" cy="4267124"/>
            <a:chOff x="560" y="315"/>
            <a:chExt cx="6987" cy="3737"/>
          </a:xfrm>
        </p:grpSpPr>
        <p:sp>
          <p:nvSpPr>
            <p:cNvPr id="7" name="Oval 6"/>
            <p:cNvSpPr>
              <a:spLocks noChangeArrowheads="1"/>
            </p:cNvSpPr>
            <p:nvPr/>
          </p:nvSpPr>
          <p:spPr bwMode="auto">
            <a:xfrm>
              <a:off x="2577" y="1083"/>
              <a:ext cx="2889" cy="2202"/>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lIns="127564" tIns="63782" rIns="127564" bIns="63782" anchor="ctr"/>
            <a:lstStyle/>
            <a:p>
              <a:pPr algn="ctr" defTabSz="914377"/>
              <a:endParaRPr lang="en-US">
                <a:solidFill>
                  <a:srgbClr val="000000"/>
                </a:solidFill>
                <a:latin typeface="Calibri" charset="0"/>
                <a:cs typeface="Arial" charset="0"/>
              </a:endParaRPr>
            </a:p>
          </p:txBody>
        </p:sp>
        <p:pic>
          <p:nvPicPr>
            <p:cNvPr id="25604" name="Content Placeholder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 y="315"/>
              <a:ext cx="6987" cy="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itle 1"/>
          <p:cNvSpPr>
            <a:spLocks noGrp="1"/>
          </p:cNvSpPr>
          <p:nvPr>
            <p:ph type="title" idx="4294967295"/>
          </p:nvPr>
        </p:nvSpPr>
        <p:spPr>
          <a:xfrm>
            <a:off x="444500" y="-76200"/>
            <a:ext cx="8230054" cy="1143000"/>
          </a:xfrm>
        </p:spPr>
        <p:txBody>
          <a:bodyPr/>
          <a:lstStyle/>
          <a:p>
            <a:r>
              <a:rPr lang="en-US" sz="4800" b="1">
                <a:solidFill>
                  <a:srgbClr val="4D4D4D"/>
                </a:solidFill>
                <a:effectLst>
                  <a:outerShdw blurRad="38100" dist="38100" dir="2700000" algn="tl">
                    <a:srgbClr val="C0C0C0"/>
                  </a:outerShdw>
                </a:effectLst>
              </a:rPr>
              <a:t>2 Key Players</a:t>
            </a:r>
          </a:p>
        </p:txBody>
      </p:sp>
      <p:sp>
        <p:nvSpPr>
          <p:cNvPr id="25605" name="Text Box 5"/>
          <p:cNvSpPr txBox="1">
            <a:spLocks noChangeArrowheads="1"/>
          </p:cNvSpPr>
          <p:nvPr/>
        </p:nvSpPr>
        <p:spPr bwMode="auto">
          <a:xfrm>
            <a:off x="586242" y="3494142"/>
            <a:ext cx="7938634" cy="18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387" tIns="45693" rIns="91387" bIns="4569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pPr algn="ctr"/>
            <a:r>
              <a:rPr lang="en-US" sz="2000" dirty="0">
                <a:latin typeface="Impact" pitchFamily="34" charset="0"/>
              </a:rPr>
              <a:t>Constructive </a:t>
            </a:r>
            <a:r>
              <a:rPr lang="en-US" sz="2000" dirty="0" smtClean="0">
                <a:latin typeface="Impact" pitchFamily="34" charset="0"/>
              </a:rPr>
              <a:t>Engagement </a:t>
            </a:r>
            <a:r>
              <a:rPr lang="en-US" sz="3600" dirty="0">
                <a:solidFill>
                  <a:srgbClr val="CC0000"/>
                </a:solidFill>
                <a:latin typeface="Freestyle Script" pitchFamily="66" charset="0"/>
              </a:rPr>
              <a:t>(</a:t>
            </a:r>
            <a:r>
              <a:rPr lang="en-US" sz="3600" dirty="0" err="1">
                <a:solidFill>
                  <a:srgbClr val="CC0000"/>
                </a:solidFill>
                <a:latin typeface="Freestyle Script" pitchFamily="66" charset="0"/>
              </a:rPr>
              <a:t>Makabuluhang</a:t>
            </a:r>
            <a:r>
              <a:rPr lang="en-US" sz="3600" dirty="0">
                <a:solidFill>
                  <a:srgbClr val="CC0000"/>
                </a:solidFill>
                <a:latin typeface="Freestyle Script" pitchFamily="66" charset="0"/>
              </a:rPr>
              <a:t> </a:t>
            </a:r>
            <a:r>
              <a:rPr lang="en-US" sz="3600" dirty="0" err="1">
                <a:solidFill>
                  <a:srgbClr val="CC0000"/>
                </a:solidFill>
                <a:latin typeface="Freestyle Script" pitchFamily="66" charset="0"/>
              </a:rPr>
              <a:t>Pakikilahok</a:t>
            </a:r>
            <a:r>
              <a:rPr lang="en-US" sz="3600" dirty="0">
                <a:solidFill>
                  <a:srgbClr val="CC0000"/>
                </a:solidFill>
                <a:latin typeface="Freestyle Script" pitchFamily="66" charset="0"/>
              </a:rPr>
              <a:t>)</a:t>
            </a:r>
          </a:p>
          <a:p>
            <a:pPr algn="ctr"/>
            <a:r>
              <a:rPr lang="en-US" dirty="0">
                <a:latin typeface="Arial Narrow" pitchFamily="34" charset="0"/>
              </a:rPr>
              <a:t>For better delivery of</a:t>
            </a:r>
          </a:p>
          <a:p>
            <a:pPr algn="ctr">
              <a:buFontTx/>
              <a:buChar char="-"/>
            </a:pPr>
            <a:r>
              <a:rPr lang="en-US" dirty="0">
                <a:latin typeface="Arial Narrow" pitchFamily="34" charset="0"/>
              </a:rPr>
              <a:t> Public service</a:t>
            </a:r>
          </a:p>
          <a:p>
            <a:pPr algn="ctr">
              <a:buFontTx/>
              <a:buChar char="-"/>
            </a:pPr>
            <a:r>
              <a:rPr lang="en-US" dirty="0">
                <a:latin typeface="Arial Narrow" pitchFamily="34" charset="0"/>
              </a:rPr>
              <a:t> Improvement of people’s welfare</a:t>
            </a:r>
          </a:p>
          <a:p>
            <a:pPr algn="ctr">
              <a:buFontTx/>
              <a:buChar char="-"/>
            </a:pPr>
            <a:r>
              <a:rPr lang="en-US" dirty="0">
                <a:latin typeface="Arial Narrow" pitchFamily="34" charset="0"/>
              </a:rPr>
              <a:t> Protection of people’s rights</a:t>
            </a:r>
          </a:p>
        </p:txBody>
      </p:sp>
      <p:sp>
        <p:nvSpPr>
          <p:cNvPr id="25606" name="Text Box 6"/>
          <p:cNvSpPr txBox="1">
            <a:spLocks noChangeArrowheads="1"/>
          </p:cNvSpPr>
          <p:nvPr/>
        </p:nvSpPr>
        <p:spPr bwMode="auto">
          <a:xfrm>
            <a:off x="1157857" y="5181600"/>
            <a:ext cx="6852666" cy="8309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387" tIns="45693" rIns="91387" bIns="45693">
            <a:spAutoFit/>
          </a:bodyPr>
          <a:lstStyle>
            <a:lvl1pPr defTabSz="1276350">
              <a:defRPr>
                <a:solidFill>
                  <a:schemeClr val="tx1"/>
                </a:solidFill>
                <a:latin typeface="Arial" charset="0"/>
              </a:defRPr>
            </a:lvl1pPr>
            <a:lvl2pPr marL="638175" defTabSz="1276350">
              <a:defRPr>
                <a:solidFill>
                  <a:schemeClr val="tx1"/>
                </a:solidFill>
                <a:latin typeface="Arial" charset="0"/>
              </a:defRPr>
            </a:lvl2pPr>
            <a:lvl3pPr marL="1276350" defTabSz="1276350">
              <a:defRPr>
                <a:solidFill>
                  <a:schemeClr val="tx1"/>
                </a:solidFill>
                <a:latin typeface="Arial" charset="0"/>
              </a:defRPr>
            </a:lvl3pPr>
            <a:lvl4pPr marL="1912938" defTabSz="1276350">
              <a:defRPr>
                <a:solidFill>
                  <a:schemeClr val="tx1"/>
                </a:solidFill>
                <a:latin typeface="Arial" charset="0"/>
              </a:defRPr>
            </a:lvl4pPr>
            <a:lvl5pPr marL="2552700" defTabSz="1276350">
              <a:defRPr>
                <a:solidFill>
                  <a:schemeClr val="tx1"/>
                </a:solidFill>
                <a:latin typeface="Arial" charset="0"/>
              </a:defRPr>
            </a:lvl5pPr>
            <a:lvl6pPr marL="3009900" defTabSz="1276350" fontAlgn="base">
              <a:spcBef>
                <a:spcPct val="0"/>
              </a:spcBef>
              <a:spcAft>
                <a:spcPct val="0"/>
              </a:spcAft>
              <a:defRPr>
                <a:solidFill>
                  <a:schemeClr val="tx1"/>
                </a:solidFill>
                <a:latin typeface="Arial" charset="0"/>
              </a:defRPr>
            </a:lvl6pPr>
            <a:lvl7pPr marL="3467100" defTabSz="1276350" fontAlgn="base">
              <a:spcBef>
                <a:spcPct val="0"/>
              </a:spcBef>
              <a:spcAft>
                <a:spcPct val="0"/>
              </a:spcAft>
              <a:defRPr>
                <a:solidFill>
                  <a:schemeClr val="tx1"/>
                </a:solidFill>
                <a:latin typeface="Arial" charset="0"/>
              </a:defRPr>
            </a:lvl7pPr>
            <a:lvl8pPr marL="3924300" defTabSz="1276350" fontAlgn="base">
              <a:spcBef>
                <a:spcPct val="0"/>
              </a:spcBef>
              <a:spcAft>
                <a:spcPct val="0"/>
              </a:spcAft>
              <a:defRPr>
                <a:solidFill>
                  <a:schemeClr val="tx1"/>
                </a:solidFill>
                <a:latin typeface="Arial" charset="0"/>
              </a:defRPr>
            </a:lvl8pPr>
            <a:lvl9pPr marL="4381500" defTabSz="1276350" fontAlgn="base">
              <a:spcBef>
                <a:spcPct val="0"/>
              </a:spcBef>
              <a:spcAft>
                <a:spcPct val="0"/>
              </a:spcAft>
              <a:defRPr>
                <a:solidFill>
                  <a:schemeClr val="tx1"/>
                </a:solidFill>
                <a:latin typeface="Arial" charset="0"/>
              </a:defRPr>
            </a:lvl9pPr>
          </a:lstStyle>
          <a:p>
            <a:r>
              <a:rPr lang="en-US" sz="4800" dirty="0">
                <a:solidFill>
                  <a:srgbClr val="CC0000"/>
                </a:solidFill>
                <a:latin typeface="Monotype Corsiva" pitchFamily="66" charset="0"/>
              </a:rPr>
              <a:t>= </a:t>
            </a:r>
            <a:r>
              <a:rPr lang="en-US" sz="4800" b="1" dirty="0">
                <a:solidFill>
                  <a:schemeClr val="accent2"/>
                </a:solidFill>
              </a:rPr>
              <a:t>S</a:t>
            </a:r>
            <a:r>
              <a:rPr lang="en-US" sz="4800" b="1" dirty="0">
                <a:solidFill>
                  <a:srgbClr val="336600"/>
                </a:solidFill>
              </a:rPr>
              <a:t>o</a:t>
            </a:r>
            <a:r>
              <a:rPr lang="en-US" sz="4800" b="1" dirty="0">
                <a:solidFill>
                  <a:schemeClr val="folHlink"/>
                </a:solidFill>
              </a:rPr>
              <a:t>c</a:t>
            </a:r>
            <a:r>
              <a:rPr lang="en-US" sz="4800" b="1" dirty="0">
                <a:solidFill>
                  <a:srgbClr val="FF9900"/>
                </a:solidFill>
              </a:rPr>
              <a:t>i</a:t>
            </a:r>
            <a:r>
              <a:rPr lang="en-US" sz="4800" b="1" dirty="0">
                <a:solidFill>
                  <a:srgbClr val="33CC33"/>
                </a:solidFill>
              </a:rPr>
              <a:t>a</a:t>
            </a:r>
            <a:r>
              <a:rPr lang="en-US" sz="4800" b="1" dirty="0">
                <a:solidFill>
                  <a:schemeClr val="hlink"/>
                </a:solidFill>
              </a:rPr>
              <a:t>l </a:t>
            </a:r>
            <a:r>
              <a:rPr lang="en-US" sz="4800" b="1" dirty="0" smtClean="0">
                <a:solidFill>
                  <a:srgbClr val="990033"/>
                </a:solidFill>
              </a:rPr>
              <a:t>A</a:t>
            </a:r>
            <a:r>
              <a:rPr lang="en-US" sz="4800" b="1" dirty="0" smtClean="0">
                <a:solidFill>
                  <a:srgbClr val="663300"/>
                </a:solidFill>
              </a:rPr>
              <a:t>c</a:t>
            </a:r>
            <a:r>
              <a:rPr lang="en-US" sz="4800" b="1" dirty="0" smtClean="0">
                <a:solidFill>
                  <a:srgbClr val="008080"/>
                </a:solidFill>
              </a:rPr>
              <a:t>c</a:t>
            </a:r>
            <a:r>
              <a:rPr lang="en-US" sz="4800" b="1" dirty="0" smtClean="0">
                <a:solidFill>
                  <a:schemeClr val="hlink"/>
                </a:solidFill>
              </a:rPr>
              <a:t>o</a:t>
            </a:r>
            <a:r>
              <a:rPr lang="en-US" sz="4800" b="1" dirty="0" smtClean="0">
                <a:solidFill>
                  <a:srgbClr val="6600FF"/>
                </a:solidFill>
              </a:rPr>
              <a:t>u</a:t>
            </a:r>
            <a:r>
              <a:rPr lang="en-US" sz="4800" b="1" dirty="0" smtClean="0">
                <a:solidFill>
                  <a:srgbClr val="CC0099"/>
                </a:solidFill>
              </a:rPr>
              <a:t>n</a:t>
            </a:r>
            <a:r>
              <a:rPr lang="en-US" sz="4800" b="1" dirty="0" smtClean="0">
                <a:solidFill>
                  <a:srgbClr val="FF0000"/>
                </a:solidFill>
              </a:rPr>
              <a:t>t</a:t>
            </a:r>
            <a:r>
              <a:rPr lang="en-US" sz="4800" b="1" dirty="0" smtClean="0">
                <a:solidFill>
                  <a:srgbClr val="990000"/>
                </a:solidFill>
              </a:rPr>
              <a:t>a</a:t>
            </a:r>
            <a:r>
              <a:rPr lang="en-US" sz="4800" b="1" dirty="0" smtClean="0">
                <a:solidFill>
                  <a:srgbClr val="6600FF"/>
                </a:solidFill>
              </a:rPr>
              <a:t>b</a:t>
            </a:r>
            <a:r>
              <a:rPr lang="en-US" sz="4800" b="1" dirty="0" smtClean="0">
                <a:solidFill>
                  <a:srgbClr val="990000"/>
                </a:solidFill>
              </a:rPr>
              <a:t>i</a:t>
            </a:r>
            <a:r>
              <a:rPr lang="en-US" sz="4800" b="1" dirty="0" smtClean="0">
                <a:solidFill>
                  <a:schemeClr val="accent2"/>
                </a:solidFill>
              </a:rPr>
              <a:t>l</a:t>
            </a:r>
            <a:r>
              <a:rPr lang="en-US" sz="4800" b="1" dirty="0" smtClean="0">
                <a:solidFill>
                  <a:srgbClr val="336600"/>
                </a:solidFill>
              </a:rPr>
              <a:t>i</a:t>
            </a:r>
            <a:r>
              <a:rPr lang="en-US" sz="4800" b="1" dirty="0" smtClean="0">
                <a:solidFill>
                  <a:srgbClr val="CC3300"/>
                </a:solidFill>
              </a:rPr>
              <a:t>t</a:t>
            </a:r>
            <a:r>
              <a:rPr lang="en-US" sz="4800" b="1" dirty="0" smtClean="0">
                <a:solidFill>
                  <a:srgbClr val="006600"/>
                </a:solidFill>
              </a:rPr>
              <a:t>y</a:t>
            </a:r>
          </a:p>
        </p:txBody>
      </p:sp>
      <p:sp>
        <p:nvSpPr>
          <p:cNvPr id="3" name="TextBox 2"/>
          <p:cNvSpPr txBox="1"/>
          <p:nvPr/>
        </p:nvSpPr>
        <p:spPr>
          <a:xfrm>
            <a:off x="1752600" y="5715000"/>
            <a:ext cx="5516254" cy="1015663"/>
          </a:xfrm>
          <a:prstGeom prst="rect">
            <a:avLst/>
          </a:prstGeom>
          <a:noFill/>
        </p:spPr>
        <p:txBody>
          <a:bodyPr wrap="none" rtlCol="0">
            <a:spAutoFit/>
          </a:bodyPr>
          <a:lstStyle/>
          <a:p>
            <a:pPr lvl="0" algn="ctr"/>
            <a:r>
              <a:rPr lang="en-US" sz="6000" dirty="0">
                <a:solidFill>
                  <a:srgbClr val="CC0000"/>
                </a:solidFill>
                <a:latin typeface="Freestyle Script" pitchFamily="66" charset="0"/>
              </a:rPr>
              <a:t>(</a:t>
            </a:r>
            <a:r>
              <a:rPr lang="en-US" sz="6000" dirty="0" err="1">
                <a:solidFill>
                  <a:srgbClr val="CC0000"/>
                </a:solidFill>
                <a:latin typeface="Freestyle Script" pitchFamily="66" charset="0"/>
              </a:rPr>
              <a:t>Pananagutang</a:t>
            </a:r>
            <a:r>
              <a:rPr lang="en-US" sz="6000" dirty="0">
                <a:solidFill>
                  <a:srgbClr val="CC0000"/>
                </a:solidFill>
                <a:latin typeface="Freestyle Script" pitchFamily="66" charset="0"/>
              </a:rPr>
              <a:t> </a:t>
            </a:r>
            <a:r>
              <a:rPr lang="en-US" sz="6000" dirty="0" err="1">
                <a:solidFill>
                  <a:srgbClr val="CC0000"/>
                </a:solidFill>
                <a:latin typeface="Freestyle Script" pitchFamily="66" charset="0"/>
              </a:rPr>
              <a:t>Panlipunan</a:t>
            </a:r>
            <a:r>
              <a:rPr lang="en-US" sz="6000" dirty="0" smtClean="0">
                <a:solidFill>
                  <a:srgbClr val="CC0000"/>
                </a:solidFill>
                <a:latin typeface="Freestyle Script" pitchFamily="66" charset="0"/>
              </a:rPr>
              <a:t>)</a:t>
            </a:r>
            <a:endParaRPr lang="en-US" sz="6000" b="1" dirty="0">
              <a:solidFill>
                <a:srgbClr val="006600"/>
              </a:solidFill>
            </a:endParaRPr>
          </a:p>
        </p:txBody>
      </p:sp>
      <p:sp>
        <p:nvSpPr>
          <p:cNvPr id="6" name="Slide Number Placeholder 5"/>
          <p:cNvSpPr>
            <a:spLocks noGrp="1"/>
          </p:cNvSpPr>
          <p:nvPr>
            <p:ph type="sldNum" sz="quarter" idx="12"/>
          </p:nvPr>
        </p:nvSpPr>
        <p:spPr/>
        <p:txBody>
          <a:bodyPr/>
          <a:lstStyle/>
          <a:p>
            <a:fld id="{9B1323FD-ED1B-481C-BC46-19F9014BEBC8}" type="slidenum">
              <a:rPr lang="en-US" smtClean="0"/>
              <a:pPr/>
              <a:t>14</a:t>
            </a:fld>
            <a:endParaRPr lang="en-US" dirty="0"/>
          </a:p>
        </p:txBody>
      </p:sp>
      <p:sp>
        <p:nvSpPr>
          <p:cNvPr id="8" name="Date Placeholder 7"/>
          <p:cNvSpPr>
            <a:spLocks noGrp="1"/>
          </p:cNvSpPr>
          <p:nvPr>
            <p:ph type="dt" sz="half" idx="10"/>
          </p:nvPr>
        </p:nvSpPr>
        <p:spPr/>
        <p:txBody>
          <a:bodyPr/>
          <a:lstStyle/>
          <a:p>
            <a:r>
              <a:rPr lang="en-US" smtClean="0"/>
              <a:t>i-Pantawid eFDS 3</a:t>
            </a:r>
            <a:endParaRPr lang="en-US"/>
          </a:p>
        </p:txBody>
      </p:sp>
    </p:spTree>
    <p:extLst>
      <p:ext uri="{BB962C8B-B14F-4D97-AF65-F5344CB8AC3E}">
        <p14:creationId xmlns:p14="http://schemas.microsoft.com/office/powerpoint/2010/main" val="426518774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886" y="762000"/>
            <a:ext cx="2463114" cy="1143000"/>
          </a:xfrm>
        </p:spPr>
        <p:txBody>
          <a:bodyPr>
            <a:noAutofit/>
          </a:bodyPr>
          <a:lstStyle/>
          <a:p>
            <a:r>
              <a:rPr lang="en-US" sz="3600" dirty="0" err="1" smtClean="0"/>
              <a:t>Ang</a:t>
            </a:r>
            <a:r>
              <a:rPr lang="en-US" sz="3600" dirty="0" smtClean="0"/>
              <a:t> </a:t>
            </a:r>
            <a:r>
              <a:rPr lang="en-US" sz="3600" dirty="0" err="1" smtClean="0"/>
              <a:t>Aming</a:t>
            </a:r>
            <a:r>
              <a:rPr lang="en-US" sz="3600" dirty="0" smtClean="0"/>
              <a:t> BHS</a:t>
            </a:r>
            <a:br>
              <a:rPr lang="en-US" sz="3600" dirty="0" smtClean="0"/>
            </a:br>
            <a:r>
              <a:rPr lang="en-US" sz="2000" dirty="0" err="1" smtClean="0"/>
              <a:t>Mangaldan</a:t>
            </a:r>
            <a:r>
              <a:rPr lang="en-US" sz="2000" dirty="0" smtClean="0"/>
              <a:t>, </a:t>
            </a:r>
            <a:r>
              <a:rPr lang="en-US" sz="2000" dirty="0" err="1" smtClean="0"/>
              <a:t>Pangasinan</a:t>
            </a:r>
            <a:r>
              <a:rPr lang="en-US" sz="2000" dirty="0" smtClean="0"/>
              <a:t/>
            </a:r>
            <a:br>
              <a:rPr lang="en-US" sz="2000" dirty="0" smtClean="0"/>
            </a:br>
            <a:r>
              <a:rPr lang="en-US" sz="2000" dirty="0" smtClean="0"/>
              <a:t>Aug 2013</a:t>
            </a:r>
            <a:endParaRPr lang="en-US" sz="2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4350" y="9525"/>
            <a:ext cx="4743450" cy="683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le 4"/>
          <p:cNvGraphicFramePr>
            <a:graphicFrameLocks noGrp="1"/>
          </p:cNvGraphicFramePr>
          <p:nvPr>
            <p:extLst>
              <p:ext uri="{D42A27DB-BD31-4B8C-83A1-F6EECF244321}">
                <p14:modId xmlns:p14="http://schemas.microsoft.com/office/powerpoint/2010/main" val="4015869173"/>
              </p:ext>
            </p:extLst>
          </p:nvPr>
        </p:nvGraphicFramePr>
        <p:xfrm>
          <a:off x="279364" y="3657600"/>
          <a:ext cx="3803904" cy="2438400"/>
        </p:xfrm>
        <a:graphic>
          <a:graphicData uri="http://schemas.openxmlformats.org/drawingml/2006/table">
            <a:tbl>
              <a:tblPr>
                <a:tableStyleId>{5C22544A-7EE6-4342-B048-85BDC9FD1C3A}</a:tableStyleId>
              </a:tblPr>
              <a:tblGrid>
                <a:gridCol w="3803904"/>
              </a:tblGrid>
              <a:tr h="731520">
                <a:tc>
                  <a:txBody>
                    <a:bodyPr/>
                    <a:lstStyle/>
                    <a:p>
                      <a:pPr algn="l" fontAlgn="t"/>
                      <a:r>
                        <a:rPr lang="en-PH" sz="1400" u="none" strike="noStrike" dirty="0">
                          <a:effectLst/>
                        </a:rPr>
                        <a:t>&gt; 4 OUT OF THE 32 SPHYGMOMANOMETERS ARE DEFECTIVE (INLAMBO, BUENLAG, MACAYUG, DAVID)</a:t>
                      </a:r>
                      <a:endParaRPr lang="en-PH" sz="1400" b="1" i="0" u="none" strike="noStrike" dirty="0">
                        <a:solidFill>
                          <a:srgbClr val="000000"/>
                        </a:solidFill>
                        <a:effectLst/>
                        <a:latin typeface="Calibri"/>
                      </a:endParaRPr>
                    </a:p>
                  </a:txBody>
                  <a:tcPr marL="12192" marR="12192" marT="12192" marB="0"/>
                </a:tc>
              </a:tr>
              <a:tr h="731520">
                <a:tc>
                  <a:txBody>
                    <a:bodyPr/>
                    <a:lstStyle/>
                    <a:p>
                      <a:pPr algn="l" fontAlgn="t"/>
                      <a:r>
                        <a:rPr lang="en-PH" sz="1400" u="none" strike="noStrike" dirty="0">
                          <a:effectLst/>
                        </a:rPr>
                        <a:t>&gt; 2 OUT OF THE 27 WEIGHING SCALE FOR ADULTS ARE DEFECTIVE (INLAMBO, GUGUILONEN)</a:t>
                      </a:r>
                      <a:endParaRPr lang="en-PH" sz="1400" b="1" i="0" u="none" strike="noStrike" dirty="0">
                        <a:solidFill>
                          <a:srgbClr val="000000"/>
                        </a:solidFill>
                        <a:effectLst/>
                        <a:latin typeface="Calibri"/>
                      </a:endParaRPr>
                    </a:p>
                  </a:txBody>
                  <a:tcPr marL="12192" marR="12192" marT="12192" marB="0"/>
                </a:tc>
              </a:tr>
              <a:tr h="731520">
                <a:tc>
                  <a:txBody>
                    <a:bodyPr/>
                    <a:lstStyle/>
                    <a:p>
                      <a:pPr algn="l" fontAlgn="t"/>
                      <a:r>
                        <a:rPr lang="en-PH" sz="1400" u="none" strike="noStrike">
                          <a:effectLst/>
                        </a:rPr>
                        <a:t>&gt; 3 OUT OF THE 11 WEIGHING SACLE FOR INFANTS ARE DEFECTIVE (BANAOANG, OSIEM, DAVID)</a:t>
                      </a:r>
                      <a:endParaRPr lang="en-PH" sz="1400" b="1" i="0" u="none" strike="noStrike">
                        <a:solidFill>
                          <a:srgbClr val="000000"/>
                        </a:solidFill>
                        <a:effectLst/>
                        <a:latin typeface="Calibri"/>
                      </a:endParaRPr>
                    </a:p>
                  </a:txBody>
                  <a:tcPr marL="12192" marR="12192" marT="12192" marB="0"/>
                </a:tc>
              </a:tr>
              <a:tr h="243840">
                <a:tc>
                  <a:txBody>
                    <a:bodyPr/>
                    <a:lstStyle/>
                    <a:p>
                      <a:pPr algn="l" fontAlgn="t"/>
                      <a:r>
                        <a:rPr lang="en-PH" sz="1400" u="none" strike="noStrike" dirty="0">
                          <a:effectLst/>
                        </a:rPr>
                        <a:t>&gt; 9 BHS USE TAPE MEASURE</a:t>
                      </a:r>
                      <a:endParaRPr lang="en-PH" sz="1400" b="1" i="0" u="none" strike="noStrike" dirty="0">
                        <a:solidFill>
                          <a:srgbClr val="000000"/>
                        </a:solidFill>
                        <a:effectLst/>
                        <a:latin typeface="Calibri"/>
                      </a:endParaRPr>
                    </a:p>
                  </a:txBody>
                  <a:tcPr marL="12192" marR="12192" marT="12192" marB="0"/>
                </a:tc>
              </a:tr>
            </a:tbl>
          </a:graphicData>
        </a:graphic>
      </p:graphicFrame>
      <p:sp>
        <p:nvSpPr>
          <p:cNvPr id="4" name="TextBox 3"/>
          <p:cNvSpPr txBox="1"/>
          <p:nvPr/>
        </p:nvSpPr>
        <p:spPr>
          <a:xfrm rot="18900000">
            <a:off x="1128573" y="2715896"/>
            <a:ext cx="7169039" cy="1323439"/>
          </a:xfrm>
          <a:prstGeom prst="rect">
            <a:avLst/>
          </a:prstGeom>
          <a:noFill/>
        </p:spPr>
        <p:txBody>
          <a:bodyPr wrap="square" rtlCol="0">
            <a:spAutoFit/>
          </a:bodyPr>
          <a:lstStyle/>
          <a:p>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
        <p:nvSpPr>
          <p:cNvPr id="6" name="TextBox 5"/>
          <p:cNvSpPr txBox="1"/>
          <p:nvPr/>
        </p:nvSpPr>
        <p:spPr>
          <a:xfrm>
            <a:off x="183932" y="6248400"/>
            <a:ext cx="3886200" cy="461665"/>
          </a:xfrm>
          <a:prstGeom prst="rect">
            <a:avLst/>
          </a:prstGeom>
          <a:noFill/>
        </p:spPr>
        <p:txBody>
          <a:bodyPr wrap="square" rtlCol="0">
            <a:spAutoFit/>
          </a:bodyPr>
          <a:lstStyle/>
          <a:p>
            <a:r>
              <a:rPr lang="en-PH" sz="1200" dirty="0" smtClean="0"/>
              <a:t>Source: Data gathered by Pantawid Parent Leaders in the Barangay</a:t>
            </a:r>
            <a:endParaRPr lang="en-PH" sz="1200" dirty="0"/>
          </a:p>
        </p:txBody>
      </p:sp>
    </p:spTree>
    <p:extLst>
      <p:ext uri="{BB962C8B-B14F-4D97-AF65-F5344CB8AC3E}">
        <p14:creationId xmlns:p14="http://schemas.microsoft.com/office/powerpoint/2010/main" val="28930348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PH" dirty="0" smtClean="0"/>
              <a:t>Community Scorecard (CSC)</a:t>
            </a:r>
            <a:endParaRPr lang="en-PH" dirty="0"/>
          </a:p>
        </p:txBody>
      </p:sp>
      <p:sp>
        <p:nvSpPr>
          <p:cNvPr id="3" name="Content Placeholder 2"/>
          <p:cNvSpPr>
            <a:spLocks noGrp="1"/>
          </p:cNvSpPr>
          <p:nvPr>
            <p:ph idx="1"/>
          </p:nvPr>
        </p:nvSpPr>
        <p:spPr/>
        <p:txBody>
          <a:bodyPr>
            <a:normAutofit fontScale="92500" lnSpcReduction="10000"/>
          </a:bodyPr>
          <a:lstStyle/>
          <a:p>
            <a:r>
              <a:rPr lang="en-PH" b="1" dirty="0" smtClean="0">
                <a:solidFill>
                  <a:srgbClr val="003192"/>
                </a:solidFill>
              </a:rPr>
              <a:t>A participatory, community-based monitoring and evaluation tool </a:t>
            </a:r>
            <a:r>
              <a:rPr lang="en-PH" i="1" dirty="0" err="1" smtClean="0">
                <a:solidFill>
                  <a:srgbClr val="C00000"/>
                </a:solidFill>
              </a:rPr>
              <a:t>Pamamaraan</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makilahok</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pamamahala</a:t>
            </a:r>
            <a:r>
              <a:rPr lang="en-PH" i="1" dirty="0" smtClean="0">
                <a:solidFill>
                  <a:srgbClr val="C00000"/>
                </a:solidFill>
              </a:rPr>
              <a:t> at </a:t>
            </a:r>
            <a:r>
              <a:rPr lang="en-PH" i="1" dirty="0" err="1" smtClean="0">
                <a:solidFill>
                  <a:srgbClr val="C00000"/>
                </a:solidFill>
              </a:rPr>
              <a:t>pagsusuri</a:t>
            </a:r>
            <a:endParaRPr lang="en-PH" i="1" dirty="0" smtClean="0">
              <a:solidFill>
                <a:srgbClr val="C00000"/>
              </a:solidFill>
            </a:endParaRPr>
          </a:p>
          <a:p>
            <a:r>
              <a:rPr lang="en-PH" b="1" dirty="0">
                <a:solidFill>
                  <a:srgbClr val="003192"/>
                </a:solidFill>
              </a:rPr>
              <a:t>That enables citizens to assess the quality of public services such as a health </a:t>
            </a:r>
            <a:r>
              <a:rPr lang="en-PH" b="1" dirty="0" err="1">
                <a:solidFill>
                  <a:srgbClr val="003192"/>
                </a:solidFill>
              </a:rPr>
              <a:t>center</a:t>
            </a:r>
            <a:r>
              <a:rPr lang="en-PH" b="1" dirty="0">
                <a:solidFill>
                  <a:srgbClr val="003192"/>
                </a:solidFill>
              </a:rPr>
              <a:t>, school, public transport, water, waste disposal systems, etc., seeking areas for improvement  </a:t>
            </a:r>
            <a:r>
              <a:rPr lang="en-PH" i="1" dirty="0" err="1" smtClean="0">
                <a:solidFill>
                  <a:srgbClr val="C00000"/>
                </a:solidFill>
              </a:rPr>
              <a:t>Pagsusuri</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kalidad</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r>
            <a:r>
              <a:rPr lang="en-PH" i="1" dirty="0" err="1" smtClean="0">
                <a:solidFill>
                  <a:srgbClr val="C00000"/>
                </a:solidFill>
              </a:rPr>
              <a:t>kagaya</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kalusugan</a:t>
            </a:r>
            <a:r>
              <a:rPr lang="en-PH" i="1" dirty="0" smtClean="0">
                <a:solidFill>
                  <a:srgbClr val="C00000"/>
                </a:solidFill>
              </a:rPr>
              <a:t>, </a:t>
            </a:r>
            <a:r>
              <a:rPr lang="en-PH" i="1" dirty="0" err="1" smtClean="0">
                <a:solidFill>
                  <a:srgbClr val="C00000"/>
                </a:solidFill>
              </a:rPr>
              <a:t>edukasyon</a:t>
            </a:r>
            <a:r>
              <a:rPr lang="en-PH" i="1" dirty="0" smtClean="0">
                <a:solidFill>
                  <a:srgbClr val="C00000"/>
                </a:solidFill>
              </a:rPr>
              <a:t>, </a:t>
            </a:r>
            <a:r>
              <a:rPr lang="en-PH" i="1" dirty="0" err="1" smtClean="0">
                <a:solidFill>
                  <a:srgbClr val="C00000"/>
                </a:solidFill>
              </a:rPr>
              <a:t>transportasyon</a:t>
            </a:r>
            <a:r>
              <a:rPr lang="en-PH" i="1" dirty="0" smtClean="0">
                <a:solidFill>
                  <a:srgbClr val="C00000"/>
                </a:solidFill>
              </a:rPr>
              <a:t>, </a:t>
            </a:r>
            <a:r>
              <a:rPr lang="en-PH" i="1" dirty="0" err="1" smtClean="0">
                <a:solidFill>
                  <a:srgbClr val="C00000"/>
                </a:solidFill>
              </a:rPr>
              <a:t>patubig</a:t>
            </a:r>
            <a:r>
              <a:rPr lang="en-PH" i="1" dirty="0" smtClean="0">
                <a:solidFill>
                  <a:srgbClr val="C00000"/>
                </a:solidFill>
              </a:rPr>
              <a:t>, </a:t>
            </a:r>
            <a:r>
              <a:rPr lang="en-PH" i="1" dirty="0" err="1" smtClean="0">
                <a:solidFill>
                  <a:srgbClr val="C00000"/>
                </a:solidFill>
              </a:rPr>
              <a:t>atbp</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mapabuti</a:t>
            </a:r>
            <a:r>
              <a:rPr lang="en-PH" i="1" dirty="0" smtClean="0">
                <a:solidFill>
                  <a:srgbClr val="C00000"/>
                </a:solidFill>
              </a:rPr>
              <a:t> o </a:t>
            </a:r>
            <a:r>
              <a:rPr lang="en-PH" i="1" dirty="0" err="1" smtClean="0">
                <a:solidFill>
                  <a:srgbClr val="C00000"/>
                </a:solidFill>
              </a:rPr>
              <a:t>mapaganda</a:t>
            </a:r>
            <a:r>
              <a:rPr lang="en-PH" i="1" dirty="0" smtClean="0">
                <a:solidFill>
                  <a:srgbClr val="C00000"/>
                </a:solidFill>
              </a:rPr>
              <a:t> </a:t>
            </a:r>
            <a:r>
              <a:rPr lang="en-PH" i="1" dirty="0" err="1" smtClean="0">
                <a:solidFill>
                  <a:srgbClr val="C00000"/>
                </a:solidFill>
              </a:rPr>
              <a:t>ito</a:t>
            </a:r>
            <a:endParaRPr lang="en-PH" i="1" dirty="0" smtClean="0">
              <a:solidFill>
                <a:srgbClr val="C00000"/>
              </a:solidFill>
            </a:endParaRPr>
          </a:p>
          <a:p>
            <a:endParaRPr lang="en-PH" dirty="0"/>
          </a:p>
        </p:txBody>
      </p:sp>
      <p:sp>
        <p:nvSpPr>
          <p:cNvPr id="4" name="Slide Number Placeholder 3"/>
          <p:cNvSpPr>
            <a:spLocks noGrp="1"/>
          </p:cNvSpPr>
          <p:nvPr>
            <p:ph type="sldNum" sz="quarter" idx="12"/>
          </p:nvPr>
        </p:nvSpPr>
        <p:spPr/>
        <p:txBody>
          <a:bodyPr/>
          <a:lstStyle/>
          <a:p>
            <a:fld id="{CEDDC02D-9C36-45D3-AB0C-296EFC812A94}" type="slidenum">
              <a:rPr lang="en-PH" smtClean="0"/>
              <a:pPr/>
              <a:t>16</a:t>
            </a:fld>
            <a:endParaRPr lang="en-PH" dirty="0"/>
          </a:p>
        </p:txBody>
      </p:sp>
      <p:sp>
        <p:nvSpPr>
          <p:cNvPr id="6" name="Date Placeholder 5"/>
          <p:cNvSpPr>
            <a:spLocks noGrp="1"/>
          </p:cNvSpPr>
          <p:nvPr>
            <p:ph type="dt" sz="half" idx="10"/>
          </p:nvPr>
        </p:nvSpPr>
        <p:spPr/>
        <p:txBody>
          <a:bodyPr/>
          <a:lstStyle/>
          <a:p>
            <a:r>
              <a:rPr lang="en-PH" smtClean="0"/>
              <a:t>i-Pantawid eFDS 9</a:t>
            </a:r>
            <a:endParaRPr lang="en-PH"/>
          </a:p>
        </p:txBody>
      </p:sp>
    </p:spTree>
    <p:extLst>
      <p:ext uri="{BB962C8B-B14F-4D97-AF65-F5344CB8AC3E}">
        <p14:creationId xmlns:p14="http://schemas.microsoft.com/office/powerpoint/2010/main" val="23146735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err="1" smtClean="0"/>
              <a:t>Proseso</a:t>
            </a:r>
            <a:r>
              <a:rPr lang="en-PH" dirty="0" smtClean="0"/>
              <a:t> </a:t>
            </a:r>
            <a:r>
              <a:rPr lang="en-PH" dirty="0" err="1" smtClean="0"/>
              <a:t>ng</a:t>
            </a:r>
            <a:r>
              <a:rPr lang="en-PH" dirty="0" smtClean="0"/>
              <a:t> Community Scorecard (CSC)</a:t>
            </a:r>
            <a:endParaRPr lang="en-PH" dirty="0"/>
          </a:p>
        </p:txBody>
      </p:sp>
      <p:sp>
        <p:nvSpPr>
          <p:cNvPr id="3" name="Content Placeholder 2"/>
          <p:cNvSpPr>
            <a:spLocks noGrp="1"/>
          </p:cNvSpPr>
          <p:nvPr>
            <p:ph idx="1"/>
          </p:nvPr>
        </p:nvSpPr>
        <p:spPr/>
        <p:txBody>
          <a:bodyPr>
            <a:normAutofit lnSpcReduction="10000"/>
          </a:bodyPr>
          <a:lstStyle/>
          <a:p>
            <a:pPr marL="514350" indent="-514350">
              <a:spcAft>
                <a:spcPts val="600"/>
              </a:spcAft>
              <a:buFont typeface="+mj-lt"/>
              <a:buAutoNum type="arabicPeriod"/>
            </a:pPr>
            <a:r>
              <a:rPr lang="en-PH" b="1" dirty="0" smtClean="0">
                <a:solidFill>
                  <a:srgbClr val="002060"/>
                </a:solidFill>
              </a:rPr>
              <a:t>The CSC informs community members about </a:t>
            </a:r>
            <a:r>
              <a:rPr lang="en-PH" i="1" dirty="0" err="1" smtClean="0">
                <a:solidFill>
                  <a:srgbClr val="C00000"/>
                </a:solidFill>
              </a:rPr>
              <a:t>Paguusapan</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p>
          <a:p>
            <a:pPr marL="685800" lvl="1"/>
            <a:r>
              <a:rPr lang="en-PH" sz="2400" b="1" dirty="0" smtClean="0">
                <a:solidFill>
                  <a:srgbClr val="002060"/>
                </a:solidFill>
              </a:rPr>
              <a:t>available services in the community </a:t>
            </a:r>
            <a:r>
              <a:rPr lang="en-PH" sz="2400" i="1" dirty="0" err="1" smtClean="0">
                <a:solidFill>
                  <a:srgbClr val="C00000"/>
                </a:solidFill>
              </a:rPr>
              <a:t>serbisyo</a:t>
            </a:r>
            <a:r>
              <a:rPr lang="en-PH" sz="2400" i="1" dirty="0" smtClean="0">
                <a:solidFill>
                  <a:srgbClr val="C00000"/>
                </a:solidFill>
              </a:rPr>
              <a:t> </a:t>
            </a:r>
            <a:r>
              <a:rPr lang="en-PH" sz="2400" i="1" dirty="0" err="1" smtClean="0">
                <a:solidFill>
                  <a:srgbClr val="C00000"/>
                </a:solidFill>
              </a:rPr>
              <a:t>publiko</a:t>
            </a:r>
            <a:endParaRPr lang="en-PH" sz="2400" i="1" dirty="0" smtClean="0">
              <a:solidFill>
                <a:srgbClr val="C00000"/>
              </a:solidFill>
            </a:endParaRPr>
          </a:p>
          <a:p>
            <a:pPr marL="685800" lvl="1"/>
            <a:r>
              <a:rPr lang="en-PH" sz="2400" b="1" dirty="0" smtClean="0">
                <a:solidFill>
                  <a:srgbClr val="002060"/>
                </a:solidFill>
              </a:rPr>
              <a:t>their entitlements to these services </a:t>
            </a:r>
            <a:r>
              <a:rPr lang="en-PH" sz="2400" i="1" dirty="0" err="1" smtClean="0">
                <a:solidFill>
                  <a:srgbClr val="C00000"/>
                </a:solidFill>
              </a:rPr>
              <a:t>karapatan</a:t>
            </a:r>
            <a:r>
              <a:rPr lang="en-PH" sz="2400" i="1" dirty="0" smtClean="0">
                <a:solidFill>
                  <a:srgbClr val="C00000"/>
                </a:solidFill>
              </a:rPr>
              <a:t> </a:t>
            </a:r>
            <a:r>
              <a:rPr lang="en-PH" sz="2400" i="1" dirty="0" err="1" smtClean="0">
                <a:solidFill>
                  <a:srgbClr val="C00000"/>
                </a:solidFill>
              </a:rPr>
              <a:t>natin</a:t>
            </a:r>
            <a:r>
              <a:rPr lang="en-PH" sz="2400" i="1" dirty="0" smtClean="0">
                <a:solidFill>
                  <a:srgbClr val="C00000"/>
                </a:solidFill>
              </a:rPr>
              <a:t> </a:t>
            </a:r>
            <a:r>
              <a:rPr lang="en-PH" sz="2400" i="1" dirty="0" err="1" smtClean="0">
                <a:solidFill>
                  <a:srgbClr val="C00000"/>
                </a:solidFill>
              </a:rPr>
              <a:t>ukol</a:t>
            </a:r>
            <a:r>
              <a:rPr lang="en-PH" sz="2400" i="1" dirty="0" smtClean="0">
                <a:solidFill>
                  <a:srgbClr val="C00000"/>
                </a:solidFill>
              </a:rPr>
              <a:t> </a:t>
            </a:r>
            <a:r>
              <a:rPr lang="en-PH" sz="2400" i="1" dirty="0" err="1" smtClean="0">
                <a:solidFill>
                  <a:srgbClr val="C00000"/>
                </a:solidFill>
              </a:rPr>
              <a:t>sa</a:t>
            </a:r>
            <a:r>
              <a:rPr lang="en-PH" sz="2400" i="1" dirty="0" smtClean="0">
                <a:solidFill>
                  <a:srgbClr val="C00000"/>
                </a:solidFill>
              </a:rPr>
              <a:t> </a:t>
            </a:r>
            <a:r>
              <a:rPr lang="en-PH" sz="2400" i="1" dirty="0" err="1" smtClean="0">
                <a:solidFill>
                  <a:srgbClr val="C00000"/>
                </a:solidFill>
              </a:rPr>
              <a:t>serbisyo</a:t>
            </a:r>
            <a:r>
              <a:rPr lang="en-PH" sz="2400" i="1" dirty="0" smtClean="0">
                <a:solidFill>
                  <a:srgbClr val="C00000"/>
                </a:solidFill>
              </a:rPr>
              <a:t> </a:t>
            </a:r>
            <a:r>
              <a:rPr lang="en-PH" sz="2400" i="1" dirty="0" err="1" smtClean="0">
                <a:solidFill>
                  <a:srgbClr val="C00000"/>
                </a:solidFill>
              </a:rPr>
              <a:t>publiko</a:t>
            </a:r>
            <a:endParaRPr lang="en-PH" sz="2400" i="1" dirty="0" smtClean="0">
              <a:solidFill>
                <a:srgbClr val="C00000"/>
              </a:solidFill>
            </a:endParaRPr>
          </a:p>
          <a:p>
            <a:pPr marL="514350" indent="-514350">
              <a:spcBef>
                <a:spcPts val="600"/>
              </a:spcBef>
              <a:buFont typeface="+mj-lt"/>
              <a:buAutoNum type="arabicPeriod"/>
            </a:pPr>
            <a:r>
              <a:rPr lang="en-PH" b="1" dirty="0" smtClean="0">
                <a:solidFill>
                  <a:srgbClr val="002060"/>
                </a:solidFill>
              </a:rPr>
              <a:t>The CSC asks for users’ direct feedback about the quality, efficiency, and accessibility of these services  </a:t>
            </a:r>
            <a:r>
              <a:rPr lang="en-PH" i="1" dirty="0" err="1" smtClean="0">
                <a:solidFill>
                  <a:srgbClr val="C00000"/>
                </a:solidFill>
              </a:rPr>
              <a:t>Nagtatanong</a:t>
            </a:r>
            <a:r>
              <a:rPr lang="en-PH" i="1" dirty="0" smtClean="0">
                <a:solidFill>
                  <a:srgbClr val="C00000"/>
                </a:solidFill>
              </a:rPr>
              <a:t>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kalidad</a:t>
            </a:r>
            <a:r>
              <a:rPr lang="en-PH" i="1" dirty="0" smtClean="0">
                <a:solidFill>
                  <a:srgbClr val="C00000"/>
                </a:solidFill>
              </a:rPr>
              <a:t>, </a:t>
            </a:r>
            <a:r>
              <a:rPr lang="en-PH" i="1" dirty="0" err="1" smtClean="0">
                <a:solidFill>
                  <a:srgbClr val="C00000"/>
                </a:solidFill>
              </a:rPr>
              <a:t>husay</a:t>
            </a:r>
            <a:r>
              <a:rPr lang="en-PH" i="1" dirty="0" smtClean="0">
                <a:solidFill>
                  <a:srgbClr val="C00000"/>
                </a:solidFill>
              </a:rPr>
              <a:t> at </a:t>
            </a:r>
            <a:r>
              <a:rPr lang="en-PH" i="1" dirty="0" err="1" smtClean="0">
                <a:solidFill>
                  <a:srgbClr val="C00000"/>
                </a:solidFill>
              </a:rPr>
              <a:t>pagkarating</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pagbibigay</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“score”</a:t>
            </a:r>
          </a:p>
          <a:p>
            <a:endParaRPr lang="en-PH" dirty="0"/>
          </a:p>
        </p:txBody>
      </p:sp>
      <p:sp>
        <p:nvSpPr>
          <p:cNvPr id="4" name="Slide Number Placeholder 3"/>
          <p:cNvSpPr>
            <a:spLocks noGrp="1"/>
          </p:cNvSpPr>
          <p:nvPr>
            <p:ph type="sldNum" sz="quarter" idx="12"/>
          </p:nvPr>
        </p:nvSpPr>
        <p:spPr/>
        <p:txBody>
          <a:bodyPr/>
          <a:lstStyle/>
          <a:p>
            <a:fld id="{CEDDC02D-9C36-45D3-AB0C-296EFC812A94}" type="slidenum">
              <a:rPr lang="en-PH" smtClean="0"/>
              <a:pPr/>
              <a:t>17</a:t>
            </a:fld>
            <a:endParaRPr lang="en-PH" dirty="0"/>
          </a:p>
        </p:txBody>
      </p:sp>
      <p:sp>
        <p:nvSpPr>
          <p:cNvPr id="6" name="Date Placeholder 5"/>
          <p:cNvSpPr>
            <a:spLocks noGrp="1"/>
          </p:cNvSpPr>
          <p:nvPr>
            <p:ph type="dt" sz="half" idx="10"/>
          </p:nvPr>
        </p:nvSpPr>
        <p:spPr/>
        <p:txBody>
          <a:bodyPr/>
          <a:lstStyle/>
          <a:p>
            <a:r>
              <a:rPr lang="en-PH" smtClean="0"/>
              <a:t>i-Pantawid eFDS 9</a:t>
            </a:r>
            <a:endParaRPr lang="en-PH"/>
          </a:p>
        </p:txBody>
      </p:sp>
    </p:spTree>
    <p:extLst>
      <p:ext uri="{BB962C8B-B14F-4D97-AF65-F5344CB8AC3E}">
        <p14:creationId xmlns:p14="http://schemas.microsoft.com/office/powerpoint/2010/main" val="7636067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PH" dirty="0" err="1" smtClean="0"/>
              <a:t>Proseso</a:t>
            </a:r>
            <a:r>
              <a:rPr lang="en-PH" dirty="0" smtClean="0"/>
              <a:t> </a:t>
            </a:r>
            <a:r>
              <a:rPr lang="en-PH" dirty="0" err="1" smtClean="0"/>
              <a:t>ng</a:t>
            </a:r>
            <a:r>
              <a:rPr lang="en-PH" dirty="0" smtClean="0"/>
              <a:t> Community Scorecard (CSC)</a:t>
            </a:r>
            <a:endParaRPr lang="en-PH" dirty="0"/>
          </a:p>
        </p:txBody>
      </p:sp>
      <p:sp>
        <p:nvSpPr>
          <p:cNvPr id="3" name="Content Placeholder 2"/>
          <p:cNvSpPr>
            <a:spLocks noGrp="1"/>
          </p:cNvSpPr>
          <p:nvPr>
            <p:ph idx="1"/>
          </p:nvPr>
        </p:nvSpPr>
        <p:spPr/>
        <p:txBody>
          <a:bodyPr>
            <a:normAutofit fontScale="92500" lnSpcReduction="20000"/>
          </a:bodyPr>
          <a:lstStyle/>
          <a:p>
            <a:pPr marL="514350" indent="-514350">
              <a:spcAft>
                <a:spcPts val="600"/>
              </a:spcAft>
              <a:buFont typeface="+mj-lt"/>
              <a:buAutoNum type="arabicPeriod" startAt="3"/>
            </a:pPr>
            <a:r>
              <a:rPr lang="en-PH" b="1" dirty="0" smtClean="0">
                <a:solidFill>
                  <a:srgbClr val="002060"/>
                </a:solidFill>
              </a:rPr>
              <a:t>Those providing the public service also rate their performance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tagapamahala</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ay </a:t>
            </a:r>
            <a:r>
              <a:rPr lang="en-PH" i="1" dirty="0" err="1" smtClean="0">
                <a:solidFill>
                  <a:srgbClr val="C00000"/>
                </a:solidFill>
              </a:rPr>
              <a:t>nagbibigay</a:t>
            </a:r>
            <a:r>
              <a:rPr lang="en-PH" i="1" dirty="0" smtClean="0">
                <a:solidFill>
                  <a:srgbClr val="C00000"/>
                </a:solidFill>
              </a:rPr>
              <a:t> </a:t>
            </a:r>
            <a:r>
              <a:rPr lang="en-PH" i="1" dirty="0" err="1" smtClean="0">
                <a:solidFill>
                  <a:srgbClr val="C00000"/>
                </a:solidFill>
              </a:rPr>
              <a:t>alam</a:t>
            </a:r>
            <a:r>
              <a:rPr lang="en-PH" i="1" dirty="0" smtClean="0">
                <a:solidFill>
                  <a:srgbClr val="C00000"/>
                </a:solidFill>
              </a:rPr>
              <a:t> din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kalidad</a:t>
            </a:r>
            <a:r>
              <a:rPr lang="en-PH" i="1" dirty="0" smtClean="0">
                <a:solidFill>
                  <a:srgbClr val="C00000"/>
                </a:solidFill>
              </a:rPr>
              <a:t>, </a:t>
            </a:r>
            <a:r>
              <a:rPr lang="en-PH" i="1" dirty="0" err="1" smtClean="0">
                <a:solidFill>
                  <a:srgbClr val="C00000"/>
                </a:solidFill>
              </a:rPr>
              <a:t>husay</a:t>
            </a:r>
            <a:r>
              <a:rPr lang="en-PH" i="1" dirty="0" smtClean="0">
                <a:solidFill>
                  <a:srgbClr val="C00000"/>
                </a:solidFill>
              </a:rPr>
              <a:t> at </a:t>
            </a:r>
            <a:r>
              <a:rPr lang="en-PH" i="1" dirty="0" err="1" smtClean="0">
                <a:solidFill>
                  <a:srgbClr val="C00000"/>
                </a:solidFill>
              </a:rPr>
              <a:t>pagkarating</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kanilang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r>
          </a:p>
          <a:p>
            <a:pPr marL="514350" indent="-514350">
              <a:spcAft>
                <a:spcPts val="600"/>
              </a:spcAft>
              <a:buFont typeface="+mj-lt"/>
              <a:buAutoNum type="arabicPeriod" startAt="3"/>
            </a:pPr>
            <a:r>
              <a:rPr lang="en-PH" b="1" dirty="0" smtClean="0">
                <a:solidFill>
                  <a:srgbClr val="002060"/>
                </a:solidFill>
              </a:rPr>
              <a:t>The service providers and their clients sit down and discuss the scorecard results and how to improve these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tagapamahala</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r>
              <a:rPr lang="en-PH" i="1" dirty="0" smtClean="0">
                <a:solidFill>
                  <a:srgbClr val="C00000"/>
                </a:solidFill>
              </a:rPr>
              <a:t>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tumatanggap</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ay </a:t>
            </a:r>
            <a:r>
              <a:rPr lang="en-PH" i="1" dirty="0" err="1" smtClean="0">
                <a:solidFill>
                  <a:srgbClr val="C00000"/>
                </a:solidFill>
              </a:rPr>
              <a:t>nakikipa-ugnayan</a:t>
            </a:r>
            <a:r>
              <a:rPr lang="en-PH" i="1" dirty="0" smtClean="0">
                <a:solidFill>
                  <a:srgbClr val="C00000"/>
                </a:solidFill>
              </a:rPr>
              <a:t>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resulta</a:t>
            </a:r>
            <a:r>
              <a:rPr lang="en-PH" i="1" dirty="0" smtClean="0">
                <a:solidFill>
                  <a:srgbClr val="C00000"/>
                </a:solidFill>
              </a:rPr>
              <a:t> at </a:t>
            </a:r>
            <a:r>
              <a:rPr lang="en-PH" i="1" dirty="0" err="1" smtClean="0">
                <a:solidFill>
                  <a:srgbClr val="C00000"/>
                </a:solidFill>
              </a:rPr>
              <a:t>paano</a:t>
            </a:r>
            <a:r>
              <a:rPr lang="en-PH" i="1" dirty="0" smtClean="0">
                <a:solidFill>
                  <a:srgbClr val="C00000"/>
                </a:solidFill>
              </a:rPr>
              <a:t> </a:t>
            </a:r>
            <a:r>
              <a:rPr lang="en-PH" i="1" dirty="0" err="1" smtClean="0">
                <a:solidFill>
                  <a:srgbClr val="C00000"/>
                </a:solidFill>
              </a:rPr>
              <a:t>mapaganda</a:t>
            </a:r>
            <a:r>
              <a:rPr lang="en-PH" i="1" dirty="0" smtClean="0">
                <a:solidFill>
                  <a:srgbClr val="C00000"/>
                </a:solidFill>
              </a:rPr>
              <a:t> pa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publiko</a:t>
            </a:r>
            <a:endParaRPr lang="en-PH" i="1" dirty="0" smtClean="0">
              <a:solidFill>
                <a:srgbClr val="C00000"/>
              </a:solidFill>
            </a:endParaRPr>
          </a:p>
          <a:p>
            <a:endParaRPr lang="en-PH" dirty="0"/>
          </a:p>
        </p:txBody>
      </p:sp>
      <p:sp>
        <p:nvSpPr>
          <p:cNvPr id="4" name="Slide Number Placeholder 3"/>
          <p:cNvSpPr>
            <a:spLocks noGrp="1"/>
          </p:cNvSpPr>
          <p:nvPr>
            <p:ph type="sldNum" sz="quarter" idx="12"/>
          </p:nvPr>
        </p:nvSpPr>
        <p:spPr/>
        <p:txBody>
          <a:bodyPr/>
          <a:lstStyle/>
          <a:p>
            <a:fld id="{CEDDC02D-9C36-45D3-AB0C-296EFC812A94}" type="slidenum">
              <a:rPr lang="en-PH" smtClean="0"/>
              <a:pPr/>
              <a:t>18</a:t>
            </a:fld>
            <a:endParaRPr lang="en-PH" dirty="0"/>
          </a:p>
        </p:txBody>
      </p:sp>
      <p:sp>
        <p:nvSpPr>
          <p:cNvPr id="6" name="Date Placeholder 5"/>
          <p:cNvSpPr>
            <a:spLocks noGrp="1"/>
          </p:cNvSpPr>
          <p:nvPr>
            <p:ph type="dt" sz="half" idx="10"/>
          </p:nvPr>
        </p:nvSpPr>
        <p:spPr/>
        <p:txBody>
          <a:bodyPr/>
          <a:lstStyle/>
          <a:p>
            <a:r>
              <a:rPr lang="en-PH" smtClean="0"/>
              <a:t>i-Pantawid eFDS 9</a:t>
            </a:r>
            <a:endParaRPr lang="en-PH"/>
          </a:p>
        </p:txBody>
      </p:sp>
      <p:sp>
        <p:nvSpPr>
          <p:cNvPr id="7" name="TextBox 6"/>
          <p:cNvSpPr txBox="1"/>
          <p:nvPr/>
        </p:nvSpPr>
        <p:spPr>
          <a:xfrm>
            <a:off x="2438400" y="5943600"/>
            <a:ext cx="4067139" cy="461665"/>
          </a:xfrm>
          <a:prstGeom prst="rect">
            <a:avLst/>
          </a:prstGeom>
          <a:noFill/>
        </p:spPr>
        <p:txBody>
          <a:bodyPr wrap="none" rtlCol="0">
            <a:spAutoFit/>
          </a:bodyPr>
          <a:lstStyle/>
          <a:p>
            <a:r>
              <a:rPr lang="en-PH" sz="2400" b="1" dirty="0" smtClean="0">
                <a:solidFill>
                  <a:srgbClr val="006600"/>
                </a:solidFill>
                <a:latin typeface="Comic Sans MS" pitchFamily="66" charset="0"/>
              </a:rPr>
              <a:t>---Interface Meeting---</a:t>
            </a:r>
            <a:endParaRPr lang="en-PH" sz="2400" b="1" dirty="0">
              <a:solidFill>
                <a:srgbClr val="006600"/>
              </a:solidFill>
              <a:latin typeface="Comic Sans MS" pitchFamily="66" charset="0"/>
            </a:endParaRPr>
          </a:p>
        </p:txBody>
      </p:sp>
    </p:spTree>
    <p:extLst>
      <p:ext uri="{BB962C8B-B14F-4D97-AF65-F5344CB8AC3E}">
        <p14:creationId xmlns:p14="http://schemas.microsoft.com/office/powerpoint/2010/main" val="3752664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PH" dirty="0" smtClean="0"/>
              <a:t>Health Services Community Scorecard</a:t>
            </a:r>
            <a:endParaRPr lang="en-PH" dirty="0"/>
          </a:p>
        </p:txBody>
      </p:sp>
      <p:sp>
        <p:nvSpPr>
          <p:cNvPr id="3" name="Content Placeholder 2"/>
          <p:cNvSpPr>
            <a:spLocks noGrp="1"/>
          </p:cNvSpPr>
          <p:nvPr>
            <p:ph idx="1"/>
          </p:nvPr>
        </p:nvSpPr>
        <p:spPr>
          <a:xfrm>
            <a:off x="457200" y="1143000"/>
            <a:ext cx="8229600" cy="5562600"/>
          </a:xfrm>
        </p:spPr>
        <p:txBody>
          <a:bodyPr>
            <a:normAutofit fontScale="92500" lnSpcReduction="10000"/>
          </a:bodyPr>
          <a:lstStyle/>
          <a:p>
            <a:r>
              <a:rPr lang="en-PH" dirty="0" smtClean="0"/>
              <a:t>We reviewed the health services provided by our LGU on specific attributes </a:t>
            </a:r>
            <a:r>
              <a:rPr lang="en-PH" i="1" dirty="0" err="1" smtClean="0">
                <a:solidFill>
                  <a:srgbClr val="C00000"/>
                </a:solidFill>
              </a:rPr>
              <a:t>Sinuri</a:t>
            </a:r>
            <a:r>
              <a:rPr lang="en-PH" i="1" dirty="0" smtClean="0">
                <a:solidFill>
                  <a:srgbClr val="C00000"/>
                </a:solidFill>
              </a:rPr>
              <a:t> </a:t>
            </a:r>
            <a:r>
              <a:rPr lang="en-PH" i="1" dirty="0" err="1" smtClean="0">
                <a:solidFill>
                  <a:srgbClr val="C00000"/>
                </a:solidFill>
              </a:rPr>
              <a:t>natin</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tungkol</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serbisyo</a:t>
            </a:r>
            <a:r>
              <a:rPr lang="en-PH" i="1" dirty="0" smtClean="0">
                <a:solidFill>
                  <a:srgbClr val="C00000"/>
                </a:solidFill>
              </a:rPr>
              <a:t> </a:t>
            </a:r>
            <a:r>
              <a:rPr lang="en-PH" i="1" dirty="0" err="1" smtClean="0">
                <a:solidFill>
                  <a:srgbClr val="C00000"/>
                </a:solidFill>
              </a:rPr>
              <a:t>kalusugan</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ating</a:t>
            </a:r>
            <a:r>
              <a:rPr lang="en-PH" i="1" dirty="0" smtClean="0">
                <a:solidFill>
                  <a:srgbClr val="C00000"/>
                </a:solidFill>
              </a:rPr>
              <a:t> </a:t>
            </a:r>
            <a:r>
              <a:rPr lang="en-PH" i="1" dirty="0" err="1" smtClean="0">
                <a:solidFill>
                  <a:srgbClr val="C00000"/>
                </a:solidFill>
              </a:rPr>
              <a:t>bayan</a:t>
            </a:r>
            <a:endParaRPr lang="en-PH" i="1" dirty="0" smtClean="0">
              <a:solidFill>
                <a:srgbClr val="C00000"/>
              </a:solidFill>
            </a:endParaRPr>
          </a:p>
          <a:p>
            <a:r>
              <a:rPr lang="en-PH" dirty="0" smtClean="0"/>
              <a:t>For each attribute, we assigned a score </a:t>
            </a:r>
            <a:r>
              <a:rPr lang="en-PH" i="1" dirty="0" err="1" smtClean="0">
                <a:solidFill>
                  <a:srgbClr val="C00000"/>
                </a:solidFill>
              </a:rPr>
              <a:t>Nagbibigay</a:t>
            </a:r>
            <a:r>
              <a:rPr lang="en-PH" i="1" dirty="0" smtClean="0">
                <a:solidFill>
                  <a:srgbClr val="C00000"/>
                </a:solidFill>
              </a:rPr>
              <a:t> </a:t>
            </a:r>
            <a:r>
              <a:rPr lang="en-PH" i="1" dirty="0" err="1" smtClean="0">
                <a:solidFill>
                  <a:srgbClr val="C00000"/>
                </a:solidFill>
              </a:rPr>
              <a:t>tugon</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a:t>
            </a:r>
            <a:r>
              <a:rPr lang="en-PH" i="1" dirty="0" err="1" smtClean="0">
                <a:solidFill>
                  <a:srgbClr val="C00000"/>
                </a:solidFill>
              </a:rPr>
              <a:t>bawat</a:t>
            </a:r>
            <a:r>
              <a:rPr lang="en-PH" i="1" dirty="0" smtClean="0">
                <a:solidFill>
                  <a:srgbClr val="C00000"/>
                </a:solidFill>
              </a:rPr>
              <a:t> </a:t>
            </a:r>
            <a:r>
              <a:rPr lang="en-PH" i="1" dirty="0" err="1" smtClean="0">
                <a:solidFill>
                  <a:srgbClr val="C00000"/>
                </a:solidFill>
              </a:rPr>
              <a:t>katangian</a:t>
            </a:r>
            <a:endParaRPr lang="en-PH" i="1" dirty="0" smtClean="0">
              <a:solidFill>
                <a:srgbClr val="C00000"/>
              </a:solidFill>
            </a:endParaRPr>
          </a:p>
          <a:p>
            <a:endParaRPr lang="en-PH" i="1" dirty="0">
              <a:solidFill>
                <a:srgbClr val="C00000"/>
              </a:solidFill>
            </a:endParaRPr>
          </a:p>
          <a:p>
            <a:endParaRPr lang="en-PH" i="1" dirty="0" smtClean="0">
              <a:solidFill>
                <a:srgbClr val="C00000"/>
              </a:solidFill>
            </a:endParaRPr>
          </a:p>
          <a:p>
            <a:r>
              <a:rPr lang="en-PH" dirty="0" smtClean="0"/>
              <a:t>Indicated reasons for the rating </a:t>
            </a:r>
            <a:r>
              <a:rPr lang="en-PH" i="1" dirty="0" err="1" smtClean="0">
                <a:solidFill>
                  <a:srgbClr val="C00000"/>
                </a:solidFill>
              </a:rPr>
              <a:t>Naglagay</a:t>
            </a:r>
            <a:r>
              <a:rPr lang="en-PH" i="1" dirty="0" smtClean="0">
                <a:solidFill>
                  <a:srgbClr val="C00000"/>
                </a:solidFill>
              </a:rPr>
              <a:t> </a:t>
            </a:r>
            <a:r>
              <a:rPr lang="en-PH" i="1" dirty="0" err="1" smtClean="0">
                <a:solidFill>
                  <a:srgbClr val="C00000"/>
                </a:solidFill>
              </a:rPr>
              <a:t>ng</a:t>
            </a:r>
            <a:r>
              <a:rPr lang="en-PH" i="1" dirty="0" smtClean="0">
                <a:solidFill>
                  <a:srgbClr val="C00000"/>
                </a:solidFill>
              </a:rPr>
              <a:t> </a:t>
            </a:r>
            <a:r>
              <a:rPr lang="en-PH" i="1" dirty="0" err="1" smtClean="0">
                <a:solidFill>
                  <a:srgbClr val="C00000"/>
                </a:solidFill>
              </a:rPr>
              <a:t>detalya</a:t>
            </a:r>
            <a:r>
              <a:rPr lang="en-PH" i="1" dirty="0" smtClean="0">
                <a:solidFill>
                  <a:srgbClr val="C00000"/>
                </a:solidFill>
              </a:rPr>
              <a:t> kung </a:t>
            </a:r>
            <a:r>
              <a:rPr lang="en-PH" i="1" dirty="0" err="1" smtClean="0">
                <a:solidFill>
                  <a:srgbClr val="C00000"/>
                </a:solidFill>
              </a:rPr>
              <a:t>bakit</a:t>
            </a:r>
            <a:r>
              <a:rPr lang="en-PH" i="1" dirty="0" smtClean="0">
                <a:solidFill>
                  <a:srgbClr val="C00000"/>
                </a:solidFill>
              </a:rPr>
              <a:t> </a:t>
            </a:r>
            <a:r>
              <a:rPr lang="en-PH" i="1" dirty="0" err="1" smtClean="0">
                <a:solidFill>
                  <a:srgbClr val="C00000"/>
                </a:solidFill>
              </a:rPr>
              <a:t>ganun</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ibinigay</a:t>
            </a:r>
            <a:r>
              <a:rPr lang="en-PH" i="1" dirty="0" smtClean="0">
                <a:solidFill>
                  <a:srgbClr val="C00000"/>
                </a:solidFill>
              </a:rPr>
              <a:t> </a:t>
            </a:r>
            <a:r>
              <a:rPr lang="en-PH" i="1" dirty="0" err="1" smtClean="0">
                <a:solidFill>
                  <a:srgbClr val="C00000"/>
                </a:solidFill>
              </a:rPr>
              <a:t>na</a:t>
            </a:r>
            <a:r>
              <a:rPr lang="en-PH" i="1" dirty="0" smtClean="0">
                <a:solidFill>
                  <a:srgbClr val="C00000"/>
                </a:solidFill>
              </a:rPr>
              <a:t> </a:t>
            </a:r>
            <a:r>
              <a:rPr lang="en-PH" i="1" dirty="0" err="1" smtClean="0">
                <a:solidFill>
                  <a:srgbClr val="C00000"/>
                </a:solidFill>
              </a:rPr>
              <a:t>puntos</a:t>
            </a:r>
            <a:r>
              <a:rPr lang="en-PH" i="1" dirty="0" smtClean="0">
                <a:solidFill>
                  <a:srgbClr val="C00000"/>
                </a:solidFill>
              </a:rPr>
              <a:t> at </a:t>
            </a:r>
            <a:r>
              <a:rPr lang="en-PH" i="1" dirty="0" err="1" smtClean="0">
                <a:solidFill>
                  <a:srgbClr val="C00000"/>
                </a:solidFill>
              </a:rPr>
              <a:t>mga</a:t>
            </a:r>
            <a:r>
              <a:rPr lang="en-PH" i="1" dirty="0" smtClean="0">
                <a:solidFill>
                  <a:srgbClr val="C00000"/>
                </a:solidFill>
              </a:rPr>
              <a:t> </a:t>
            </a:r>
            <a:r>
              <a:rPr lang="en-PH" i="1" dirty="0" err="1" smtClean="0">
                <a:solidFill>
                  <a:srgbClr val="C00000"/>
                </a:solidFill>
              </a:rPr>
              <a:t>mungkahi</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mapabuti</a:t>
            </a:r>
            <a:r>
              <a:rPr lang="en-PH" i="1" dirty="0" smtClean="0">
                <a:solidFill>
                  <a:srgbClr val="C00000"/>
                </a:solidFill>
              </a:rPr>
              <a:t> </a:t>
            </a:r>
            <a:r>
              <a:rPr lang="en-PH" i="1" dirty="0" err="1" smtClean="0">
                <a:solidFill>
                  <a:srgbClr val="C00000"/>
                </a:solidFill>
              </a:rPr>
              <a:t>ang</a:t>
            </a:r>
            <a:r>
              <a:rPr lang="en-PH" i="1" dirty="0" smtClean="0">
                <a:solidFill>
                  <a:srgbClr val="C00000"/>
                </a:solidFill>
              </a:rPr>
              <a:t> </a:t>
            </a:r>
            <a:r>
              <a:rPr lang="en-PH" i="1" dirty="0" err="1" smtClean="0">
                <a:solidFill>
                  <a:srgbClr val="C00000"/>
                </a:solidFill>
              </a:rPr>
              <a:t>puntos</a:t>
            </a:r>
            <a:endParaRPr lang="en-PH" i="1" dirty="0" smtClean="0">
              <a:solidFill>
                <a:srgbClr val="C00000"/>
              </a:solidFill>
            </a:endParaRPr>
          </a:p>
          <a:p>
            <a:r>
              <a:rPr lang="en-PH" i="1" dirty="0" err="1" smtClean="0">
                <a:solidFill>
                  <a:srgbClr val="C00000"/>
                </a:solidFill>
              </a:rPr>
              <a:t>Ginawa</a:t>
            </a:r>
            <a:r>
              <a:rPr lang="en-PH" i="1" dirty="0" smtClean="0">
                <a:solidFill>
                  <a:srgbClr val="C00000"/>
                </a:solidFill>
              </a:rPr>
              <a:t> </a:t>
            </a:r>
            <a:r>
              <a:rPr lang="en-PH" i="1" dirty="0" err="1" smtClean="0">
                <a:solidFill>
                  <a:srgbClr val="C00000"/>
                </a:solidFill>
              </a:rPr>
              <a:t>ito</a:t>
            </a:r>
            <a:r>
              <a:rPr lang="en-PH" i="1" dirty="0" smtClean="0">
                <a:solidFill>
                  <a:srgbClr val="C00000"/>
                </a:solidFill>
              </a:rPr>
              <a:t> </a:t>
            </a:r>
            <a:r>
              <a:rPr lang="en-PH" i="1" dirty="0" err="1" smtClean="0">
                <a:solidFill>
                  <a:srgbClr val="C00000"/>
                </a:solidFill>
              </a:rPr>
              <a:t>para</a:t>
            </a:r>
            <a:r>
              <a:rPr lang="en-PH" i="1" dirty="0" smtClean="0">
                <a:solidFill>
                  <a:srgbClr val="C00000"/>
                </a:solidFill>
              </a:rPr>
              <a:t> </a:t>
            </a:r>
            <a:r>
              <a:rPr lang="en-PH" i="1" dirty="0" err="1" smtClean="0">
                <a:solidFill>
                  <a:srgbClr val="C00000"/>
                </a:solidFill>
              </a:rPr>
              <a:t>sa</a:t>
            </a:r>
            <a:r>
              <a:rPr lang="en-PH" i="1" dirty="0" smtClean="0">
                <a:solidFill>
                  <a:srgbClr val="C00000"/>
                </a:solidFill>
              </a:rPr>
              <a:t> Rural Health Unit (RHU) at Barangay Health Station (BHS)</a:t>
            </a:r>
            <a:endParaRPr lang="en-PH" i="1" dirty="0">
              <a:solidFill>
                <a:srgbClr val="C00000"/>
              </a:solidFill>
            </a:endParaRPr>
          </a:p>
        </p:txBody>
      </p:sp>
      <p:sp>
        <p:nvSpPr>
          <p:cNvPr id="4" name="Slide Number Placeholder 3"/>
          <p:cNvSpPr>
            <a:spLocks noGrp="1"/>
          </p:cNvSpPr>
          <p:nvPr>
            <p:ph type="sldNum" sz="quarter" idx="12"/>
          </p:nvPr>
        </p:nvSpPr>
        <p:spPr/>
        <p:txBody>
          <a:bodyPr/>
          <a:lstStyle/>
          <a:p>
            <a:fld id="{CEDDC02D-9C36-45D3-AB0C-296EFC812A94}" type="slidenum">
              <a:rPr lang="en-PH" smtClean="0"/>
              <a:pPr/>
              <a:t>19</a:t>
            </a:fld>
            <a:endParaRPr lang="en-PH"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3200400"/>
            <a:ext cx="3621118"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Date Placeholder 5"/>
          <p:cNvSpPr>
            <a:spLocks noGrp="1"/>
          </p:cNvSpPr>
          <p:nvPr>
            <p:ph type="dt" sz="half" idx="10"/>
          </p:nvPr>
        </p:nvSpPr>
        <p:spPr/>
        <p:txBody>
          <a:bodyPr/>
          <a:lstStyle/>
          <a:p>
            <a:r>
              <a:rPr lang="en-PH" smtClean="0"/>
              <a:t>i-Pantawid eFDS 9</a:t>
            </a:r>
            <a:endParaRPr lang="en-PH"/>
          </a:p>
        </p:txBody>
      </p:sp>
    </p:spTree>
    <p:extLst>
      <p:ext uri="{BB962C8B-B14F-4D97-AF65-F5344CB8AC3E}">
        <p14:creationId xmlns:p14="http://schemas.microsoft.com/office/powerpoint/2010/main" val="41224431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solidFill>
                  <a:srgbClr val="CC0000"/>
                </a:solidFill>
                <a:latin typeface="Freestyle Script" pitchFamily="66" charset="0"/>
              </a:rPr>
              <a:t>eFDS9 – </a:t>
            </a:r>
            <a:r>
              <a:rPr lang="en-US" sz="6000" dirty="0" err="1" smtClean="0">
                <a:solidFill>
                  <a:srgbClr val="C00000"/>
                </a:solidFill>
                <a:latin typeface="Freestyle Script" pitchFamily="66" charset="0"/>
              </a:rPr>
              <a:t>Tapatan</a:t>
            </a:r>
            <a:r>
              <a:rPr lang="en-US" sz="6000" dirty="0" smtClean="0">
                <a:solidFill>
                  <a:srgbClr val="C00000"/>
                </a:solidFill>
                <a:latin typeface="Freestyle Script" pitchFamily="66" charset="0"/>
              </a:rPr>
              <a:t> </a:t>
            </a:r>
            <a:r>
              <a:rPr lang="en-US" sz="6000" dirty="0" err="1" smtClean="0">
                <a:solidFill>
                  <a:srgbClr val="C00000"/>
                </a:solidFill>
                <a:latin typeface="Freestyle Script" pitchFamily="66" charset="0"/>
              </a:rPr>
              <a:t>sa</a:t>
            </a:r>
            <a:r>
              <a:rPr lang="en-US" sz="6000" dirty="0" smtClean="0">
                <a:solidFill>
                  <a:srgbClr val="C00000"/>
                </a:solidFill>
                <a:latin typeface="Freestyle Script" pitchFamily="66" charset="0"/>
              </a:rPr>
              <a:t> </a:t>
            </a:r>
            <a:r>
              <a:rPr lang="en-US" sz="6000" dirty="0" err="1" smtClean="0">
                <a:solidFill>
                  <a:srgbClr val="C00000"/>
                </a:solidFill>
                <a:latin typeface="Freestyle Script" pitchFamily="66" charset="0"/>
              </a:rPr>
              <a:t>Kalusugan</a:t>
            </a:r>
            <a:endParaRPr lang="en-PH" sz="6000" dirty="0"/>
          </a:p>
        </p:txBody>
      </p:sp>
      <p:sp>
        <p:nvSpPr>
          <p:cNvPr id="5" name="Slide Number Placeholder 4"/>
          <p:cNvSpPr>
            <a:spLocks noGrp="1"/>
          </p:cNvSpPr>
          <p:nvPr>
            <p:ph type="sldNum" sz="quarter" idx="12"/>
          </p:nvPr>
        </p:nvSpPr>
        <p:spPr/>
        <p:txBody>
          <a:bodyPr/>
          <a:lstStyle/>
          <a:p>
            <a:fld id="{55F2A61E-48FD-4F96-85A2-4E092D9FE7A4}" type="slidenum">
              <a:rPr lang="en-US" smtClean="0"/>
              <a:t>2</a:t>
            </a:fld>
            <a:endParaRPr lang="en-US"/>
          </a:p>
        </p:txBody>
      </p:sp>
      <p:sp>
        <p:nvSpPr>
          <p:cNvPr id="6" name="Date Placeholder 5"/>
          <p:cNvSpPr>
            <a:spLocks noGrp="1"/>
          </p:cNvSpPr>
          <p:nvPr>
            <p:ph type="dt" sz="half" idx="10"/>
          </p:nvPr>
        </p:nvSpPr>
        <p:spPr/>
        <p:txBody>
          <a:bodyPr/>
          <a:lstStyle/>
          <a:p>
            <a:r>
              <a:rPr lang="en-PH" smtClean="0"/>
              <a:t>i-Pantawid eFDS 8</a:t>
            </a:r>
            <a:endParaRPr lang="en-US" dirty="0"/>
          </a:p>
        </p:txBody>
      </p:sp>
      <p:sp>
        <p:nvSpPr>
          <p:cNvPr id="4" name="Content Placeholder 3"/>
          <p:cNvSpPr>
            <a:spLocks noGrp="1"/>
          </p:cNvSpPr>
          <p:nvPr>
            <p:ph idx="1"/>
          </p:nvPr>
        </p:nvSpPr>
        <p:spPr>
          <a:xfrm>
            <a:off x="457200" y="1600200"/>
            <a:ext cx="8305800" cy="4525963"/>
          </a:xfrm>
          <a:solidFill>
            <a:srgbClr val="99FF99"/>
          </a:solidFill>
        </p:spPr>
        <p:txBody>
          <a:bodyPr>
            <a:normAutofit fontScale="92500"/>
          </a:bodyPr>
          <a:lstStyle/>
          <a:p>
            <a:pPr marL="514350" indent="-514350">
              <a:buFont typeface="+mj-lt"/>
              <a:buAutoNum type="arabicPeriod"/>
            </a:pPr>
            <a:r>
              <a:rPr lang="en-US" sz="4000" dirty="0"/>
              <a:t>Pantawid </a:t>
            </a:r>
            <a:r>
              <a:rPr lang="en-US" sz="4000" dirty="0" err="1"/>
              <a:t>Pamilyang</a:t>
            </a:r>
            <a:r>
              <a:rPr lang="en-US" sz="4000" dirty="0"/>
              <a:t> Pilipino Program</a:t>
            </a:r>
          </a:p>
          <a:p>
            <a:pPr marL="514350" indent="-514350">
              <a:buFont typeface="+mj-lt"/>
              <a:buAutoNum type="arabicPeriod"/>
            </a:pPr>
            <a:r>
              <a:rPr lang="en-US" sz="4000" dirty="0"/>
              <a:t>Project </a:t>
            </a:r>
            <a:r>
              <a:rPr lang="en-US" sz="4000" dirty="0" smtClean="0"/>
              <a:t>i-Pantawid</a:t>
            </a:r>
          </a:p>
          <a:p>
            <a:pPr marL="514350" indent="-514350">
              <a:buFont typeface="+mj-lt"/>
              <a:buAutoNum type="arabicPeriod"/>
            </a:pPr>
            <a:r>
              <a:rPr lang="en-US" sz="4000" dirty="0" smtClean="0"/>
              <a:t>BHS Equipment Checklist</a:t>
            </a:r>
            <a:endParaRPr lang="en-US" sz="4000" dirty="0"/>
          </a:p>
          <a:p>
            <a:pPr marL="514350" indent="-514350">
              <a:buFont typeface="+mj-lt"/>
              <a:buAutoNum type="arabicPeriod"/>
            </a:pPr>
            <a:r>
              <a:rPr lang="en-US" sz="4000" dirty="0"/>
              <a:t>Community Scorecard</a:t>
            </a:r>
          </a:p>
          <a:p>
            <a:pPr marL="514350" indent="-514350">
              <a:buFont typeface="+mj-lt"/>
              <a:buAutoNum type="arabicPeriod"/>
            </a:pPr>
            <a:r>
              <a:rPr lang="en-US" sz="4000" dirty="0"/>
              <a:t>Scorecard results</a:t>
            </a:r>
          </a:p>
          <a:p>
            <a:pPr marL="514350" indent="-514350">
              <a:buFont typeface="+mj-lt"/>
              <a:buAutoNum type="arabicPeriod"/>
            </a:pPr>
            <a:r>
              <a:rPr lang="en-US" sz="4000" dirty="0"/>
              <a:t>Action planning</a:t>
            </a:r>
          </a:p>
          <a:p>
            <a:pPr marL="0" indent="0">
              <a:buNone/>
            </a:pPr>
            <a:endParaRPr lang="en-PH" sz="4000" dirty="0"/>
          </a:p>
        </p:txBody>
      </p:sp>
    </p:spTree>
    <p:extLst>
      <p:ext uri="{BB962C8B-B14F-4D97-AF65-F5344CB8AC3E}">
        <p14:creationId xmlns:p14="http://schemas.microsoft.com/office/powerpoint/2010/main" val="1603672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EDDC02D-9C36-45D3-AB0C-296EFC812A94}" type="slidenum">
              <a:rPr lang="en-PH" smtClean="0"/>
              <a:pPr/>
              <a:t>20</a:t>
            </a:fld>
            <a:endParaRPr lang="en-PH" dirty="0"/>
          </a:p>
        </p:txBody>
      </p:sp>
      <p:sp>
        <p:nvSpPr>
          <p:cNvPr id="6" name="Date Placeholder 5"/>
          <p:cNvSpPr>
            <a:spLocks noGrp="1"/>
          </p:cNvSpPr>
          <p:nvPr>
            <p:ph type="dt" sz="half" idx="10"/>
          </p:nvPr>
        </p:nvSpPr>
        <p:spPr/>
        <p:txBody>
          <a:bodyPr/>
          <a:lstStyle/>
          <a:p>
            <a:r>
              <a:rPr lang="en-PH" smtClean="0"/>
              <a:t>i-Pantawid eFDS 8</a:t>
            </a:r>
            <a:endParaRPr lang="en-PH" dirty="0"/>
          </a:p>
        </p:txBody>
      </p:sp>
      <p:pic>
        <p:nvPicPr>
          <p:cNvPr id="2057"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3839"/>
          <a:stretch/>
        </p:blipFill>
        <p:spPr bwMode="auto">
          <a:xfrm>
            <a:off x="1830387" y="50741"/>
            <a:ext cx="5637213" cy="6840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230099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EDDC02D-9C36-45D3-AB0C-296EFC812A94}" type="slidenum">
              <a:rPr lang="en-PH" smtClean="0"/>
              <a:t>21</a:t>
            </a:fld>
            <a:endParaRPr lang="en-PH" dirty="0"/>
          </a:p>
        </p:txBody>
      </p:sp>
      <p:sp>
        <p:nvSpPr>
          <p:cNvPr id="4" name="Date Placeholder 3"/>
          <p:cNvSpPr>
            <a:spLocks noGrp="1"/>
          </p:cNvSpPr>
          <p:nvPr>
            <p:ph type="dt" sz="half" idx="10"/>
          </p:nvPr>
        </p:nvSpPr>
        <p:spPr/>
        <p:txBody>
          <a:bodyPr/>
          <a:lstStyle/>
          <a:p>
            <a:r>
              <a:rPr lang="en-PH" smtClean="0"/>
              <a:t>i-Pantawid eFDS 8</a:t>
            </a:r>
            <a:endParaRPr lang="en-PH" dirty="0"/>
          </a:p>
        </p:txBody>
      </p:sp>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400" y="96174"/>
            <a:ext cx="6083300" cy="7016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475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PH" smtClean="0"/>
              <a:t>i-Pantawid eFDS 9</a:t>
            </a:r>
            <a:endParaRPr lang="en-US"/>
          </a:p>
        </p:txBody>
      </p:sp>
      <p:sp>
        <p:nvSpPr>
          <p:cNvPr id="3" name="Slide Number Placeholder 2"/>
          <p:cNvSpPr>
            <a:spLocks noGrp="1"/>
          </p:cNvSpPr>
          <p:nvPr>
            <p:ph type="sldNum" sz="quarter" idx="12"/>
          </p:nvPr>
        </p:nvSpPr>
        <p:spPr/>
        <p:txBody>
          <a:bodyPr/>
          <a:lstStyle/>
          <a:p>
            <a:fld id="{FD1F5157-FDDE-4CDF-8D20-C3A8F46CEA9B}" type="slidenum">
              <a:rPr lang="en-US" smtClean="0"/>
              <a:t>22</a:t>
            </a:fld>
            <a:endParaRPr lang="en-US"/>
          </a:p>
        </p:txBody>
      </p:sp>
      <p:sp>
        <p:nvSpPr>
          <p:cNvPr id="4" name="Rounded Rectangle 3"/>
          <p:cNvSpPr/>
          <p:nvPr/>
        </p:nvSpPr>
        <p:spPr>
          <a:xfrm>
            <a:off x="3517782" y="4343400"/>
            <a:ext cx="2194560" cy="914400"/>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6"/>
          </a:lnRef>
          <a:fillRef idx="3">
            <a:schemeClr val="accent6"/>
          </a:fillRef>
          <a:effectRef idx="2">
            <a:schemeClr val="accent6"/>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Interface Meeting/</a:t>
            </a:r>
            <a:r>
              <a:rPr lang="en-PH" dirty="0" err="1" smtClean="0">
                <a:solidFill>
                  <a:prstClr val="white"/>
                </a:solidFill>
                <a:effectLst>
                  <a:outerShdw blurRad="38100" dist="38100" dir="2700000" algn="tl">
                    <a:srgbClr val="000000">
                      <a:alpha val="43137"/>
                    </a:srgbClr>
                  </a:outerShdw>
                </a:effectLst>
                <a:latin typeface="Haettenschweiler" pitchFamily="34" charset="0"/>
              </a:rPr>
              <a:t>Ugnayan</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5" name="Rounded Rectangle 4"/>
          <p:cNvSpPr/>
          <p:nvPr/>
        </p:nvSpPr>
        <p:spPr>
          <a:xfrm>
            <a:off x="914400" y="1295400"/>
            <a:ext cx="1676400" cy="761999"/>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Supply Side Information</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6" name="Rounded Rectangle 5"/>
          <p:cNvSpPr/>
          <p:nvPr/>
        </p:nvSpPr>
        <p:spPr>
          <a:xfrm>
            <a:off x="2133600" y="2819401"/>
            <a:ext cx="2194560" cy="914400"/>
          </a:xfrm>
          <a:prstGeom prst="roundRect">
            <a:avLst>
              <a:gd name="adj" fmla="val 10907"/>
            </a:avLst>
          </a:prstGeom>
          <a:solidFill>
            <a:srgbClr val="007A3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PH" dirty="0" err="1" smtClean="0">
                <a:solidFill>
                  <a:prstClr val="white"/>
                </a:solidFill>
                <a:effectLst>
                  <a:outerShdw blurRad="38100" dist="38100" dir="2700000" algn="tl">
                    <a:srgbClr val="000000">
                      <a:alpha val="43137"/>
                    </a:srgbClr>
                  </a:outerShdw>
                </a:effectLst>
                <a:latin typeface="Haettenschweiler" pitchFamily="34" charset="0"/>
              </a:rPr>
              <a:t>Pasya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Mamamayan</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7" name="Rounded Rectangle 6"/>
          <p:cNvSpPr/>
          <p:nvPr/>
        </p:nvSpPr>
        <p:spPr>
          <a:xfrm>
            <a:off x="4953000" y="2819401"/>
            <a:ext cx="2194560" cy="914400"/>
          </a:xfrm>
          <a:prstGeom prst="roundRect">
            <a:avLst>
              <a:gd name="adj" fmla="val 10907"/>
            </a:avLst>
          </a:prstGeom>
          <a:solidFill>
            <a:srgbClr val="007A37"/>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PH" dirty="0" err="1" smtClean="0">
                <a:solidFill>
                  <a:prstClr val="white"/>
                </a:solidFill>
                <a:effectLst>
                  <a:outerShdw blurRad="38100" dist="38100" dir="2700000" algn="tl">
                    <a:srgbClr val="000000">
                      <a:alpha val="43137"/>
                    </a:srgbClr>
                  </a:outerShdw>
                </a:effectLst>
                <a:latin typeface="Haettenschweiler" pitchFamily="34" charset="0"/>
              </a:rPr>
              <a:t>Pasya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Tagapamahala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Serbisyo</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Publico</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8" name="Rounded Rectangle 7"/>
          <p:cNvSpPr/>
          <p:nvPr/>
        </p:nvSpPr>
        <p:spPr>
          <a:xfrm>
            <a:off x="3517782" y="5638800"/>
            <a:ext cx="2194560" cy="914400"/>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2"/>
          </a:lnRef>
          <a:fillRef idx="3">
            <a:schemeClr val="accent2"/>
          </a:fillRef>
          <a:effectRef idx="3">
            <a:schemeClr val="accent2"/>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Action Planning/</a:t>
            </a:r>
            <a:r>
              <a:rPr lang="en-PH" dirty="0" err="1" smtClean="0">
                <a:solidFill>
                  <a:prstClr val="white"/>
                </a:solidFill>
                <a:effectLst>
                  <a:outerShdw blurRad="38100" dist="38100" dir="2700000" algn="tl">
                    <a:srgbClr val="000000">
                      <a:alpha val="43137"/>
                    </a:srgbClr>
                  </a:outerShdw>
                </a:effectLst>
                <a:latin typeface="Haettenschweiler" pitchFamily="34" charset="0"/>
              </a:rPr>
              <a:t>Pagplano</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sa</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Pagbuti</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ng</a:t>
            </a:r>
            <a:r>
              <a:rPr lang="en-PH" dirty="0" smtClean="0">
                <a:solidFill>
                  <a:prstClr val="white"/>
                </a:solidFill>
                <a:effectLst>
                  <a:outerShdw blurRad="38100" dist="38100" dir="2700000" algn="tl">
                    <a:srgbClr val="000000">
                      <a:alpha val="43137"/>
                    </a:srgbClr>
                  </a:outerShdw>
                </a:effectLst>
                <a:latin typeface="Haettenschweiler" pitchFamily="34" charset="0"/>
              </a:rPr>
              <a:t> </a:t>
            </a:r>
            <a:r>
              <a:rPr lang="en-PH" dirty="0" err="1" smtClean="0">
                <a:solidFill>
                  <a:prstClr val="white"/>
                </a:solidFill>
                <a:effectLst>
                  <a:outerShdw blurRad="38100" dist="38100" dir="2700000" algn="tl">
                    <a:srgbClr val="000000">
                      <a:alpha val="43137"/>
                    </a:srgbClr>
                  </a:outerShdw>
                </a:effectLst>
                <a:latin typeface="Haettenschweiler" pitchFamily="34" charset="0"/>
              </a:rPr>
              <a:t>Serbisyo</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9" name="Rounded Rectangle 8"/>
          <p:cNvSpPr/>
          <p:nvPr/>
        </p:nvSpPr>
        <p:spPr>
          <a:xfrm>
            <a:off x="3776862" y="1289951"/>
            <a:ext cx="1676400" cy="761999"/>
          </a:xfrm>
          <a:prstGeom prst="roundRect">
            <a:avLst>
              <a:gd name="adj" fmla="val 1090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0" anchor="ctr"/>
          <a:lstStyle/>
          <a:p>
            <a:pPr algn="ctr"/>
            <a:r>
              <a:rPr lang="en-PH" dirty="0" smtClean="0">
                <a:solidFill>
                  <a:prstClr val="white"/>
                </a:solidFill>
                <a:effectLst>
                  <a:outerShdw blurRad="38100" dist="38100" dir="2700000" algn="tl">
                    <a:srgbClr val="000000">
                      <a:alpha val="43137"/>
                    </a:srgbClr>
                  </a:outerShdw>
                </a:effectLst>
                <a:latin typeface="Haettenschweiler" pitchFamily="34" charset="0"/>
              </a:rPr>
              <a:t>RHU/BHS Scorecard</a:t>
            </a:r>
            <a:endParaRPr lang="en-PH" dirty="0">
              <a:solidFill>
                <a:prstClr val="white"/>
              </a:solidFill>
              <a:effectLst>
                <a:outerShdw blurRad="38100" dist="38100" dir="2700000" algn="tl">
                  <a:srgbClr val="000000">
                    <a:alpha val="43137"/>
                  </a:srgbClr>
                </a:outerShdw>
              </a:effectLst>
              <a:latin typeface="Haettenschweiler" pitchFamily="34" charset="0"/>
            </a:endParaRPr>
          </a:p>
        </p:txBody>
      </p:sp>
      <p:sp>
        <p:nvSpPr>
          <p:cNvPr id="10" name="Title 1"/>
          <p:cNvSpPr txBox="1">
            <a:spLocks/>
          </p:cNvSpPr>
          <p:nvPr/>
        </p:nvSpPr>
        <p:spPr>
          <a:xfrm>
            <a:off x="457200" y="76200"/>
            <a:ext cx="8229600" cy="1143000"/>
          </a:xfrm>
          <a:prstGeom prst="rect">
            <a:avLst/>
          </a:prstGeom>
        </p:spPr>
        <p:txBody>
          <a:bodyP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PH" smtClean="0"/>
              <a:t>Proseso ng Community Scorecard (CSC)</a:t>
            </a:r>
            <a:endParaRPr lang="en-PH" dirty="0"/>
          </a:p>
        </p:txBody>
      </p:sp>
      <p:cxnSp>
        <p:nvCxnSpPr>
          <p:cNvPr id="12" name="Straight Arrow Connector 11"/>
          <p:cNvCxnSpPr>
            <a:stCxn id="5" idx="3"/>
          </p:cNvCxnSpPr>
          <p:nvPr/>
        </p:nvCxnSpPr>
        <p:spPr>
          <a:xfrm flipV="1">
            <a:off x="2590800" y="1670950"/>
            <a:ext cx="1066800" cy="54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615062" y="2057399"/>
            <a:ext cx="0" cy="38100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230880" y="2438400"/>
            <a:ext cx="2865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endCxn id="6" idx="0"/>
          </p:cNvCxnSpPr>
          <p:nvPr/>
        </p:nvCxnSpPr>
        <p:spPr>
          <a:xfrm>
            <a:off x="3230880" y="2438400"/>
            <a:ext cx="0" cy="381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6096000" y="2438400"/>
            <a:ext cx="0" cy="3810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241431" y="4038600"/>
            <a:ext cx="286512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35569" y="3792414"/>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0" y="3786554"/>
            <a:ext cx="0" cy="27432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4624754" y="40386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4624754" y="53340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65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7370"/>
          <a:stretch/>
        </p:blipFill>
        <p:spPr>
          <a:xfrm>
            <a:off x="2514600" y="3733800"/>
            <a:ext cx="4114800" cy="2858651"/>
          </a:xfrm>
          <a:prstGeom prst="rect">
            <a:avLst/>
          </a:prstGeom>
          <a:noFill/>
          <a:ln>
            <a:noFill/>
          </a:ln>
        </p:spPr>
      </p:pic>
      <p:sp>
        <p:nvSpPr>
          <p:cNvPr id="11" name="TextBox 10"/>
          <p:cNvSpPr txBox="1"/>
          <p:nvPr/>
        </p:nvSpPr>
        <p:spPr>
          <a:xfrm>
            <a:off x="595585" y="76200"/>
            <a:ext cx="8015015" cy="923330"/>
          </a:xfrm>
          <a:prstGeom prst="rect">
            <a:avLst/>
          </a:prstGeom>
          <a:noFill/>
        </p:spPr>
        <p:txBody>
          <a:bodyPr wrap="none" rtlCol="0">
            <a:spAutoFit/>
          </a:bodyPr>
          <a:lstStyle/>
          <a:p>
            <a:r>
              <a:rPr lang="en-PH" sz="5400" dirty="0"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Interface Meeting/</a:t>
            </a:r>
            <a:r>
              <a:rPr lang="en-PH" sz="5400" dirty="0" err="1"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Ugnayan</a:t>
            </a:r>
            <a:endParaRPr lang="en-PH" sz="5400" dirty="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endParaRPr>
          </a:p>
        </p:txBody>
      </p:sp>
      <p:sp>
        <p:nvSpPr>
          <p:cNvPr id="4" name="Rounded Rectangle 3"/>
          <p:cNvSpPr/>
          <p:nvPr/>
        </p:nvSpPr>
        <p:spPr>
          <a:xfrm>
            <a:off x="685800" y="999530"/>
            <a:ext cx="7848600" cy="2581870"/>
          </a:xfrm>
          <a:prstGeom prst="roundRect">
            <a:avLst/>
          </a:prstGeom>
          <a:solidFill>
            <a:srgbClr val="99FF99">
              <a:alpha val="63137"/>
            </a:srgbClr>
          </a:solidFill>
          <a:ln w="28575">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r>
              <a:rPr lang="en-PH" sz="2400" b="1" dirty="0" smtClean="0">
                <a:solidFill>
                  <a:schemeClr val="tx1"/>
                </a:solidFill>
              </a:rPr>
              <a:t>A public forum or meeting where the service providers and users gather to present their respective scorecards and discuss ways to improve service delivery </a:t>
            </a:r>
            <a:r>
              <a:rPr lang="en-PH" sz="2400" b="1" i="1" dirty="0" err="1" smtClean="0">
                <a:solidFill>
                  <a:srgbClr val="C00000"/>
                </a:solidFill>
              </a:rPr>
              <a:t>Pagtitipon</a:t>
            </a:r>
            <a:r>
              <a:rPr lang="en-PH" sz="2400" b="1" i="1" dirty="0" smtClean="0">
                <a:solidFill>
                  <a:srgbClr val="C00000"/>
                </a:solidFill>
              </a:rPr>
              <a:t> </a:t>
            </a:r>
            <a:r>
              <a:rPr lang="en-PH" sz="2400" b="1" i="1" dirty="0" err="1" smtClean="0">
                <a:solidFill>
                  <a:srgbClr val="C00000"/>
                </a:solidFill>
              </a:rPr>
              <a:t>ng</a:t>
            </a:r>
            <a:r>
              <a:rPr lang="en-PH" sz="2400" b="1" i="1" dirty="0" smtClean="0">
                <a:solidFill>
                  <a:srgbClr val="C00000"/>
                </a:solidFill>
              </a:rPr>
              <a:t> </a:t>
            </a:r>
            <a:r>
              <a:rPr lang="en-PH" sz="2400" b="1" i="1" dirty="0" err="1" smtClean="0">
                <a:solidFill>
                  <a:srgbClr val="C00000"/>
                </a:solidFill>
              </a:rPr>
              <a:t>mamamayan</a:t>
            </a:r>
            <a:r>
              <a:rPr lang="en-PH" sz="2400" b="1" i="1" dirty="0" smtClean="0">
                <a:solidFill>
                  <a:srgbClr val="C00000"/>
                </a:solidFill>
              </a:rPr>
              <a:t> at </a:t>
            </a:r>
            <a:r>
              <a:rPr lang="en-PH" sz="2400" b="1" i="1" dirty="0" err="1" smtClean="0">
                <a:solidFill>
                  <a:srgbClr val="C00000"/>
                </a:solidFill>
              </a:rPr>
              <a:t>tagapamahala</a:t>
            </a:r>
            <a:r>
              <a:rPr lang="en-PH" sz="2400" b="1" i="1" dirty="0" smtClean="0">
                <a:solidFill>
                  <a:srgbClr val="C00000"/>
                </a:solidFill>
              </a:rPr>
              <a:t> </a:t>
            </a:r>
            <a:r>
              <a:rPr lang="en-PH" sz="2400" b="1" i="1" dirty="0" err="1" smtClean="0">
                <a:solidFill>
                  <a:srgbClr val="C00000"/>
                </a:solidFill>
              </a:rPr>
              <a:t>sa</a:t>
            </a:r>
            <a:r>
              <a:rPr lang="en-PH" sz="2400" b="1" i="1" dirty="0" smtClean="0">
                <a:solidFill>
                  <a:srgbClr val="C00000"/>
                </a:solidFill>
              </a:rPr>
              <a:t> </a:t>
            </a:r>
            <a:r>
              <a:rPr lang="en-PH" sz="2400" b="1" i="1" dirty="0" err="1" smtClean="0">
                <a:solidFill>
                  <a:srgbClr val="C00000"/>
                </a:solidFill>
              </a:rPr>
              <a:t>serbisyo</a:t>
            </a:r>
            <a:r>
              <a:rPr lang="en-PH" sz="2400" b="1" i="1" dirty="0" smtClean="0">
                <a:solidFill>
                  <a:srgbClr val="C00000"/>
                </a:solidFill>
              </a:rPr>
              <a:t> </a:t>
            </a:r>
            <a:r>
              <a:rPr lang="en-PH" sz="2400" b="1" i="1" dirty="0" err="1" smtClean="0">
                <a:solidFill>
                  <a:srgbClr val="C00000"/>
                </a:solidFill>
              </a:rPr>
              <a:t>publiko</a:t>
            </a:r>
            <a:r>
              <a:rPr lang="en-PH" sz="2400" b="1" i="1" dirty="0" smtClean="0">
                <a:solidFill>
                  <a:srgbClr val="C00000"/>
                </a:solidFill>
              </a:rPr>
              <a:t> </a:t>
            </a:r>
            <a:r>
              <a:rPr lang="en-PH" sz="2400" b="1" i="1" dirty="0" err="1" smtClean="0">
                <a:solidFill>
                  <a:srgbClr val="C00000"/>
                </a:solidFill>
              </a:rPr>
              <a:t>upang</a:t>
            </a:r>
            <a:r>
              <a:rPr lang="en-PH" sz="2400" b="1" i="1" dirty="0" smtClean="0">
                <a:solidFill>
                  <a:srgbClr val="C00000"/>
                </a:solidFill>
              </a:rPr>
              <a:t> </a:t>
            </a:r>
            <a:r>
              <a:rPr lang="en-PH" sz="2400" b="1" i="1" dirty="0" err="1" smtClean="0">
                <a:solidFill>
                  <a:srgbClr val="C00000"/>
                </a:solidFill>
              </a:rPr>
              <a:t>pag-usapan</a:t>
            </a:r>
            <a:r>
              <a:rPr lang="en-PH" sz="2400" b="1" i="1" dirty="0" smtClean="0">
                <a:solidFill>
                  <a:srgbClr val="C00000"/>
                </a:solidFill>
              </a:rPr>
              <a:t> </a:t>
            </a:r>
            <a:r>
              <a:rPr lang="en-PH" sz="2400" b="1" i="1" dirty="0" err="1" smtClean="0">
                <a:solidFill>
                  <a:srgbClr val="C00000"/>
                </a:solidFill>
              </a:rPr>
              <a:t>ang</a:t>
            </a:r>
            <a:r>
              <a:rPr lang="en-PH" sz="2400" b="1" i="1" dirty="0" smtClean="0">
                <a:solidFill>
                  <a:srgbClr val="C00000"/>
                </a:solidFill>
              </a:rPr>
              <a:t> </a:t>
            </a:r>
            <a:r>
              <a:rPr lang="en-PH" sz="2400" b="1" i="1" dirty="0" err="1" smtClean="0">
                <a:solidFill>
                  <a:srgbClr val="C00000"/>
                </a:solidFill>
              </a:rPr>
              <a:t>mga</a:t>
            </a:r>
            <a:r>
              <a:rPr lang="en-PH" sz="2400" b="1" i="1" dirty="0" smtClean="0">
                <a:solidFill>
                  <a:srgbClr val="C00000"/>
                </a:solidFill>
              </a:rPr>
              <a:t> </a:t>
            </a:r>
            <a:r>
              <a:rPr lang="en-PH" sz="2400" b="1" i="1" dirty="0" err="1" smtClean="0">
                <a:solidFill>
                  <a:srgbClr val="C00000"/>
                </a:solidFill>
              </a:rPr>
              <a:t>nabigyang</a:t>
            </a:r>
            <a:r>
              <a:rPr lang="en-PH" sz="2400" b="1" i="1" dirty="0" smtClean="0">
                <a:solidFill>
                  <a:srgbClr val="C00000"/>
                </a:solidFill>
              </a:rPr>
              <a:t> </a:t>
            </a:r>
            <a:r>
              <a:rPr lang="en-PH" sz="2400" b="1" i="1" dirty="0" err="1" smtClean="0">
                <a:solidFill>
                  <a:srgbClr val="C00000"/>
                </a:solidFill>
              </a:rPr>
              <a:t>puntos</a:t>
            </a:r>
            <a:r>
              <a:rPr lang="en-PH" sz="2400" b="1" i="1" dirty="0" smtClean="0">
                <a:solidFill>
                  <a:srgbClr val="C00000"/>
                </a:solidFill>
              </a:rPr>
              <a:t> at </a:t>
            </a:r>
            <a:r>
              <a:rPr lang="en-PH" sz="2400" b="1" i="1" dirty="0" err="1" smtClean="0">
                <a:solidFill>
                  <a:srgbClr val="C00000"/>
                </a:solidFill>
              </a:rPr>
              <a:t>paano</a:t>
            </a:r>
            <a:r>
              <a:rPr lang="en-PH" sz="2400" b="1" i="1" dirty="0" smtClean="0">
                <a:solidFill>
                  <a:srgbClr val="C00000"/>
                </a:solidFill>
              </a:rPr>
              <a:t> </a:t>
            </a:r>
            <a:r>
              <a:rPr lang="en-PH" sz="2400" b="1" i="1" dirty="0" err="1" smtClean="0">
                <a:solidFill>
                  <a:srgbClr val="C00000"/>
                </a:solidFill>
              </a:rPr>
              <a:t>mapabuti</a:t>
            </a:r>
            <a:r>
              <a:rPr lang="en-PH" sz="2400" b="1" i="1" dirty="0" smtClean="0">
                <a:solidFill>
                  <a:srgbClr val="C00000"/>
                </a:solidFill>
              </a:rPr>
              <a:t> </a:t>
            </a:r>
            <a:r>
              <a:rPr lang="en-PH" sz="2400" b="1" i="1" dirty="0" err="1" smtClean="0">
                <a:solidFill>
                  <a:srgbClr val="C00000"/>
                </a:solidFill>
              </a:rPr>
              <a:t>ito</a:t>
            </a:r>
            <a:r>
              <a:rPr lang="en-PH" sz="2400" b="1" i="1" dirty="0" smtClean="0">
                <a:solidFill>
                  <a:srgbClr val="C00000"/>
                </a:solidFill>
              </a:rPr>
              <a:t>.</a:t>
            </a:r>
            <a:endParaRPr lang="en-PH" sz="2400" b="1" i="1" dirty="0">
              <a:solidFill>
                <a:srgbClr val="C00000"/>
              </a:solidFill>
              <a:effectLst>
                <a:outerShdw blurRad="38100" dist="38100" dir="2700000" algn="tl">
                  <a:srgbClr val="000000">
                    <a:alpha val="43137"/>
                  </a:srgbClr>
                </a:outerShdw>
              </a:effectLst>
            </a:endParaRPr>
          </a:p>
        </p:txBody>
      </p:sp>
      <p:sp>
        <p:nvSpPr>
          <p:cNvPr id="2" name="Slide Number Placeholder 1"/>
          <p:cNvSpPr>
            <a:spLocks noGrp="1"/>
          </p:cNvSpPr>
          <p:nvPr>
            <p:ph type="sldNum" sz="quarter" idx="12"/>
          </p:nvPr>
        </p:nvSpPr>
        <p:spPr/>
        <p:txBody>
          <a:bodyPr/>
          <a:lstStyle/>
          <a:p>
            <a:fld id="{3F2FEDDA-4017-4C4C-948C-D7BEC57212F0}" type="slidenum">
              <a:rPr lang="en-PH" smtClean="0">
                <a:solidFill>
                  <a:prstClr val="black">
                    <a:tint val="75000"/>
                  </a:prstClr>
                </a:solidFill>
              </a:rPr>
              <a:pPr/>
              <a:t>23</a:t>
            </a:fld>
            <a:endParaRPr lang="en-PH">
              <a:solidFill>
                <a:prstClr val="black">
                  <a:tint val="75000"/>
                </a:prstClr>
              </a:solidFill>
            </a:endParaRPr>
          </a:p>
        </p:txBody>
      </p:sp>
      <p:sp>
        <p:nvSpPr>
          <p:cNvPr id="5" name="Date Placeholder 4"/>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Tree>
    <p:extLst>
      <p:ext uri="{BB962C8B-B14F-4D97-AF65-F5344CB8AC3E}">
        <p14:creationId xmlns:p14="http://schemas.microsoft.com/office/powerpoint/2010/main" val="4134001430"/>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TextBox 10"/>
          <p:cNvSpPr txBox="1"/>
          <p:nvPr/>
        </p:nvSpPr>
        <p:spPr>
          <a:xfrm>
            <a:off x="350648" y="152400"/>
            <a:ext cx="8433399" cy="923330"/>
          </a:xfrm>
          <a:prstGeom prst="rect">
            <a:avLst/>
          </a:prstGeom>
          <a:noFill/>
        </p:spPr>
        <p:txBody>
          <a:bodyPr wrap="none" rtlCol="0">
            <a:spAutoFit/>
          </a:bodyPr>
          <a:lstStyle/>
          <a:p>
            <a:r>
              <a:rPr lang="en-PH" sz="5400" dirty="0" err="1"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Layunin</a:t>
            </a:r>
            <a:r>
              <a:rPr lang="en-PH" sz="5400" dirty="0"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 </a:t>
            </a:r>
            <a:r>
              <a:rPr lang="en-PH" sz="5400" dirty="0" err="1"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ng</a:t>
            </a:r>
            <a:r>
              <a:rPr lang="en-PH" sz="5400" dirty="0" smtClean="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rPr>
              <a:t> Interface Meeting</a:t>
            </a:r>
            <a:endParaRPr lang="en-PH" sz="5400" dirty="0">
              <a:ln w="18415" cmpd="sng">
                <a:solidFill>
                  <a:srgbClr val="FFFFFF"/>
                </a:solidFill>
                <a:prstDash val="solid"/>
              </a:ln>
              <a:solidFill>
                <a:schemeClr val="accent6">
                  <a:lumMod val="75000"/>
                </a:schemeClr>
              </a:solidFill>
              <a:effectLst>
                <a:outerShdw blurRad="38100" dist="38100" dir="2700000" algn="tl">
                  <a:srgbClr val="000000">
                    <a:alpha val="43137"/>
                  </a:srgbClr>
                </a:outerShdw>
              </a:effectLst>
              <a:latin typeface="Impact" pitchFamily="34" charset="0"/>
            </a:endParaRPr>
          </a:p>
        </p:txBody>
      </p:sp>
      <p:sp>
        <p:nvSpPr>
          <p:cNvPr id="4" name="Rounded Rectangle 3"/>
          <p:cNvSpPr/>
          <p:nvPr/>
        </p:nvSpPr>
        <p:spPr>
          <a:xfrm>
            <a:off x="321745" y="1371600"/>
            <a:ext cx="8412480" cy="2362200"/>
          </a:xfrm>
          <a:prstGeom prst="roundRect">
            <a:avLst/>
          </a:prstGeom>
          <a:solidFill>
            <a:srgbClr val="99FF99">
              <a:alpha val="63137"/>
            </a:srgbClr>
          </a:solidFill>
          <a:ln w="28575">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r>
              <a:rPr lang="en-PH" sz="2800" b="1" dirty="0">
                <a:solidFill>
                  <a:schemeClr val="tx1"/>
                </a:solidFill>
              </a:rPr>
              <a:t>To provide a feedback mechanism between </a:t>
            </a:r>
            <a:r>
              <a:rPr lang="en-PH" sz="2800" b="1" dirty="0" smtClean="0">
                <a:solidFill>
                  <a:schemeClr val="tx1"/>
                </a:solidFill>
              </a:rPr>
              <a:t>the community end-users and government service </a:t>
            </a:r>
            <a:r>
              <a:rPr lang="en-PH" sz="2800" b="1" dirty="0">
                <a:solidFill>
                  <a:schemeClr val="tx1"/>
                </a:solidFill>
              </a:rPr>
              <a:t>providers on the </a:t>
            </a:r>
            <a:r>
              <a:rPr lang="en-PH" sz="2800" b="1" u="sng" dirty="0">
                <a:solidFill>
                  <a:schemeClr val="tx1"/>
                </a:solidFill>
              </a:rPr>
              <a:t>quality</a:t>
            </a:r>
            <a:r>
              <a:rPr lang="en-PH" sz="2800" b="1" dirty="0">
                <a:solidFill>
                  <a:schemeClr val="tx1"/>
                </a:solidFill>
              </a:rPr>
              <a:t>, </a:t>
            </a:r>
            <a:r>
              <a:rPr lang="en-PH" sz="2800" b="1" u="sng" dirty="0">
                <a:solidFill>
                  <a:schemeClr val="tx1"/>
                </a:solidFill>
              </a:rPr>
              <a:t>efficiency</a:t>
            </a:r>
            <a:r>
              <a:rPr lang="en-PH" sz="2800" b="1" dirty="0">
                <a:solidFill>
                  <a:schemeClr val="tx1"/>
                </a:solidFill>
              </a:rPr>
              <a:t> and </a:t>
            </a:r>
            <a:r>
              <a:rPr lang="en-PH" sz="2800" b="1" u="sng" dirty="0">
                <a:solidFill>
                  <a:schemeClr val="tx1"/>
                </a:solidFill>
              </a:rPr>
              <a:t>accountability</a:t>
            </a:r>
            <a:r>
              <a:rPr lang="en-PH" sz="2800" b="1" dirty="0">
                <a:solidFill>
                  <a:schemeClr val="tx1"/>
                </a:solidFill>
              </a:rPr>
              <a:t> of </a:t>
            </a:r>
            <a:r>
              <a:rPr lang="en-PH" sz="2800" b="1" dirty="0" smtClean="0">
                <a:solidFill>
                  <a:schemeClr val="tx1"/>
                </a:solidFill>
              </a:rPr>
              <a:t>the services provided </a:t>
            </a:r>
            <a:r>
              <a:rPr lang="en-PH" sz="2800" b="1" i="1" dirty="0" err="1" smtClean="0">
                <a:solidFill>
                  <a:srgbClr val="C00000"/>
                </a:solidFill>
              </a:rPr>
              <a:t>Ugnayan</a:t>
            </a:r>
            <a:r>
              <a:rPr lang="en-PH" sz="2800" b="1" i="1" dirty="0" smtClean="0">
                <a:solidFill>
                  <a:srgbClr val="C00000"/>
                </a:solidFill>
              </a:rPr>
              <a:t> </a:t>
            </a:r>
            <a:r>
              <a:rPr lang="en-PH" sz="2800" b="1" i="1" dirty="0" err="1" smtClean="0">
                <a:solidFill>
                  <a:srgbClr val="C00000"/>
                </a:solidFill>
              </a:rPr>
              <a:t>tungkol</a:t>
            </a:r>
            <a:r>
              <a:rPr lang="en-PH" sz="2800" b="1" i="1" dirty="0" smtClean="0">
                <a:solidFill>
                  <a:srgbClr val="C00000"/>
                </a:solidFill>
              </a:rPr>
              <a:t> </a:t>
            </a:r>
            <a:r>
              <a:rPr lang="en-PH" sz="2800" b="1" i="1" dirty="0" err="1" smtClean="0">
                <a:solidFill>
                  <a:srgbClr val="C00000"/>
                </a:solidFill>
              </a:rPr>
              <a:t>sa</a:t>
            </a:r>
            <a:r>
              <a:rPr lang="en-PH" sz="2800" b="1" i="1" dirty="0" smtClean="0">
                <a:solidFill>
                  <a:srgbClr val="C00000"/>
                </a:solidFill>
              </a:rPr>
              <a:t> </a:t>
            </a:r>
            <a:r>
              <a:rPr lang="en-PH" sz="2800" b="1" i="1" dirty="0" err="1" smtClean="0">
                <a:solidFill>
                  <a:srgbClr val="C00000"/>
                </a:solidFill>
              </a:rPr>
              <a:t>husay</a:t>
            </a:r>
            <a:r>
              <a:rPr lang="en-PH" sz="2800" b="1" i="1" dirty="0" smtClean="0">
                <a:solidFill>
                  <a:srgbClr val="C00000"/>
                </a:solidFill>
              </a:rPr>
              <a:t> </a:t>
            </a:r>
            <a:r>
              <a:rPr lang="en-PH" sz="2800" b="1" i="1" dirty="0" err="1" smtClean="0">
                <a:solidFill>
                  <a:srgbClr val="C00000"/>
                </a:solidFill>
              </a:rPr>
              <a:t>ng</a:t>
            </a:r>
            <a:r>
              <a:rPr lang="en-PH" sz="2800" b="1" i="1" dirty="0" smtClean="0">
                <a:solidFill>
                  <a:srgbClr val="C00000"/>
                </a:solidFill>
              </a:rPr>
              <a:t> </a:t>
            </a:r>
            <a:r>
              <a:rPr lang="en-PH" sz="2800" b="1" i="1" dirty="0" err="1" smtClean="0">
                <a:solidFill>
                  <a:srgbClr val="C00000"/>
                </a:solidFill>
              </a:rPr>
              <a:t>serbisyo</a:t>
            </a:r>
            <a:r>
              <a:rPr lang="en-PH" sz="2800" b="1" i="1" dirty="0" smtClean="0">
                <a:solidFill>
                  <a:srgbClr val="C00000"/>
                </a:solidFill>
              </a:rPr>
              <a:t> </a:t>
            </a:r>
            <a:r>
              <a:rPr lang="en-PH" sz="2800" b="1" i="1" dirty="0" err="1" smtClean="0">
                <a:solidFill>
                  <a:srgbClr val="C00000"/>
                </a:solidFill>
              </a:rPr>
              <a:t>publiko</a:t>
            </a:r>
            <a:endParaRPr lang="en-PH" sz="2800" b="1" i="1" dirty="0">
              <a:solidFill>
                <a:srgbClr val="C00000"/>
              </a:solidFill>
            </a:endParaRPr>
          </a:p>
        </p:txBody>
      </p:sp>
      <p:sp>
        <p:nvSpPr>
          <p:cNvPr id="6" name="Rounded Rectangle 5"/>
          <p:cNvSpPr/>
          <p:nvPr/>
        </p:nvSpPr>
        <p:spPr>
          <a:xfrm>
            <a:off x="321745" y="4038600"/>
            <a:ext cx="8412480" cy="1981200"/>
          </a:xfrm>
          <a:prstGeom prst="roundRect">
            <a:avLst/>
          </a:prstGeom>
          <a:solidFill>
            <a:srgbClr val="99FF99">
              <a:alpha val="63137"/>
            </a:srgbClr>
          </a:solidFill>
          <a:ln w="28575">
            <a:solidFill>
              <a:schemeClr val="bg1"/>
            </a:solidFill>
          </a:ln>
        </p:spPr>
        <p:style>
          <a:lnRef idx="1">
            <a:schemeClr val="accent4"/>
          </a:lnRef>
          <a:fillRef idx="2">
            <a:schemeClr val="accent4"/>
          </a:fillRef>
          <a:effectRef idx="1">
            <a:schemeClr val="accent4"/>
          </a:effectRef>
          <a:fontRef idx="minor">
            <a:schemeClr val="dk1"/>
          </a:fontRef>
        </p:style>
        <p:txBody>
          <a:bodyPr rtlCol="0" anchor="ctr"/>
          <a:lstStyle/>
          <a:p>
            <a:r>
              <a:rPr lang="en-PH" sz="2800" b="1" dirty="0" smtClean="0">
                <a:solidFill>
                  <a:schemeClr val="tx1"/>
                </a:solidFill>
              </a:rPr>
              <a:t>To agree on recommended solutions, and come up with a plan that will help improve the delivery of services at the local level </a:t>
            </a:r>
            <a:r>
              <a:rPr lang="en-PH" sz="2800" b="1" i="1" dirty="0" err="1">
                <a:solidFill>
                  <a:srgbClr val="C00000"/>
                </a:solidFill>
              </a:rPr>
              <a:t>Magkaisa</a:t>
            </a:r>
            <a:r>
              <a:rPr lang="en-PH" sz="2800" b="1" i="1" dirty="0">
                <a:solidFill>
                  <a:srgbClr val="C00000"/>
                </a:solidFill>
              </a:rPr>
              <a:t> kung </a:t>
            </a:r>
            <a:r>
              <a:rPr lang="en-PH" sz="2800" b="1" i="1" dirty="0" err="1">
                <a:solidFill>
                  <a:srgbClr val="C00000"/>
                </a:solidFill>
              </a:rPr>
              <a:t>paano</a:t>
            </a:r>
            <a:r>
              <a:rPr lang="en-PH" sz="2800" b="1" i="1" dirty="0">
                <a:solidFill>
                  <a:srgbClr val="C00000"/>
                </a:solidFill>
              </a:rPr>
              <a:t> </a:t>
            </a:r>
            <a:r>
              <a:rPr lang="en-PH" sz="2800" b="1" i="1" dirty="0" err="1">
                <a:solidFill>
                  <a:srgbClr val="C00000"/>
                </a:solidFill>
              </a:rPr>
              <a:t>mapaganda</a:t>
            </a:r>
            <a:r>
              <a:rPr lang="en-PH" sz="2800" b="1" i="1" dirty="0">
                <a:solidFill>
                  <a:srgbClr val="C00000"/>
                </a:solidFill>
              </a:rPr>
              <a:t> pa </a:t>
            </a:r>
            <a:r>
              <a:rPr lang="en-PH" sz="2800" b="1" i="1" dirty="0" err="1">
                <a:solidFill>
                  <a:srgbClr val="C00000"/>
                </a:solidFill>
              </a:rPr>
              <a:t>ang</a:t>
            </a:r>
            <a:r>
              <a:rPr lang="en-PH" sz="2800" b="1" i="1" dirty="0">
                <a:solidFill>
                  <a:srgbClr val="C00000"/>
                </a:solidFill>
              </a:rPr>
              <a:t> </a:t>
            </a:r>
            <a:r>
              <a:rPr lang="en-PH" sz="2800" b="1" i="1" dirty="0" err="1">
                <a:solidFill>
                  <a:srgbClr val="C00000"/>
                </a:solidFill>
              </a:rPr>
              <a:t>serbisyo</a:t>
            </a:r>
            <a:r>
              <a:rPr lang="en-PH" sz="2800" b="1" i="1" dirty="0">
                <a:solidFill>
                  <a:srgbClr val="C00000"/>
                </a:solidFill>
              </a:rPr>
              <a:t> </a:t>
            </a:r>
            <a:r>
              <a:rPr lang="en-PH" sz="2800" b="1" i="1" dirty="0" err="1" smtClean="0">
                <a:solidFill>
                  <a:srgbClr val="C00000"/>
                </a:solidFill>
              </a:rPr>
              <a:t>publiko</a:t>
            </a:r>
            <a:endParaRPr lang="en-PH" sz="2800" b="1" dirty="0">
              <a:solidFill>
                <a:schemeClr val="tx1"/>
              </a:solidFill>
            </a:endParaRPr>
          </a:p>
        </p:txBody>
      </p:sp>
      <p:sp>
        <p:nvSpPr>
          <p:cNvPr id="2" name="Slide Number Placeholder 1"/>
          <p:cNvSpPr>
            <a:spLocks noGrp="1"/>
          </p:cNvSpPr>
          <p:nvPr>
            <p:ph type="sldNum" sz="quarter" idx="12"/>
          </p:nvPr>
        </p:nvSpPr>
        <p:spPr/>
        <p:txBody>
          <a:bodyPr/>
          <a:lstStyle/>
          <a:p>
            <a:fld id="{3F2FEDDA-4017-4C4C-948C-D7BEC57212F0}" type="slidenum">
              <a:rPr lang="en-PH" smtClean="0">
                <a:solidFill>
                  <a:prstClr val="black">
                    <a:tint val="75000"/>
                  </a:prstClr>
                </a:solidFill>
              </a:rPr>
              <a:pPr/>
              <a:t>24</a:t>
            </a:fld>
            <a:endParaRPr lang="en-PH">
              <a:solidFill>
                <a:prstClr val="black">
                  <a:tint val="75000"/>
                </a:prstClr>
              </a:solidFill>
            </a:endParaRPr>
          </a:p>
        </p:txBody>
      </p:sp>
      <p:sp>
        <p:nvSpPr>
          <p:cNvPr id="3" name="Date Placeholder 2"/>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Tree>
    <p:extLst>
      <p:ext uri="{BB962C8B-B14F-4D97-AF65-F5344CB8AC3E}">
        <p14:creationId xmlns:p14="http://schemas.microsoft.com/office/powerpoint/2010/main" val="2121122671"/>
      </p:ext>
    </p:extLst>
  </p:cSld>
  <p:clrMapOvr>
    <a:masterClrMapping/>
  </p:clrMapOvr>
  <p:transition spd="slow">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7553" y="457200"/>
            <a:ext cx="5316187" cy="6019800"/>
          </a:xfrm>
          <a:prstGeom prst="rect">
            <a:avLst/>
          </a:prstGeom>
        </p:spPr>
      </p:pic>
      <p:sp>
        <p:nvSpPr>
          <p:cNvPr id="3" name="Slide Number Placeholder 2"/>
          <p:cNvSpPr>
            <a:spLocks noGrp="1"/>
          </p:cNvSpPr>
          <p:nvPr>
            <p:ph type="sldNum" sz="quarter" idx="12"/>
          </p:nvPr>
        </p:nvSpPr>
        <p:spPr/>
        <p:txBody>
          <a:bodyPr/>
          <a:lstStyle/>
          <a:p>
            <a:fld id="{3F2FEDDA-4017-4C4C-948C-D7BEC57212F0}" type="slidenum">
              <a:rPr lang="en-PH" smtClean="0">
                <a:solidFill>
                  <a:prstClr val="black">
                    <a:tint val="75000"/>
                  </a:prstClr>
                </a:solidFill>
              </a:rPr>
              <a:pPr/>
              <a:t>25</a:t>
            </a:fld>
            <a:endParaRPr lang="en-PH">
              <a:solidFill>
                <a:prstClr val="black">
                  <a:tint val="75000"/>
                </a:prstClr>
              </a:solidFill>
            </a:endParaRPr>
          </a:p>
        </p:txBody>
      </p:sp>
      <p:sp>
        <p:nvSpPr>
          <p:cNvPr id="4" name="Date Placeholder 3"/>
          <p:cNvSpPr>
            <a:spLocks noGrp="1"/>
          </p:cNvSpPr>
          <p:nvPr>
            <p:ph type="dt" sz="half" idx="10"/>
          </p:nvPr>
        </p:nvSpPr>
        <p:spPr/>
        <p:txBody>
          <a:bodyPr/>
          <a:lstStyle/>
          <a:p>
            <a:r>
              <a:rPr lang="en-PH" smtClean="0">
                <a:solidFill>
                  <a:prstClr val="black">
                    <a:tint val="75000"/>
                  </a:prstClr>
                </a:solidFill>
              </a:rPr>
              <a:t>i-Pantawid eFDS 9</a:t>
            </a:r>
            <a:endParaRPr lang="en-PH">
              <a:solidFill>
                <a:prstClr val="black">
                  <a:tint val="75000"/>
                </a:prstClr>
              </a:solidFill>
            </a:endParaRPr>
          </a:p>
        </p:txBody>
      </p:sp>
    </p:spTree>
    <p:extLst>
      <p:ext uri="{BB962C8B-B14F-4D97-AF65-F5344CB8AC3E}">
        <p14:creationId xmlns:p14="http://schemas.microsoft.com/office/powerpoint/2010/main" val="2031926961"/>
      </p:ext>
    </p:extLst>
  </p:cSld>
  <p:clrMapOvr>
    <a:masterClrMapping/>
  </p:clrMapOvr>
  <p:transition spd="slow">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81600" y="76200"/>
            <a:ext cx="3857403" cy="400110"/>
          </a:xfrm>
          <a:prstGeom prst="rect">
            <a:avLst/>
          </a:prstGeom>
          <a:noFill/>
        </p:spPr>
        <p:txBody>
          <a:bodyPr wrap="none" rtlCol="0">
            <a:spAutoFit/>
          </a:bodyPr>
          <a:lstStyle/>
          <a:p>
            <a:r>
              <a:rPr lang="en-US" sz="2000" b="1" dirty="0" smtClean="0"/>
              <a:t>Health Services Delivery Scorecard</a:t>
            </a:r>
          </a:p>
        </p:txBody>
      </p:sp>
      <p:sp>
        <p:nvSpPr>
          <p:cNvPr id="9" name="TextBox 8"/>
          <p:cNvSpPr txBox="1"/>
          <p:nvPr/>
        </p:nvSpPr>
        <p:spPr>
          <a:xfrm>
            <a:off x="155502" y="171271"/>
            <a:ext cx="3679212" cy="1200329"/>
          </a:xfrm>
          <a:prstGeom prst="rect">
            <a:avLst/>
          </a:prstGeom>
          <a:noFill/>
        </p:spPr>
        <p:txBody>
          <a:bodyPr wrap="none" rtlCol="0">
            <a:spAutoFit/>
          </a:bodyPr>
          <a:lstStyle/>
          <a:p>
            <a:r>
              <a:rPr lang="en-US" dirty="0" err="1"/>
              <a:t>Mangaldan</a:t>
            </a:r>
            <a:r>
              <a:rPr lang="en-US" dirty="0"/>
              <a:t>, </a:t>
            </a:r>
            <a:r>
              <a:rPr lang="en-US" dirty="0" err="1"/>
              <a:t>Pangasinan</a:t>
            </a:r>
            <a:endParaRPr lang="en-US" dirty="0"/>
          </a:p>
          <a:p>
            <a:r>
              <a:rPr lang="en-US" dirty="0" smtClean="0"/>
              <a:t>Rural Health Unit</a:t>
            </a:r>
            <a:endParaRPr lang="en-US" dirty="0"/>
          </a:p>
          <a:p>
            <a:r>
              <a:rPr lang="en-US" dirty="0"/>
              <a:t>July </a:t>
            </a:r>
            <a:r>
              <a:rPr lang="en-US" dirty="0" smtClean="0"/>
              <a:t>2013</a:t>
            </a:r>
          </a:p>
          <a:p>
            <a:r>
              <a:rPr lang="en-US" dirty="0" smtClean="0"/>
              <a:t>Respondents – </a:t>
            </a:r>
            <a:r>
              <a:rPr lang="en-US" dirty="0" err="1" smtClean="0"/>
              <a:t>Pantawid</a:t>
            </a:r>
            <a:r>
              <a:rPr lang="en-US" dirty="0" smtClean="0"/>
              <a:t> </a:t>
            </a:r>
            <a:r>
              <a:rPr lang="en-US" dirty="0" err="1" smtClean="0"/>
              <a:t>Benificiaries</a:t>
            </a:r>
            <a:endParaRPr lang="en-US" dirty="0"/>
          </a:p>
        </p:txBody>
      </p:sp>
      <p:grpSp>
        <p:nvGrpSpPr>
          <p:cNvPr id="19" name="Group 18"/>
          <p:cNvGrpSpPr/>
          <p:nvPr/>
        </p:nvGrpSpPr>
        <p:grpSpPr>
          <a:xfrm>
            <a:off x="5491621" y="375952"/>
            <a:ext cx="3237360" cy="997595"/>
            <a:chOff x="2553840" y="3124200"/>
            <a:chExt cx="3237360" cy="997595"/>
          </a:xfrm>
        </p:grpSpPr>
        <p:pic>
          <p:nvPicPr>
            <p:cNvPr id="20" name="Picture 19"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4787" t="32817" r="32606" b="34366"/>
            <a:stretch/>
          </p:blipFill>
          <p:spPr bwMode="auto">
            <a:xfrm>
              <a:off x="2695404" y="3341582"/>
              <a:ext cx="733596" cy="7802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3585" t="3193" r="32829" b="67135"/>
            <a:stretch/>
          </p:blipFill>
          <p:spPr bwMode="auto">
            <a:xfrm>
              <a:off x="3429000" y="3399935"/>
              <a:ext cx="810790" cy="721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t="65730" r="64348" b="1978"/>
            <a:stretch/>
          </p:blipFill>
          <p:spPr bwMode="auto">
            <a:xfrm>
              <a:off x="5002902" y="3341581"/>
              <a:ext cx="788298" cy="7802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553840" y="3124200"/>
              <a:ext cx="341760" cy="584775"/>
            </a:xfrm>
            <a:prstGeom prst="rect">
              <a:avLst/>
            </a:prstGeom>
            <a:noFill/>
          </p:spPr>
          <p:txBody>
            <a:bodyPr wrap="none" rtlCol="0">
              <a:spAutoFit/>
            </a:bodyPr>
            <a:lstStyle/>
            <a:p>
              <a:r>
                <a:rPr lang="en-US" sz="3200" dirty="0" smtClean="0">
                  <a:solidFill>
                    <a:srgbClr val="FF0000"/>
                  </a:solidFill>
                  <a:latin typeface="Impact" pitchFamily="34" charset="0"/>
                </a:rPr>
                <a:t>1</a:t>
              </a:r>
              <a:endParaRPr lang="en-US" sz="3200" dirty="0">
                <a:solidFill>
                  <a:srgbClr val="FF0000"/>
                </a:solidFill>
                <a:latin typeface="Impact" pitchFamily="34" charset="0"/>
              </a:endParaRPr>
            </a:p>
          </p:txBody>
        </p:sp>
        <p:sp>
          <p:nvSpPr>
            <p:cNvPr id="24" name="TextBox 23"/>
            <p:cNvSpPr txBox="1"/>
            <p:nvPr/>
          </p:nvSpPr>
          <p:spPr>
            <a:xfrm>
              <a:off x="3342346" y="3124200"/>
              <a:ext cx="391454" cy="584775"/>
            </a:xfrm>
            <a:prstGeom prst="rect">
              <a:avLst/>
            </a:prstGeom>
            <a:noFill/>
          </p:spPr>
          <p:txBody>
            <a:bodyPr wrap="none" rtlCol="0">
              <a:spAutoFit/>
            </a:bodyPr>
            <a:lstStyle/>
            <a:p>
              <a:r>
                <a:rPr lang="en-US" sz="3200" dirty="0" smtClean="0">
                  <a:solidFill>
                    <a:srgbClr val="FF0000"/>
                  </a:solidFill>
                  <a:latin typeface="Impact" pitchFamily="34" charset="0"/>
                </a:rPr>
                <a:t>2</a:t>
              </a:r>
              <a:endParaRPr lang="en-US" sz="3200" dirty="0">
                <a:solidFill>
                  <a:srgbClr val="FF0000"/>
                </a:solidFill>
                <a:latin typeface="Impact" pitchFamily="34" charset="0"/>
              </a:endParaRPr>
            </a:p>
          </p:txBody>
        </p:sp>
        <p:sp>
          <p:nvSpPr>
            <p:cNvPr id="25" name="TextBox 24"/>
            <p:cNvSpPr txBox="1"/>
            <p:nvPr/>
          </p:nvSpPr>
          <p:spPr>
            <a:xfrm>
              <a:off x="49313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4</a:t>
              </a:r>
              <a:endParaRPr lang="en-US" sz="3200" dirty="0">
                <a:solidFill>
                  <a:srgbClr val="FF0000"/>
                </a:solidFill>
                <a:latin typeface="Impact" pitchFamily="34" charset="0"/>
              </a:endParaRPr>
            </a:p>
          </p:txBody>
        </p:sp>
        <p:pic>
          <p:nvPicPr>
            <p:cNvPr id="26"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4551" t="2645" r="65850" b="66349"/>
            <a:stretch/>
          </p:blipFill>
          <p:spPr bwMode="auto">
            <a:xfrm>
              <a:off x="4299858" y="3341583"/>
              <a:ext cx="715147" cy="7802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931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3</a:t>
              </a:r>
              <a:endParaRPr lang="en-US" sz="3200" dirty="0">
                <a:solidFill>
                  <a:srgbClr val="FF0000"/>
                </a:solidFill>
                <a:latin typeface="Impact" pitchFamily="34" charset="0"/>
              </a:endParaRPr>
            </a:p>
          </p:txBody>
        </p:sp>
      </p:grpSp>
      <p:cxnSp>
        <p:nvCxnSpPr>
          <p:cNvPr id="3" name="Straight Connector 2"/>
          <p:cNvCxnSpPr/>
          <p:nvPr/>
        </p:nvCxnSpPr>
        <p:spPr>
          <a:xfrm>
            <a:off x="381000" y="3810000"/>
            <a:ext cx="8505603"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5" name="Chart 14"/>
          <p:cNvGraphicFramePr>
            <a:graphicFrameLocks/>
          </p:cNvGraphicFramePr>
          <p:nvPr>
            <p:extLst>
              <p:ext uri="{D42A27DB-BD31-4B8C-83A1-F6EECF244321}">
                <p14:modId xmlns:p14="http://schemas.microsoft.com/office/powerpoint/2010/main" val="1320473952"/>
              </p:ext>
            </p:extLst>
          </p:nvPr>
        </p:nvGraphicFramePr>
        <p:xfrm>
          <a:off x="377603" y="1600200"/>
          <a:ext cx="8509000" cy="51054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FD1F5157-FDDE-4CDF-8D20-C3A8F46CEA9B}" type="slidenum">
              <a:rPr lang="en-US" smtClean="0"/>
              <a:t>26</a:t>
            </a:fld>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18" name="TextBox 17"/>
          <p:cNvSpPr txBox="1"/>
          <p:nvPr/>
        </p:nvSpPr>
        <p:spPr>
          <a:xfrm rot="18900000">
            <a:off x="728136" y="3346136"/>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3739231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181600" y="76200"/>
            <a:ext cx="3857403" cy="400110"/>
          </a:xfrm>
          <a:prstGeom prst="rect">
            <a:avLst/>
          </a:prstGeom>
          <a:noFill/>
        </p:spPr>
        <p:txBody>
          <a:bodyPr wrap="none" rtlCol="0">
            <a:spAutoFit/>
          </a:bodyPr>
          <a:lstStyle/>
          <a:p>
            <a:r>
              <a:rPr lang="en-US" sz="2000" b="1" dirty="0" smtClean="0"/>
              <a:t>Health Services Delivery Scorecard</a:t>
            </a:r>
          </a:p>
        </p:txBody>
      </p:sp>
      <p:sp>
        <p:nvSpPr>
          <p:cNvPr id="9" name="TextBox 8"/>
          <p:cNvSpPr txBox="1"/>
          <p:nvPr/>
        </p:nvSpPr>
        <p:spPr>
          <a:xfrm>
            <a:off x="155502" y="171271"/>
            <a:ext cx="2405723" cy="923330"/>
          </a:xfrm>
          <a:prstGeom prst="rect">
            <a:avLst/>
          </a:prstGeom>
          <a:noFill/>
        </p:spPr>
        <p:txBody>
          <a:bodyPr wrap="none" rtlCol="0">
            <a:spAutoFit/>
          </a:bodyPr>
          <a:lstStyle/>
          <a:p>
            <a:r>
              <a:rPr lang="en-US" dirty="0" err="1"/>
              <a:t>Mangaldan</a:t>
            </a:r>
            <a:r>
              <a:rPr lang="en-US" dirty="0"/>
              <a:t>, </a:t>
            </a:r>
            <a:r>
              <a:rPr lang="en-US" dirty="0" err="1"/>
              <a:t>Pangasinan</a:t>
            </a:r>
            <a:endParaRPr lang="en-US" dirty="0"/>
          </a:p>
          <a:p>
            <a:r>
              <a:rPr lang="en-US" dirty="0" smtClean="0"/>
              <a:t>Rural Health Unit</a:t>
            </a:r>
            <a:endParaRPr lang="en-US" dirty="0"/>
          </a:p>
          <a:p>
            <a:r>
              <a:rPr lang="en-US" dirty="0"/>
              <a:t>July </a:t>
            </a:r>
            <a:r>
              <a:rPr lang="en-US" dirty="0" smtClean="0"/>
              <a:t>2013</a:t>
            </a:r>
          </a:p>
        </p:txBody>
      </p:sp>
      <p:grpSp>
        <p:nvGrpSpPr>
          <p:cNvPr id="19" name="Group 18"/>
          <p:cNvGrpSpPr/>
          <p:nvPr/>
        </p:nvGrpSpPr>
        <p:grpSpPr>
          <a:xfrm>
            <a:off x="5491621" y="375952"/>
            <a:ext cx="3237360" cy="997595"/>
            <a:chOff x="2553840" y="3124200"/>
            <a:chExt cx="3237360" cy="997595"/>
          </a:xfrm>
        </p:grpSpPr>
        <p:pic>
          <p:nvPicPr>
            <p:cNvPr id="20" name="Picture 19"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4787" t="32817" r="32606" b="34366"/>
            <a:stretch/>
          </p:blipFill>
          <p:spPr bwMode="auto">
            <a:xfrm>
              <a:off x="2695404" y="3341582"/>
              <a:ext cx="733596" cy="7802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3585" t="3193" r="32829" b="67135"/>
            <a:stretch/>
          </p:blipFill>
          <p:spPr bwMode="auto">
            <a:xfrm>
              <a:off x="3429000" y="3399935"/>
              <a:ext cx="810790" cy="72186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t="65730" r="64348" b="1978"/>
            <a:stretch/>
          </p:blipFill>
          <p:spPr bwMode="auto">
            <a:xfrm>
              <a:off x="5002902" y="3341581"/>
              <a:ext cx="788298" cy="780213"/>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2553840" y="3124200"/>
              <a:ext cx="341760" cy="584775"/>
            </a:xfrm>
            <a:prstGeom prst="rect">
              <a:avLst/>
            </a:prstGeom>
            <a:noFill/>
          </p:spPr>
          <p:txBody>
            <a:bodyPr wrap="none" rtlCol="0">
              <a:spAutoFit/>
            </a:bodyPr>
            <a:lstStyle/>
            <a:p>
              <a:r>
                <a:rPr lang="en-US" sz="3200" dirty="0" smtClean="0">
                  <a:solidFill>
                    <a:srgbClr val="FF0000"/>
                  </a:solidFill>
                  <a:latin typeface="Impact" pitchFamily="34" charset="0"/>
                </a:rPr>
                <a:t>1</a:t>
              </a:r>
              <a:endParaRPr lang="en-US" sz="3200" dirty="0">
                <a:solidFill>
                  <a:srgbClr val="FF0000"/>
                </a:solidFill>
                <a:latin typeface="Impact" pitchFamily="34" charset="0"/>
              </a:endParaRPr>
            </a:p>
          </p:txBody>
        </p:sp>
        <p:sp>
          <p:nvSpPr>
            <p:cNvPr id="24" name="TextBox 23"/>
            <p:cNvSpPr txBox="1"/>
            <p:nvPr/>
          </p:nvSpPr>
          <p:spPr>
            <a:xfrm>
              <a:off x="3342346" y="3124200"/>
              <a:ext cx="391454" cy="584775"/>
            </a:xfrm>
            <a:prstGeom prst="rect">
              <a:avLst/>
            </a:prstGeom>
            <a:noFill/>
          </p:spPr>
          <p:txBody>
            <a:bodyPr wrap="none" rtlCol="0">
              <a:spAutoFit/>
            </a:bodyPr>
            <a:lstStyle/>
            <a:p>
              <a:r>
                <a:rPr lang="en-US" sz="3200" dirty="0" smtClean="0">
                  <a:solidFill>
                    <a:srgbClr val="FF0000"/>
                  </a:solidFill>
                  <a:latin typeface="Impact" pitchFamily="34" charset="0"/>
                </a:rPr>
                <a:t>2</a:t>
              </a:r>
              <a:endParaRPr lang="en-US" sz="3200" dirty="0">
                <a:solidFill>
                  <a:srgbClr val="FF0000"/>
                </a:solidFill>
                <a:latin typeface="Impact" pitchFamily="34" charset="0"/>
              </a:endParaRPr>
            </a:p>
          </p:txBody>
        </p:sp>
        <p:sp>
          <p:nvSpPr>
            <p:cNvPr id="25" name="TextBox 24"/>
            <p:cNvSpPr txBox="1"/>
            <p:nvPr/>
          </p:nvSpPr>
          <p:spPr>
            <a:xfrm>
              <a:off x="49313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4</a:t>
              </a:r>
              <a:endParaRPr lang="en-US" sz="3200" dirty="0">
                <a:solidFill>
                  <a:srgbClr val="FF0000"/>
                </a:solidFill>
                <a:latin typeface="Impact" pitchFamily="34" charset="0"/>
              </a:endParaRPr>
            </a:p>
          </p:txBody>
        </p:sp>
        <p:pic>
          <p:nvPicPr>
            <p:cNvPr id="26"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4551" t="2645" r="65850" b="66349"/>
            <a:stretch/>
          </p:blipFill>
          <p:spPr bwMode="auto">
            <a:xfrm>
              <a:off x="4299858" y="3341583"/>
              <a:ext cx="715147" cy="780211"/>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p:cNvSpPr txBox="1"/>
            <p:nvPr/>
          </p:nvSpPr>
          <p:spPr>
            <a:xfrm>
              <a:off x="40931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3</a:t>
              </a:r>
              <a:endParaRPr lang="en-US" sz="3200" dirty="0">
                <a:solidFill>
                  <a:srgbClr val="FF0000"/>
                </a:solidFill>
                <a:latin typeface="Impact" pitchFamily="34" charset="0"/>
              </a:endParaRPr>
            </a:p>
          </p:txBody>
        </p:sp>
      </p:grpSp>
      <p:cxnSp>
        <p:nvCxnSpPr>
          <p:cNvPr id="3" name="Straight Connector 2"/>
          <p:cNvCxnSpPr/>
          <p:nvPr/>
        </p:nvCxnSpPr>
        <p:spPr>
          <a:xfrm>
            <a:off x="508686" y="3669957"/>
            <a:ext cx="80772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p:cNvGraphicFramePr>
            <a:graphicFrameLocks/>
          </p:cNvGraphicFramePr>
          <p:nvPr>
            <p:extLst>
              <p:ext uri="{D42A27DB-BD31-4B8C-83A1-F6EECF244321}">
                <p14:modId xmlns:p14="http://schemas.microsoft.com/office/powerpoint/2010/main" val="883199007"/>
              </p:ext>
            </p:extLst>
          </p:nvPr>
        </p:nvGraphicFramePr>
        <p:xfrm>
          <a:off x="685800" y="1373547"/>
          <a:ext cx="8210964" cy="527618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FD1F5157-FDDE-4CDF-8D20-C3A8F46CEA9B}" type="slidenum">
              <a:rPr lang="en-US" smtClean="0"/>
              <a:t>27</a:t>
            </a:fld>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28" name="TextBox 27"/>
          <p:cNvSpPr txBox="1"/>
          <p:nvPr/>
        </p:nvSpPr>
        <p:spPr>
          <a:xfrm rot="18900000">
            <a:off x="575736" y="31790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0362887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533400"/>
            <a:ext cx="4274926" cy="1143000"/>
          </a:xfrm>
        </p:spPr>
        <p:txBody>
          <a:bodyPr>
            <a:normAutofit fontScale="90000"/>
          </a:bodyPr>
          <a:lstStyle/>
          <a:p>
            <a:r>
              <a:rPr lang="en-US" dirty="0" smtClean="0"/>
              <a:t>Suggestions for Improvement - RHU</a:t>
            </a:r>
            <a:endParaRPr lang="en-US" dirty="0"/>
          </a:p>
        </p:txBody>
      </p:sp>
      <p:sp>
        <p:nvSpPr>
          <p:cNvPr id="3" name="Content Placeholder 2"/>
          <p:cNvSpPr>
            <a:spLocks noGrp="1"/>
          </p:cNvSpPr>
          <p:nvPr>
            <p:ph idx="1"/>
          </p:nvPr>
        </p:nvSpPr>
        <p:spPr>
          <a:xfrm>
            <a:off x="457200" y="3200400"/>
            <a:ext cx="8229600" cy="3429000"/>
          </a:xfrm>
        </p:spPr>
        <p:txBody>
          <a:bodyPr>
            <a:normAutofit lnSpcReduction="10000"/>
          </a:bodyPr>
          <a:lstStyle/>
          <a:p>
            <a:r>
              <a:rPr lang="en-US" dirty="0" smtClean="0"/>
              <a:t>Availability of immunization</a:t>
            </a:r>
          </a:p>
          <a:p>
            <a:pPr lvl="1"/>
            <a:r>
              <a:rPr lang="en-US" dirty="0" smtClean="0"/>
              <a:t>Announce immunization schedule</a:t>
            </a:r>
          </a:p>
          <a:p>
            <a:pPr lvl="1"/>
            <a:r>
              <a:rPr lang="en-US" dirty="0" err="1" smtClean="0"/>
              <a:t>Mahaba</a:t>
            </a:r>
            <a:r>
              <a:rPr lang="en-US" dirty="0" smtClean="0"/>
              <a:t> </a:t>
            </a:r>
            <a:r>
              <a:rPr lang="en-US" dirty="0" err="1" smtClean="0"/>
              <a:t>ang</a:t>
            </a:r>
            <a:r>
              <a:rPr lang="en-US" dirty="0" smtClean="0"/>
              <a:t> </a:t>
            </a:r>
            <a:r>
              <a:rPr lang="en-US" dirty="0" err="1" smtClean="0"/>
              <a:t>pila</a:t>
            </a:r>
            <a:endParaRPr lang="en-US" dirty="0" smtClean="0"/>
          </a:p>
          <a:p>
            <a:pPr lvl="1"/>
            <a:r>
              <a:rPr lang="en-US" dirty="0" smtClean="0"/>
              <a:t>Kung </a:t>
            </a:r>
            <a:r>
              <a:rPr lang="en-US" dirty="0" err="1" smtClean="0"/>
              <a:t>minsan</a:t>
            </a:r>
            <a:r>
              <a:rPr lang="en-US" dirty="0" smtClean="0"/>
              <a:t> </a:t>
            </a:r>
            <a:r>
              <a:rPr lang="en-US" dirty="0" err="1" smtClean="0"/>
              <a:t>walang</a:t>
            </a:r>
            <a:r>
              <a:rPr lang="en-US" dirty="0" smtClean="0"/>
              <a:t> </a:t>
            </a:r>
            <a:r>
              <a:rPr lang="en-US" dirty="0" err="1" smtClean="0"/>
              <a:t>gamot</a:t>
            </a:r>
            <a:endParaRPr lang="en-US" dirty="0" smtClean="0"/>
          </a:p>
          <a:p>
            <a:r>
              <a:rPr lang="en-US" dirty="0" smtClean="0"/>
              <a:t>Laboratory</a:t>
            </a:r>
          </a:p>
          <a:p>
            <a:pPr lvl="1"/>
            <a:r>
              <a:rPr lang="en-US" dirty="0" err="1" smtClean="0"/>
              <a:t>Kulang</a:t>
            </a:r>
            <a:r>
              <a:rPr lang="en-US" dirty="0" smtClean="0"/>
              <a:t> </a:t>
            </a:r>
            <a:r>
              <a:rPr lang="en-US" dirty="0" err="1" smtClean="0"/>
              <a:t>ng</a:t>
            </a:r>
            <a:r>
              <a:rPr lang="en-US" dirty="0" smtClean="0"/>
              <a:t> </a:t>
            </a:r>
            <a:r>
              <a:rPr lang="en-US" dirty="0" err="1" smtClean="0"/>
              <a:t>gamit</a:t>
            </a:r>
            <a:endParaRPr lang="en-US" dirty="0" smtClean="0"/>
          </a:p>
          <a:p>
            <a:pPr lvl="1"/>
            <a:r>
              <a:rPr lang="en-US" dirty="0" err="1" smtClean="0"/>
              <a:t>Maliit</a:t>
            </a:r>
            <a:r>
              <a:rPr lang="en-US" dirty="0" smtClean="0"/>
              <a:t> </a:t>
            </a:r>
            <a:r>
              <a:rPr lang="en-US" dirty="0" err="1" smtClean="0"/>
              <a:t>ang</a:t>
            </a:r>
            <a:r>
              <a:rPr lang="en-US" dirty="0" smtClean="0"/>
              <a:t> </a:t>
            </a:r>
            <a:r>
              <a:rPr lang="en-US" dirty="0" err="1" smtClean="0"/>
              <a:t>lugar</a:t>
            </a:r>
            <a:endParaRPr lang="en-US" dirty="0" smtClean="0"/>
          </a:p>
        </p:txBody>
      </p:sp>
      <p:sp>
        <p:nvSpPr>
          <p:cNvPr id="5" name="TextBox 4"/>
          <p:cNvSpPr txBox="1"/>
          <p:nvPr/>
        </p:nvSpPr>
        <p:spPr>
          <a:xfrm>
            <a:off x="6019800" y="4114800"/>
            <a:ext cx="3048000" cy="830997"/>
          </a:xfrm>
          <a:prstGeom prst="rect">
            <a:avLst/>
          </a:prstGeom>
          <a:noFill/>
        </p:spPr>
        <p:txBody>
          <a:bodyPr wrap="square" rtlCol="0">
            <a:spAutoFit/>
          </a:bodyPr>
          <a:lstStyle/>
          <a:p>
            <a:r>
              <a:rPr lang="en-US" sz="2400" b="1" i="1" dirty="0" smtClean="0">
                <a:solidFill>
                  <a:srgbClr val="FF0000"/>
                </a:solidFill>
              </a:rPr>
              <a:t>Sa BHS </a:t>
            </a:r>
            <a:r>
              <a:rPr lang="en-US" sz="2400" b="1" i="1" dirty="0" err="1" smtClean="0">
                <a:solidFill>
                  <a:srgbClr val="FF0000"/>
                </a:solidFill>
              </a:rPr>
              <a:t>magpabakuna</a:t>
            </a:r>
            <a:r>
              <a:rPr lang="en-US" sz="2400" b="1" i="1" dirty="0" smtClean="0">
                <a:solidFill>
                  <a:srgbClr val="FF0000"/>
                </a:solidFill>
              </a:rPr>
              <a:t>, </a:t>
            </a:r>
            <a:r>
              <a:rPr lang="en-US" sz="2400" b="1" i="1" dirty="0" err="1" smtClean="0">
                <a:solidFill>
                  <a:srgbClr val="FF0000"/>
                </a:solidFill>
              </a:rPr>
              <a:t>hindi</a:t>
            </a:r>
            <a:r>
              <a:rPr lang="en-US" sz="2400" b="1" i="1" dirty="0" smtClean="0">
                <a:solidFill>
                  <a:srgbClr val="FF0000"/>
                </a:solidFill>
              </a:rPr>
              <a:t> </a:t>
            </a:r>
            <a:r>
              <a:rPr lang="en-US" sz="2400" b="1" i="1" dirty="0" err="1" smtClean="0">
                <a:solidFill>
                  <a:srgbClr val="FF0000"/>
                </a:solidFill>
              </a:rPr>
              <a:t>sa</a:t>
            </a:r>
            <a:r>
              <a:rPr lang="en-US" sz="2400" b="1" i="1" dirty="0" smtClean="0">
                <a:solidFill>
                  <a:srgbClr val="FF0000"/>
                </a:solidFill>
              </a:rPr>
              <a:t> RHU</a:t>
            </a:r>
            <a:endParaRPr lang="en-US" sz="2400" b="1" i="1" dirty="0">
              <a:solidFill>
                <a:srgbClr val="FF0000"/>
              </a:solidFill>
            </a:endParaRPr>
          </a:p>
        </p:txBody>
      </p:sp>
      <p:sp>
        <p:nvSpPr>
          <p:cNvPr id="7" name="TextBox 6"/>
          <p:cNvSpPr txBox="1"/>
          <p:nvPr/>
        </p:nvSpPr>
        <p:spPr>
          <a:xfrm>
            <a:off x="4038600" y="5710535"/>
            <a:ext cx="4700326" cy="461665"/>
          </a:xfrm>
          <a:prstGeom prst="rect">
            <a:avLst/>
          </a:prstGeom>
          <a:noFill/>
        </p:spPr>
        <p:txBody>
          <a:bodyPr wrap="none" rtlCol="0">
            <a:spAutoFit/>
          </a:bodyPr>
          <a:lstStyle/>
          <a:p>
            <a:r>
              <a:rPr lang="en-US" sz="2400" b="1" i="1" dirty="0" smtClean="0">
                <a:solidFill>
                  <a:srgbClr val="FF0000"/>
                </a:solidFill>
              </a:rPr>
              <a:t>Sana </a:t>
            </a:r>
            <a:r>
              <a:rPr lang="en-US" sz="2400" b="1" i="1" dirty="0" err="1" smtClean="0">
                <a:solidFill>
                  <a:srgbClr val="FF0000"/>
                </a:solidFill>
              </a:rPr>
              <a:t>magkaroon</a:t>
            </a:r>
            <a:r>
              <a:rPr lang="en-US" sz="2400" b="1" i="1" dirty="0" smtClean="0">
                <a:solidFill>
                  <a:srgbClr val="FF0000"/>
                </a:solidFill>
              </a:rPr>
              <a:t> </a:t>
            </a:r>
            <a:r>
              <a:rPr lang="en-US" sz="2400" b="1" i="1" dirty="0" err="1" smtClean="0">
                <a:solidFill>
                  <a:srgbClr val="FF0000"/>
                </a:solidFill>
              </a:rPr>
              <a:t>ng</a:t>
            </a:r>
            <a:r>
              <a:rPr lang="en-US" sz="2400" b="1" i="1" dirty="0" smtClean="0">
                <a:solidFill>
                  <a:srgbClr val="FF0000"/>
                </a:solidFill>
              </a:rPr>
              <a:t> x-ray, FBS, ECG</a:t>
            </a:r>
            <a:endParaRPr lang="en-US" sz="2400" b="1" i="1" dirty="0">
              <a:solidFill>
                <a:srgbClr val="FF0000"/>
              </a:solidFill>
            </a:endParaRPr>
          </a:p>
        </p:txBody>
      </p:sp>
      <p:graphicFrame>
        <p:nvGraphicFramePr>
          <p:cNvPr id="8" name="Chart 7"/>
          <p:cNvGraphicFramePr>
            <a:graphicFrameLocks/>
          </p:cNvGraphicFramePr>
          <p:nvPr>
            <p:extLst>
              <p:ext uri="{D42A27DB-BD31-4B8C-83A1-F6EECF244321}">
                <p14:modId xmlns:p14="http://schemas.microsoft.com/office/powerpoint/2010/main" val="2108354929"/>
              </p:ext>
            </p:extLst>
          </p:nvPr>
        </p:nvGraphicFramePr>
        <p:xfrm>
          <a:off x="4572000" y="-4119"/>
          <a:ext cx="4800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D1F5157-FDDE-4CDF-8D20-C3A8F46CEA9B}" type="slidenum">
              <a:rPr lang="en-US" smtClean="0"/>
              <a:t>28</a:t>
            </a:fld>
            <a:endParaRPr lang="en-US"/>
          </a:p>
        </p:txBody>
      </p:sp>
      <p:sp>
        <p:nvSpPr>
          <p:cNvPr id="6" name="Date Placeholder 5"/>
          <p:cNvSpPr>
            <a:spLocks noGrp="1"/>
          </p:cNvSpPr>
          <p:nvPr>
            <p:ph type="dt" sz="half" idx="10"/>
          </p:nvPr>
        </p:nvSpPr>
        <p:spPr/>
        <p:txBody>
          <a:bodyPr/>
          <a:lstStyle/>
          <a:p>
            <a:r>
              <a:rPr lang="en-PH" smtClean="0"/>
              <a:t>i-Pantawid eFDS 9</a:t>
            </a:r>
            <a:endParaRPr lang="en-US"/>
          </a:p>
        </p:txBody>
      </p:sp>
      <p:sp>
        <p:nvSpPr>
          <p:cNvPr id="10" name="TextBox 9"/>
          <p:cNvSpPr txBox="1"/>
          <p:nvPr/>
        </p:nvSpPr>
        <p:spPr>
          <a:xfrm rot="18900000">
            <a:off x="942025" y="3117536"/>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1692405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533400"/>
            <a:ext cx="4274926" cy="1143000"/>
          </a:xfrm>
        </p:spPr>
        <p:txBody>
          <a:bodyPr>
            <a:normAutofit fontScale="90000"/>
          </a:bodyPr>
          <a:lstStyle/>
          <a:p>
            <a:r>
              <a:rPr lang="en-US" dirty="0" smtClean="0"/>
              <a:t>Suggestions for Improvement - RHU</a:t>
            </a:r>
            <a:endParaRPr lang="en-US" dirty="0"/>
          </a:p>
        </p:txBody>
      </p:sp>
      <p:sp>
        <p:nvSpPr>
          <p:cNvPr id="3" name="Content Placeholder 2"/>
          <p:cNvSpPr>
            <a:spLocks noGrp="1"/>
          </p:cNvSpPr>
          <p:nvPr>
            <p:ph idx="1"/>
          </p:nvPr>
        </p:nvSpPr>
        <p:spPr>
          <a:xfrm>
            <a:off x="457200" y="3200400"/>
            <a:ext cx="8229600" cy="3429000"/>
          </a:xfrm>
        </p:spPr>
        <p:txBody>
          <a:bodyPr>
            <a:normAutofit/>
          </a:bodyPr>
          <a:lstStyle/>
          <a:p>
            <a:r>
              <a:rPr lang="en-US" dirty="0" smtClean="0"/>
              <a:t>Availability of doctor</a:t>
            </a:r>
          </a:p>
          <a:p>
            <a:pPr lvl="1"/>
            <a:r>
              <a:rPr lang="en-US" dirty="0" err="1" smtClean="0"/>
              <a:t>Minsan</a:t>
            </a:r>
            <a:r>
              <a:rPr lang="en-US" dirty="0" smtClean="0"/>
              <a:t> </a:t>
            </a:r>
            <a:r>
              <a:rPr lang="en-US" dirty="0" err="1" smtClean="0"/>
              <a:t>wala</a:t>
            </a:r>
            <a:r>
              <a:rPr lang="en-US" dirty="0" smtClean="0"/>
              <a:t> </a:t>
            </a:r>
            <a:r>
              <a:rPr lang="en-US" dirty="0" err="1" smtClean="0"/>
              <a:t>si</a:t>
            </a:r>
            <a:r>
              <a:rPr lang="en-US" dirty="0" smtClean="0"/>
              <a:t> </a:t>
            </a:r>
            <a:r>
              <a:rPr lang="en-US" dirty="0" err="1" smtClean="0"/>
              <a:t>doctora</a:t>
            </a:r>
            <a:endParaRPr lang="en-US" dirty="0" smtClean="0"/>
          </a:p>
          <a:p>
            <a:r>
              <a:rPr lang="en-US" dirty="0" smtClean="0"/>
              <a:t>Laboratory test</a:t>
            </a:r>
          </a:p>
          <a:p>
            <a:pPr lvl="1"/>
            <a:r>
              <a:rPr lang="en-US" dirty="0" smtClean="0"/>
              <a:t>Hindi </a:t>
            </a:r>
            <a:r>
              <a:rPr lang="en-US" dirty="0" err="1" smtClean="0"/>
              <a:t>lahat</a:t>
            </a:r>
            <a:r>
              <a:rPr lang="en-US" dirty="0" smtClean="0"/>
              <a:t> </a:t>
            </a:r>
            <a:r>
              <a:rPr lang="en-US" dirty="0" err="1" smtClean="0"/>
              <a:t>ng</a:t>
            </a:r>
            <a:r>
              <a:rPr lang="en-US" dirty="0" smtClean="0"/>
              <a:t> test </a:t>
            </a:r>
            <a:r>
              <a:rPr lang="en-US" dirty="0" err="1" smtClean="0"/>
              <a:t>libre</a:t>
            </a:r>
            <a:endParaRPr lang="en-US" dirty="0" smtClean="0"/>
          </a:p>
          <a:p>
            <a:pPr lvl="1"/>
            <a:r>
              <a:rPr lang="en-US" dirty="0" err="1" smtClean="0"/>
              <a:t>Natatagalan</a:t>
            </a:r>
            <a:r>
              <a:rPr lang="en-US" dirty="0" smtClean="0"/>
              <a:t> </a:t>
            </a:r>
            <a:r>
              <a:rPr lang="en-US" dirty="0" err="1" smtClean="0"/>
              <a:t>ang</a:t>
            </a:r>
            <a:r>
              <a:rPr lang="en-US" dirty="0" smtClean="0"/>
              <a:t> </a:t>
            </a:r>
            <a:r>
              <a:rPr lang="en-US" dirty="0" err="1" smtClean="0"/>
              <a:t>resulta</a:t>
            </a:r>
            <a:endParaRPr lang="en-US" dirty="0" smtClean="0"/>
          </a:p>
        </p:txBody>
      </p:sp>
      <p:sp>
        <p:nvSpPr>
          <p:cNvPr id="5" name="TextBox 4"/>
          <p:cNvSpPr txBox="1"/>
          <p:nvPr/>
        </p:nvSpPr>
        <p:spPr>
          <a:xfrm>
            <a:off x="5029200" y="3810000"/>
            <a:ext cx="3626185" cy="461665"/>
          </a:xfrm>
          <a:prstGeom prst="rect">
            <a:avLst/>
          </a:prstGeom>
          <a:noFill/>
        </p:spPr>
        <p:txBody>
          <a:bodyPr wrap="none" rtlCol="0">
            <a:spAutoFit/>
          </a:bodyPr>
          <a:lstStyle/>
          <a:p>
            <a:r>
              <a:rPr lang="en-US" sz="2400" b="1" i="1" dirty="0" smtClean="0">
                <a:solidFill>
                  <a:srgbClr val="FF0000"/>
                </a:solidFill>
              </a:rPr>
              <a:t>Sana </a:t>
            </a:r>
            <a:r>
              <a:rPr lang="en-US" sz="2400" b="1" i="1" dirty="0" err="1" smtClean="0">
                <a:solidFill>
                  <a:srgbClr val="FF0000"/>
                </a:solidFill>
              </a:rPr>
              <a:t>dagdagan</a:t>
            </a:r>
            <a:r>
              <a:rPr lang="en-US" sz="2400" b="1" i="1" dirty="0" smtClean="0">
                <a:solidFill>
                  <a:srgbClr val="FF0000"/>
                </a:solidFill>
              </a:rPr>
              <a:t> </a:t>
            </a:r>
            <a:r>
              <a:rPr lang="en-US" sz="2400" b="1" i="1" dirty="0" err="1" smtClean="0">
                <a:solidFill>
                  <a:srgbClr val="FF0000"/>
                </a:solidFill>
              </a:rPr>
              <a:t>ang</a:t>
            </a:r>
            <a:r>
              <a:rPr lang="en-US" sz="2400" b="1" i="1" dirty="0" smtClean="0">
                <a:solidFill>
                  <a:srgbClr val="FF0000"/>
                </a:solidFill>
              </a:rPr>
              <a:t> doctor</a:t>
            </a:r>
            <a:endParaRPr lang="en-US" sz="2400" b="1" i="1" dirty="0">
              <a:solidFill>
                <a:srgbClr val="FF0000"/>
              </a:solidFill>
            </a:endParaRPr>
          </a:p>
        </p:txBody>
      </p:sp>
      <p:sp>
        <p:nvSpPr>
          <p:cNvPr id="6" name="TextBox 5"/>
          <p:cNvSpPr txBox="1"/>
          <p:nvPr/>
        </p:nvSpPr>
        <p:spPr>
          <a:xfrm>
            <a:off x="5400080" y="4911464"/>
            <a:ext cx="3134320" cy="461665"/>
          </a:xfrm>
          <a:prstGeom prst="rect">
            <a:avLst/>
          </a:prstGeom>
          <a:noFill/>
        </p:spPr>
        <p:txBody>
          <a:bodyPr wrap="none" rtlCol="0">
            <a:spAutoFit/>
          </a:bodyPr>
          <a:lstStyle/>
          <a:p>
            <a:r>
              <a:rPr lang="en-US" sz="2400" b="1" i="1" dirty="0" smtClean="0">
                <a:solidFill>
                  <a:srgbClr val="FF0000"/>
                </a:solidFill>
              </a:rPr>
              <a:t>Sana </a:t>
            </a:r>
            <a:r>
              <a:rPr lang="en-US" sz="2400" b="1" i="1" dirty="0" err="1" smtClean="0">
                <a:solidFill>
                  <a:srgbClr val="FF0000"/>
                </a:solidFill>
              </a:rPr>
              <a:t>lahat</a:t>
            </a:r>
            <a:r>
              <a:rPr lang="en-US" sz="2400" b="1" i="1" dirty="0" smtClean="0">
                <a:solidFill>
                  <a:srgbClr val="FF0000"/>
                </a:solidFill>
              </a:rPr>
              <a:t> </a:t>
            </a:r>
            <a:r>
              <a:rPr lang="en-US" sz="2400" b="1" i="1" dirty="0" err="1" smtClean="0">
                <a:solidFill>
                  <a:srgbClr val="FF0000"/>
                </a:solidFill>
              </a:rPr>
              <a:t>ng</a:t>
            </a:r>
            <a:r>
              <a:rPr lang="en-US" sz="2400" b="1" i="1" dirty="0" smtClean="0">
                <a:solidFill>
                  <a:srgbClr val="FF0000"/>
                </a:solidFill>
              </a:rPr>
              <a:t> test </a:t>
            </a:r>
            <a:r>
              <a:rPr lang="en-US" sz="2400" b="1" i="1" dirty="0" err="1" smtClean="0">
                <a:solidFill>
                  <a:srgbClr val="FF0000"/>
                </a:solidFill>
              </a:rPr>
              <a:t>libre</a:t>
            </a:r>
            <a:endParaRPr lang="en-US" sz="2400" b="1" i="1" dirty="0">
              <a:solidFill>
                <a:srgbClr val="FF0000"/>
              </a:solidFill>
            </a:endParaRPr>
          </a:p>
        </p:txBody>
      </p:sp>
      <p:graphicFrame>
        <p:nvGraphicFramePr>
          <p:cNvPr id="7" name="Chart 6"/>
          <p:cNvGraphicFramePr>
            <a:graphicFrameLocks/>
          </p:cNvGraphicFramePr>
          <p:nvPr>
            <p:extLst>
              <p:ext uri="{D42A27DB-BD31-4B8C-83A1-F6EECF244321}">
                <p14:modId xmlns:p14="http://schemas.microsoft.com/office/powerpoint/2010/main" val="897400234"/>
              </p:ext>
            </p:extLst>
          </p:nvPr>
        </p:nvGraphicFramePr>
        <p:xfrm>
          <a:off x="4572000" y="-4119"/>
          <a:ext cx="4800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D1F5157-FDDE-4CDF-8D20-C3A8F46CEA9B}" type="slidenum">
              <a:rPr lang="en-US" smtClean="0"/>
              <a:t>29</a:t>
            </a:fld>
            <a:endParaRPr lang="en-US"/>
          </a:p>
        </p:txBody>
      </p:sp>
      <p:sp>
        <p:nvSpPr>
          <p:cNvPr id="8" name="Date Placeholder 7"/>
          <p:cNvSpPr>
            <a:spLocks noGrp="1"/>
          </p:cNvSpPr>
          <p:nvPr>
            <p:ph type="dt" sz="half" idx="10"/>
          </p:nvPr>
        </p:nvSpPr>
        <p:spPr/>
        <p:txBody>
          <a:bodyPr/>
          <a:lstStyle/>
          <a:p>
            <a:r>
              <a:rPr lang="en-PH" smtClean="0"/>
              <a:t>i-Pantawid eFDS 9</a:t>
            </a:r>
            <a:endParaRPr lang="en-US"/>
          </a:p>
        </p:txBody>
      </p:sp>
      <p:sp>
        <p:nvSpPr>
          <p:cNvPr id="10" name="TextBox 9"/>
          <p:cNvSpPr txBox="1"/>
          <p:nvPr/>
        </p:nvSpPr>
        <p:spPr>
          <a:xfrm rot="18900000">
            <a:off x="1018225" y="3041336"/>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3682056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673480" y="2641092"/>
            <a:ext cx="1972055" cy="571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5540623" y="2641092"/>
            <a:ext cx="2172843" cy="571500"/>
          </a:xfrm>
          <a:prstGeom prst="rect">
            <a:avLst/>
          </a:prstGeom>
          <a:blipFill>
            <a:blip r:embed="rId4" cstate="print"/>
            <a:stretch>
              <a:fillRect/>
            </a:stretch>
          </a:blipFill>
        </p:spPr>
        <p:txBody>
          <a:bodyPr wrap="square" lIns="0" tIns="0" rIns="0" bIns="0" rtlCol="0"/>
          <a:lstStyle/>
          <a:p>
            <a:endParaRPr/>
          </a:p>
        </p:txBody>
      </p:sp>
      <p:sp>
        <p:nvSpPr>
          <p:cNvPr id="4" name="object 4"/>
          <p:cNvSpPr/>
          <p:nvPr/>
        </p:nvSpPr>
        <p:spPr>
          <a:xfrm>
            <a:off x="3673480" y="3189671"/>
            <a:ext cx="3334633" cy="571804"/>
          </a:xfrm>
          <a:prstGeom prst="rect">
            <a:avLst/>
          </a:prstGeom>
          <a:blipFill>
            <a:blip r:embed="rId5" cstate="print"/>
            <a:stretch>
              <a:fillRect/>
            </a:stretch>
          </a:blipFill>
        </p:spPr>
        <p:txBody>
          <a:bodyPr wrap="square" lIns="0" tIns="0" rIns="0" bIns="0" rtlCol="0"/>
          <a:lstStyle/>
          <a:p>
            <a:endParaRPr/>
          </a:p>
        </p:txBody>
      </p:sp>
      <p:sp>
        <p:nvSpPr>
          <p:cNvPr id="5" name="object 5"/>
          <p:cNvSpPr/>
          <p:nvPr/>
        </p:nvSpPr>
        <p:spPr>
          <a:xfrm>
            <a:off x="1981200" y="2819348"/>
            <a:ext cx="1115592" cy="926247"/>
          </a:xfrm>
          <a:prstGeom prst="rect">
            <a:avLst/>
          </a:prstGeom>
          <a:blipFill>
            <a:blip r:embed="rId6" cstate="print"/>
            <a:stretch>
              <a:fillRect/>
            </a:stretch>
          </a:blipFill>
        </p:spPr>
        <p:txBody>
          <a:bodyPr wrap="square" lIns="0" tIns="0" rIns="0" bIns="0" rtlCol="0"/>
          <a:lstStyle/>
          <a:p>
            <a:endParaRPr/>
          </a:p>
        </p:txBody>
      </p:sp>
      <p:sp>
        <p:nvSpPr>
          <p:cNvPr id="6" name="object 6"/>
          <p:cNvSpPr/>
          <p:nvPr/>
        </p:nvSpPr>
        <p:spPr>
          <a:xfrm>
            <a:off x="3305799" y="2362200"/>
            <a:ext cx="123825" cy="1600835"/>
          </a:xfrm>
          <a:custGeom>
            <a:avLst/>
            <a:gdLst/>
            <a:ahLst/>
            <a:cxnLst/>
            <a:rect l="l" t="t" r="r" b="b"/>
            <a:pathLst>
              <a:path w="123825" h="1600835">
                <a:moveTo>
                  <a:pt x="0" y="1600712"/>
                </a:moveTo>
                <a:lnTo>
                  <a:pt x="123205" y="1600712"/>
                </a:lnTo>
                <a:lnTo>
                  <a:pt x="123205" y="0"/>
                </a:lnTo>
                <a:lnTo>
                  <a:pt x="0" y="0"/>
                </a:lnTo>
                <a:lnTo>
                  <a:pt x="0" y="1600712"/>
                </a:lnTo>
                <a:close/>
              </a:path>
            </a:pathLst>
          </a:custGeom>
          <a:solidFill>
            <a:srgbClr val="943735"/>
          </a:solidFill>
        </p:spPr>
        <p:txBody>
          <a:bodyPr wrap="square" lIns="0" tIns="0" rIns="0" bIns="0" rtlCol="0"/>
          <a:lstStyle/>
          <a:p>
            <a:endParaRPr/>
          </a:p>
        </p:txBody>
      </p:sp>
      <p:sp>
        <p:nvSpPr>
          <p:cNvPr id="7" name="Slide Number Placeholder 6"/>
          <p:cNvSpPr>
            <a:spLocks noGrp="1"/>
          </p:cNvSpPr>
          <p:nvPr>
            <p:ph type="sldNum" sz="quarter" idx="12"/>
          </p:nvPr>
        </p:nvSpPr>
        <p:spPr/>
        <p:txBody>
          <a:bodyPr/>
          <a:lstStyle/>
          <a:p>
            <a:fld id="{55F2A61E-48FD-4F96-85A2-4E092D9FE7A4}" type="slidenum">
              <a:rPr lang="en-US" smtClean="0"/>
              <a:t>3</a:t>
            </a:fld>
            <a:endParaRPr lang="en-US"/>
          </a:p>
        </p:txBody>
      </p:sp>
      <p:sp>
        <p:nvSpPr>
          <p:cNvPr id="8" name="Date Placeholder 7"/>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269009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533400"/>
            <a:ext cx="4274926" cy="1143000"/>
          </a:xfrm>
        </p:spPr>
        <p:txBody>
          <a:bodyPr>
            <a:normAutofit fontScale="90000"/>
          </a:bodyPr>
          <a:lstStyle/>
          <a:p>
            <a:r>
              <a:rPr lang="en-US" dirty="0" smtClean="0"/>
              <a:t>Suggestions for Improvement - RHU</a:t>
            </a:r>
            <a:endParaRPr lang="en-US" dirty="0"/>
          </a:p>
        </p:txBody>
      </p:sp>
      <p:sp>
        <p:nvSpPr>
          <p:cNvPr id="3" name="Content Placeholder 2"/>
          <p:cNvSpPr>
            <a:spLocks noGrp="1"/>
          </p:cNvSpPr>
          <p:nvPr>
            <p:ph idx="1"/>
          </p:nvPr>
        </p:nvSpPr>
        <p:spPr>
          <a:xfrm>
            <a:off x="457200" y="3200400"/>
            <a:ext cx="8229600" cy="3429000"/>
          </a:xfrm>
        </p:spPr>
        <p:txBody>
          <a:bodyPr>
            <a:normAutofit/>
          </a:bodyPr>
          <a:lstStyle/>
          <a:p>
            <a:r>
              <a:rPr lang="en-US" dirty="0" smtClean="0"/>
              <a:t>Availability of nurse</a:t>
            </a:r>
          </a:p>
          <a:p>
            <a:pPr lvl="1"/>
            <a:r>
              <a:rPr lang="en-US" dirty="0" err="1" smtClean="0"/>
              <a:t>Minsan</a:t>
            </a:r>
            <a:r>
              <a:rPr lang="en-US" dirty="0" smtClean="0"/>
              <a:t> </a:t>
            </a:r>
            <a:r>
              <a:rPr lang="en-US" dirty="0" err="1" smtClean="0"/>
              <a:t>suplada</a:t>
            </a:r>
            <a:r>
              <a:rPr lang="en-US" dirty="0" smtClean="0"/>
              <a:t>, </a:t>
            </a:r>
            <a:r>
              <a:rPr lang="en-US" dirty="0" err="1" smtClean="0"/>
              <a:t>masungit</a:t>
            </a:r>
            <a:endParaRPr lang="en-US" dirty="0" smtClean="0"/>
          </a:p>
          <a:p>
            <a:pPr lvl="1"/>
            <a:r>
              <a:rPr lang="en-US" dirty="0" smtClean="0"/>
              <a:t>May favoritism</a:t>
            </a:r>
          </a:p>
          <a:p>
            <a:r>
              <a:rPr lang="en-US" dirty="0" smtClean="0"/>
              <a:t>Waiting area</a:t>
            </a:r>
          </a:p>
          <a:p>
            <a:pPr lvl="1"/>
            <a:r>
              <a:rPr lang="en-US" dirty="0" err="1" smtClean="0"/>
              <a:t>Mainit</a:t>
            </a:r>
            <a:endParaRPr lang="en-US" dirty="0" smtClean="0"/>
          </a:p>
          <a:p>
            <a:pPr lvl="1"/>
            <a:r>
              <a:rPr lang="en-US" dirty="0" err="1" smtClean="0"/>
              <a:t>Kulang</a:t>
            </a:r>
            <a:r>
              <a:rPr lang="en-US" dirty="0" smtClean="0"/>
              <a:t> </a:t>
            </a:r>
            <a:r>
              <a:rPr lang="en-US" dirty="0" err="1" smtClean="0"/>
              <a:t>sa</a:t>
            </a:r>
            <a:r>
              <a:rPr lang="en-US" dirty="0" smtClean="0"/>
              <a:t> </a:t>
            </a:r>
            <a:r>
              <a:rPr lang="en-US" dirty="0" err="1" smtClean="0"/>
              <a:t>upuan</a:t>
            </a:r>
            <a:r>
              <a:rPr lang="en-US" dirty="0" smtClean="0"/>
              <a:t>, </a:t>
            </a:r>
            <a:r>
              <a:rPr lang="en-US" dirty="0" err="1" smtClean="0"/>
              <a:t>siksikan</a:t>
            </a:r>
            <a:endParaRPr lang="en-US" dirty="0" smtClean="0"/>
          </a:p>
        </p:txBody>
      </p:sp>
      <p:sp>
        <p:nvSpPr>
          <p:cNvPr id="5" name="TextBox 4"/>
          <p:cNvSpPr txBox="1"/>
          <p:nvPr/>
        </p:nvSpPr>
        <p:spPr>
          <a:xfrm>
            <a:off x="5289215" y="3810000"/>
            <a:ext cx="3357714" cy="461665"/>
          </a:xfrm>
          <a:prstGeom prst="rect">
            <a:avLst/>
          </a:prstGeom>
          <a:noFill/>
        </p:spPr>
        <p:txBody>
          <a:bodyPr wrap="none" rtlCol="0">
            <a:spAutoFit/>
          </a:bodyPr>
          <a:lstStyle/>
          <a:p>
            <a:r>
              <a:rPr lang="en-US" sz="2400" b="1" i="1" dirty="0" smtClean="0">
                <a:solidFill>
                  <a:srgbClr val="FF0000"/>
                </a:solidFill>
              </a:rPr>
              <a:t>Client service orientation</a:t>
            </a:r>
            <a:endParaRPr lang="en-US" sz="2400" b="1" i="1" dirty="0">
              <a:solidFill>
                <a:srgbClr val="FF0000"/>
              </a:solidFill>
            </a:endParaRPr>
          </a:p>
        </p:txBody>
      </p:sp>
      <p:sp>
        <p:nvSpPr>
          <p:cNvPr id="6" name="TextBox 5"/>
          <p:cNvSpPr txBox="1"/>
          <p:nvPr/>
        </p:nvSpPr>
        <p:spPr>
          <a:xfrm>
            <a:off x="3733800" y="4314221"/>
            <a:ext cx="4306243" cy="461665"/>
          </a:xfrm>
          <a:prstGeom prst="rect">
            <a:avLst/>
          </a:prstGeom>
          <a:noFill/>
        </p:spPr>
        <p:txBody>
          <a:bodyPr wrap="none" rtlCol="0">
            <a:spAutoFit/>
          </a:bodyPr>
          <a:lstStyle/>
          <a:p>
            <a:r>
              <a:rPr lang="en-US" sz="2400" b="1" i="1" dirty="0" err="1" smtClean="0">
                <a:solidFill>
                  <a:srgbClr val="FF0000"/>
                </a:solidFill>
              </a:rPr>
              <a:t>Linawin</a:t>
            </a:r>
            <a:r>
              <a:rPr lang="en-US" sz="2400" b="1" i="1" dirty="0" smtClean="0">
                <a:solidFill>
                  <a:srgbClr val="FF0000"/>
                </a:solidFill>
              </a:rPr>
              <a:t> </a:t>
            </a:r>
            <a:r>
              <a:rPr lang="en-US" sz="2400" b="1" i="1" dirty="0" err="1" smtClean="0">
                <a:solidFill>
                  <a:srgbClr val="FF0000"/>
                </a:solidFill>
              </a:rPr>
              <a:t>ang</a:t>
            </a:r>
            <a:r>
              <a:rPr lang="en-US" sz="2400" b="1" i="1" dirty="0" smtClean="0">
                <a:solidFill>
                  <a:srgbClr val="FF0000"/>
                </a:solidFill>
              </a:rPr>
              <a:t> </a:t>
            </a:r>
            <a:r>
              <a:rPr lang="en-US" sz="2400" b="1" i="1" dirty="0" err="1" smtClean="0">
                <a:solidFill>
                  <a:srgbClr val="FF0000"/>
                </a:solidFill>
              </a:rPr>
              <a:t>pila</a:t>
            </a:r>
            <a:r>
              <a:rPr lang="en-US" sz="2400" b="1" i="1" dirty="0" smtClean="0">
                <a:solidFill>
                  <a:srgbClr val="FF0000"/>
                </a:solidFill>
              </a:rPr>
              <a:t>/priority system</a:t>
            </a:r>
            <a:endParaRPr lang="en-US" sz="2400" b="1" i="1" dirty="0">
              <a:solidFill>
                <a:srgbClr val="FF0000"/>
              </a:solidFill>
            </a:endParaRPr>
          </a:p>
        </p:txBody>
      </p:sp>
      <p:sp>
        <p:nvSpPr>
          <p:cNvPr id="7" name="TextBox 6"/>
          <p:cNvSpPr txBox="1"/>
          <p:nvPr/>
        </p:nvSpPr>
        <p:spPr>
          <a:xfrm>
            <a:off x="3048000" y="5410200"/>
            <a:ext cx="3383619" cy="461665"/>
          </a:xfrm>
          <a:prstGeom prst="rect">
            <a:avLst/>
          </a:prstGeom>
          <a:noFill/>
        </p:spPr>
        <p:txBody>
          <a:bodyPr wrap="none" rtlCol="0">
            <a:spAutoFit/>
          </a:bodyPr>
          <a:lstStyle/>
          <a:p>
            <a:r>
              <a:rPr lang="en-US" sz="2400" b="1" i="1" dirty="0" err="1" smtClean="0">
                <a:solidFill>
                  <a:srgbClr val="FF0000"/>
                </a:solidFill>
              </a:rPr>
              <a:t>Dagdagan</a:t>
            </a:r>
            <a:r>
              <a:rPr lang="en-US" sz="2400" b="1" i="1" dirty="0" smtClean="0">
                <a:solidFill>
                  <a:srgbClr val="FF0000"/>
                </a:solidFill>
              </a:rPr>
              <a:t> </a:t>
            </a:r>
            <a:r>
              <a:rPr lang="en-US" sz="2400" b="1" i="1" dirty="0" err="1" smtClean="0">
                <a:solidFill>
                  <a:srgbClr val="FF0000"/>
                </a:solidFill>
              </a:rPr>
              <a:t>ng</a:t>
            </a:r>
            <a:r>
              <a:rPr lang="en-US" sz="2400" b="1" i="1" dirty="0" smtClean="0">
                <a:solidFill>
                  <a:srgbClr val="FF0000"/>
                </a:solidFill>
              </a:rPr>
              <a:t> electric fan</a:t>
            </a:r>
            <a:endParaRPr lang="en-US" sz="2400" b="1" i="1" dirty="0">
              <a:solidFill>
                <a:srgbClr val="FF0000"/>
              </a:solidFill>
            </a:endParaRPr>
          </a:p>
        </p:txBody>
      </p:sp>
      <p:sp>
        <p:nvSpPr>
          <p:cNvPr id="8" name="TextBox 7"/>
          <p:cNvSpPr txBox="1"/>
          <p:nvPr/>
        </p:nvSpPr>
        <p:spPr>
          <a:xfrm>
            <a:off x="5303181" y="5939135"/>
            <a:ext cx="2281394" cy="461665"/>
          </a:xfrm>
          <a:prstGeom prst="rect">
            <a:avLst/>
          </a:prstGeom>
          <a:noFill/>
        </p:spPr>
        <p:txBody>
          <a:bodyPr wrap="none" rtlCol="0">
            <a:spAutoFit/>
          </a:bodyPr>
          <a:lstStyle/>
          <a:p>
            <a:r>
              <a:rPr lang="en-US" sz="2400" b="1" i="1" dirty="0" smtClean="0">
                <a:solidFill>
                  <a:srgbClr val="006600"/>
                </a:solidFill>
              </a:rPr>
              <a:t>Check-up </a:t>
            </a:r>
            <a:r>
              <a:rPr lang="en-US" sz="2400" b="1" i="1" dirty="0" err="1" smtClean="0">
                <a:solidFill>
                  <a:srgbClr val="006600"/>
                </a:solidFill>
              </a:rPr>
              <a:t>sa</a:t>
            </a:r>
            <a:r>
              <a:rPr lang="en-US" sz="2400" b="1" i="1" dirty="0" smtClean="0">
                <a:solidFill>
                  <a:srgbClr val="006600"/>
                </a:solidFill>
              </a:rPr>
              <a:t> BHS</a:t>
            </a:r>
            <a:endParaRPr lang="en-US" sz="2400" b="1" i="1" dirty="0">
              <a:solidFill>
                <a:srgbClr val="006600"/>
              </a:solidFill>
            </a:endParaRPr>
          </a:p>
        </p:txBody>
      </p:sp>
      <p:graphicFrame>
        <p:nvGraphicFramePr>
          <p:cNvPr id="9" name="Chart 8"/>
          <p:cNvGraphicFramePr>
            <a:graphicFrameLocks/>
          </p:cNvGraphicFramePr>
          <p:nvPr>
            <p:extLst>
              <p:ext uri="{D42A27DB-BD31-4B8C-83A1-F6EECF244321}">
                <p14:modId xmlns:p14="http://schemas.microsoft.com/office/powerpoint/2010/main" val="897400234"/>
              </p:ext>
            </p:extLst>
          </p:nvPr>
        </p:nvGraphicFramePr>
        <p:xfrm>
          <a:off x="4572000" y="-4119"/>
          <a:ext cx="4800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D1F5157-FDDE-4CDF-8D20-C3A8F46CEA9B}" type="slidenum">
              <a:rPr lang="en-US" smtClean="0"/>
              <a:t>30</a:t>
            </a:fld>
            <a:endParaRPr lang="en-US"/>
          </a:p>
        </p:txBody>
      </p:sp>
      <p:sp>
        <p:nvSpPr>
          <p:cNvPr id="10" name="Date Placeholder 9"/>
          <p:cNvSpPr>
            <a:spLocks noGrp="1"/>
          </p:cNvSpPr>
          <p:nvPr>
            <p:ph type="dt" sz="half" idx="10"/>
          </p:nvPr>
        </p:nvSpPr>
        <p:spPr/>
        <p:txBody>
          <a:bodyPr/>
          <a:lstStyle/>
          <a:p>
            <a:r>
              <a:rPr lang="en-PH" smtClean="0"/>
              <a:t>i-Pantawid eFDS 9</a:t>
            </a:r>
            <a:endParaRPr lang="en-US"/>
          </a:p>
        </p:txBody>
      </p:sp>
      <p:sp>
        <p:nvSpPr>
          <p:cNvPr id="12" name="TextBox 11"/>
          <p:cNvSpPr txBox="1"/>
          <p:nvPr/>
        </p:nvSpPr>
        <p:spPr>
          <a:xfrm rot="18900000">
            <a:off x="1128573" y="2715896"/>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91481180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533400"/>
            <a:ext cx="4274926" cy="1143000"/>
          </a:xfrm>
        </p:spPr>
        <p:txBody>
          <a:bodyPr>
            <a:normAutofit fontScale="90000"/>
          </a:bodyPr>
          <a:lstStyle/>
          <a:p>
            <a:r>
              <a:rPr lang="en-US" dirty="0" smtClean="0"/>
              <a:t>Suggestions for Improvement - RHU</a:t>
            </a:r>
            <a:endParaRPr lang="en-US" dirty="0"/>
          </a:p>
        </p:txBody>
      </p:sp>
      <p:sp>
        <p:nvSpPr>
          <p:cNvPr id="3" name="Content Placeholder 2"/>
          <p:cNvSpPr>
            <a:spLocks noGrp="1"/>
          </p:cNvSpPr>
          <p:nvPr>
            <p:ph idx="1"/>
          </p:nvPr>
        </p:nvSpPr>
        <p:spPr>
          <a:xfrm>
            <a:off x="457200" y="3048000"/>
            <a:ext cx="8229600" cy="3810000"/>
          </a:xfrm>
        </p:spPr>
        <p:txBody>
          <a:bodyPr>
            <a:normAutofit fontScale="92500" lnSpcReduction="20000"/>
          </a:bodyPr>
          <a:lstStyle/>
          <a:p>
            <a:r>
              <a:rPr lang="en-US" dirty="0" smtClean="0"/>
              <a:t>Comfort room</a:t>
            </a:r>
          </a:p>
          <a:p>
            <a:pPr lvl="1"/>
            <a:r>
              <a:rPr lang="en-US" dirty="0" smtClean="0"/>
              <a:t>Sana </a:t>
            </a:r>
            <a:r>
              <a:rPr lang="en-US" dirty="0" err="1" smtClean="0"/>
              <a:t>hiwalay</a:t>
            </a:r>
            <a:r>
              <a:rPr lang="en-US" dirty="0" smtClean="0"/>
              <a:t> </a:t>
            </a:r>
            <a:r>
              <a:rPr lang="en-US" dirty="0" err="1" smtClean="0"/>
              <a:t>ang</a:t>
            </a:r>
            <a:r>
              <a:rPr lang="en-US" dirty="0" smtClean="0"/>
              <a:t> </a:t>
            </a:r>
            <a:r>
              <a:rPr lang="en-US" dirty="0" err="1" smtClean="0"/>
              <a:t>babae</a:t>
            </a:r>
            <a:r>
              <a:rPr lang="en-US" dirty="0" smtClean="0"/>
              <a:t> at </a:t>
            </a:r>
            <a:r>
              <a:rPr lang="en-US" dirty="0" err="1" smtClean="0"/>
              <a:t>lalake</a:t>
            </a:r>
            <a:endParaRPr lang="en-US" dirty="0" smtClean="0"/>
          </a:p>
          <a:p>
            <a:pPr lvl="1"/>
            <a:r>
              <a:rPr lang="en-US" dirty="0" err="1" smtClean="0"/>
              <a:t>Mabaho</a:t>
            </a:r>
            <a:r>
              <a:rPr lang="en-US" dirty="0" smtClean="0"/>
              <a:t>, </a:t>
            </a:r>
            <a:r>
              <a:rPr lang="en-US" dirty="0" err="1"/>
              <a:t>m</a:t>
            </a:r>
            <a:r>
              <a:rPr lang="en-US" dirty="0" err="1" smtClean="0"/>
              <a:t>adumi</a:t>
            </a:r>
            <a:r>
              <a:rPr lang="en-US" dirty="0" smtClean="0"/>
              <a:t> at </a:t>
            </a:r>
            <a:r>
              <a:rPr lang="en-US" dirty="0" err="1" smtClean="0"/>
              <a:t>minsan</a:t>
            </a:r>
            <a:r>
              <a:rPr lang="en-US" dirty="0" smtClean="0"/>
              <a:t> </a:t>
            </a:r>
            <a:r>
              <a:rPr lang="en-US" dirty="0" err="1" smtClean="0"/>
              <a:t>walang</a:t>
            </a:r>
            <a:r>
              <a:rPr lang="en-US" dirty="0" smtClean="0"/>
              <a:t> </a:t>
            </a:r>
            <a:r>
              <a:rPr lang="en-US" dirty="0" err="1" smtClean="0"/>
              <a:t>tubig</a:t>
            </a:r>
            <a:endParaRPr lang="en-US" dirty="0" smtClean="0"/>
          </a:p>
          <a:p>
            <a:pPr lvl="1"/>
            <a:r>
              <a:rPr lang="en-US" dirty="0" err="1" smtClean="0"/>
              <a:t>Walang</a:t>
            </a:r>
            <a:r>
              <a:rPr lang="en-US" dirty="0" smtClean="0"/>
              <a:t> lock </a:t>
            </a:r>
            <a:r>
              <a:rPr lang="en-US" dirty="0" err="1" smtClean="0"/>
              <a:t>sa</a:t>
            </a:r>
            <a:r>
              <a:rPr lang="en-US" dirty="0" smtClean="0"/>
              <a:t> </a:t>
            </a:r>
            <a:r>
              <a:rPr lang="en-US" dirty="0" err="1" smtClean="0"/>
              <a:t>pintuan</a:t>
            </a:r>
            <a:endParaRPr lang="en-US" dirty="0" smtClean="0"/>
          </a:p>
          <a:p>
            <a:pPr lvl="1"/>
            <a:r>
              <a:rPr lang="en-US" dirty="0" err="1" smtClean="0"/>
              <a:t>Walang</a:t>
            </a:r>
            <a:r>
              <a:rPr lang="en-US" dirty="0" smtClean="0"/>
              <a:t> </a:t>
            </a:r>
            <a:r>
              <a:rPr lang="en-US" dirty="0" err="1" smtClean="0"/>
              <a:t>tabo</a:t>
            </a:r>
            <a:r>
              <a:rPr lang="en-US" dirty="0" smtClean="0"/>
              <a:t> at </a:t>
            </a:r>
            <a:r>
              <a:rPr lang="en-US" dirty="0" err="1" smtClean="0"/>
              <a:t>timba</a:t>
            </a:r>
            <a:endParaRPr lang="en-US" dirty="0" smtClean="0"/>
          </a:p>
          <a:p>
            <a:r>
              <a:rPr lang="en-US" dirty="0" smtClean="0"/>
              <a:t>Staff behavior</a:t>
            </a:r>
          </a:p>
          <a:p>
            <a:pPr lvl="1"/>
            <a:r>
              <a:rPr lang="en-US" dirty="0" err="1" smtClean="0"/>
              <a:t>Nakasimangot</a:t>
            </a:r>
            <a:r>
              <a:rPr lang="en-US" dirty="0" smtClean="0"/>
              <a:t> </a:t>
            </a:r>
            <a:r>
              <a:rPr lang="en-US" dirty="0" err="1" smtClean="0"/>
              <a:t>pag</a:t>
            </a:r>
            <a:r>
              <a:rPr lang="en-US" dirty="0" smtClean="0"/>
              <a:t> may </a:t>
            </a:r>
            <a:r>
              <a:rPr lang="en-US" dirty="0" err="1" smtClean="0"/>
              <a:t>tanong</a:t>
            </a:r>
            <a:r>
              <a:rPr lang="en-US" dirty="0" smtClean="0"/>
              <a:t>, </a:t>
            </a:r>
            <a:r>
              <a:rPr lang="en-US" dirty="0" err="1" smtClean="0"/>
              <a:t>suplada</a:t>
            </a:r>
            <a:endParaRPr lang="en-US" dirty="0" smtClean="0"/>
          </a:p>
          <a:p>
            <a:pPr lvl="1"/>
            <a:r>
              <a:rPr lang="en-US" dirty="0" smtClean="0"/>
              <a:t>May </a:t>
            </a:r>
            <a:r>
              <a:rPr lang="en-US" dirty="0" err="1" smtClean="0"/>
              <a:t>palakasan</a:t>
            </a:r>
            <a:endParaRPr lang="en-US" dirty="0" smtClean="0"/>
          </a:p>
          <a:p>
            <a:pPr lvl="1"/>
            <a:r>
              <a:rPr lang="en-US" dirty="0" err="1" smtClean="0"/>
              <a:t>Nakikipagkwentuhan</a:t>
            </a:r>
            <a:endParaRPr lang="en-US" dirty="0" smtClean="0"/>
          </a:p>
        </p:txBody>
      </p:sp>
      <p:sp>
        <p:nvSpPr>
          <p:cNvPr id="6" name="TextBox 5"/>
          <p:cNvSpPr txBox="1"/>
          <p:nvPr/>
        </p:nvSpPr>
        <p:spPr>
          <a:xfrm>
            <a:off x="5562600" y="4491335"/>
            <a:ext cx="3437095" cy="461665"/>
          </a:xfrm>
          <a:prstGeom prst="rect">
            <a:avLst/>
          </a:prstGeom>
          <a:noFill/>
        </p:spPr>
        <p:txBody>
          <a:bodyPr wrap="none" rtlCol="0">
            <a:spAutoFit/>
          </a:bodyPr>
          <a:lstStyle/>
          <a:p>
            <a:r>
              <a:rPr lang="en-US" sz="2400" b="1" i="1" dirty="0" smtClean="0">
                <a:solidFill>
                  <a:srgbClr val="FF0000"/>
                </a:solidFill>
              </a:rPr>
              <a:t>Need to improve facilities</a:t>
            </a:r>
            <a:endParaRPr lang="en-US" sz="2400" b="1" i="1" dirty="0">
              <a:solidFill>
                <a:srgbClr val="FF0000"/>
              </a:solidFill>
            </a:endParaRPr>
          </a:p>
        </p:txBody>
      </p:sp>
      <p:sp>
        <p:nvSpPr>
          <p:cNvPr id="9" name="TextBox 8"/>
          <p:cNvSpPr txBox="1"/>
          <p:nvPr/>
        </p:nvSpPr>
        <p:spPr>
          <a:xfrm>
            <a:off x="5557686" y="5791200"/>
            <a:ext cx="3357714" cy="461665"/>
          </a:xfrm>
          <a:prstGeom prst="rect">
            <a:avLst/>
          </a:prstGeom>
          <a:noFill/>
        </p:spPr>
        <p:txBody>
          <a:bodyPr wrap="none" rtlCol="0">
            <a:spAutoFit/>
          </a:bodyPr>
          <a:lstStyle/>
          <a:p>
            <a:r>
              <a:rPr lang="en-US" sz="2400" b="1" i="1" dirty="0" smtClean="0">
                <a:solidFill>
                  <a:srgbClr val="FF0000"/>
                </a:solidFill>
              </a:rPr>
              <a:t>Client service orientation</a:t>
            </a:r>
            <a:endParaRPr lang="en-US" sz="2400" b="1" i="1" dirty="0">
              <a:solidFill>
                <a:srgbClr val="FF0000"/>
              </a:solidFill>
            </a:endParaRPr>
          </a:p>
        </p:txBody>
      </p:sp>
      <p:sp>
        <p:nvSpPr>
          <p:cNvPr id="10" name="TextBox 9"/>
          <p:cNvSpPr txBox="1"/>
          <p:nvPr/>
        </p:nvSpPr>
        <p:spPr>
          <a:xfrm>
            <a:off x="5562600" y="6096000"/>
            <a:ext cx="2148345" cy="461665"/>
          </a:xfrm>
          <a:prstGeom prst="rect">
            <a:avLst/>
          </a:prstGeom>
          <a:noFill/>
        </p:spPr>
        <p:txBody>
          <a:bodyPr wrap="none" rtlCol="0">
            <a:spAutoFit/>
          </a:bodyPr>
          <a:lstStyle/>
          <a:p>
            <a:r>
              <a:rPr lang="en-US" sz="2400" b="1" i="1" dirty="0" err="1" smtClean="0">
                <a:solidFill>
                  <a:srgbClr val="FF0000"/>
                </a:solidFill>
              </a:rPr>
              <a:t>Sundin</a:t>
            </a:r>
            <a:r>
              <a:rPr lang="en-US" sz="2400" b="1" i="1" dirty="0" smtClean="0">
                <a:solidFill>
                  <a:srgbClr val="FF0000"/>
                </a:solidFill>
              </a:rPr>
              <a:t> </a:t>
            </a:r>
            <a:r>
              <a:rPr lang="en-US" sz="2400" b="1" i="1" dirty="0" err="1" smtClean="0">
                <a:solidFill>
                  <a:srgbClr val="FF0000"/>
                </a:solidFill>
              </a:rPr>
              <a:t>ang</a:t>
            </a:r>
            <a:r>
              <a:rPr lang="en-US" sz="2400" b="1" i="1" dirty="0" smtClean="0">
                <a:solidFill>
                  <a:srgbClr val="FF0000"/>
                </a:solidFill>
              </a:rPr>
              <a:t> </a:t>
            </a:r>
            <a:r>
              <a:rPr lang="en-US" sz="2400" b="1" i="1" dirty="0" err="1" smtClean="0">
                <a:solidFill>
                  <a:srgbClr val="FF0000"/>
                </a:solidFill>
              </a:rPr>
              <a:t>pila</a:t>
            </a:r>
            <a:endParaRPr lang="en-US" sz="2400" b="1" i="1" dirty="0">
              <a:solidFill>
                <a:srgbClr val="FF0000"/>
              </a:solidFill>
            </a:endParaRPr>
          </a:p>
        </p:txBody>
      </p:sp>
      <p:sp>
        <p:nvSpPr>
          <p:cNvPr id="11" name="TextBox 10"/>
          <p:cNvSpPr txBox="1"/>
          <p:nvPr/>
        </p:nvSpPr>
        <p:spPr>
          <a:xfrm>
            <a:off x="5562600" y="6421049"/>
            <a:ext cx="1204176" cy="461665"/>
          </a:xfrm>
          <a:prstGeom prst="rect">
            <a:avLst/>
          </a:prstGeom>
          <a:noFill/>
        </p:spPr>
        <p:txBody>
          <a:bodyPr wrap="none" rtlCol="0">
            <a:spAutoFit/>
          </a:bodyPr>
          <a:lstStyle/>
          <a:p>
            <a:r>
              <a:rPr lang="en-US" sz="2400" b="1" i="1" dirty="0" smtClean="0">
                <a:solidFill>
                  <a:srgbClr val="FF0000"/>
                </a:solidFill>
              </a:rPr>
              <a:t>Smile </a:t>
            </a:r>
            <a:r>
              <a:rPr lang="en-US" sz="2400" b="1" dirty="0" smtClean="0">
                <a:solidFill>
                  <a:srgbClr val="FF0000"/>
                </a:solidFill>
                <a:sym typeface="Wingdings"/>
              </a:rPr>
              <a:t></a:t>
            </a:r>
            <a:endParaRPr lang="en-US" sz="2400" b="1" dirty="0">
              <a:solidFill>
                <a:srgbClr val="FF0000"/>
              </a:solidFill>
            </a:endParaRPr>
          </a:p>
        </p:txBody>
      </p:sp>
      <p:graphicFrame>
        <p:nvGraphicFramePr>
          <p:cNvPr id="12" name="Chart 11"/>
          <p:cNvGraphicFramePr>
            <a:graphicFrameLocks/>
          </p:cNvGraphicFramePr>
          <p:nvPr>
            <p:extLst>
              <p:ext uri="{D42A27DB-BD31-4B8C-83A1-F6EECF244321}">
                <p14:modId xmlns:p14="http://schemas.microsoft.com/office/powerpoint/2010/main" val="897400234"/>
              </p:ext>
            </p:extLst>
          </p:nvPr>
        </p:nvGraphicFramePr>
        <p:xfrm>
          <a:off x="4572000" y="-4119"/>
          <a:ext cx="4800600" cy="29718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D1F5157-FDDE-4CDF-8D20-C3A8F46CEA9B}" type="slidenum">
              <a:rPr lang="en-US" smtClean="0"/>
              <a:t>31</a:t>
            </a:fld>
            <a:endParaRPr lang="en-US"/>
          </a:p>
        </p:txBody>
      </p:sp>
      <p:sp>
        <p:nvSpPr>
          <p:cNvPr id="5" name="Date Placeholder 4"/>
          <p:cNvSpPr>
            <a:spLocks noGrp="1"/>
          </p:cNvSpPr>
          <p:nvPr>
            <p:ph type="dt" sz="half" idx="10"/>
          </p:nvPr>
        </p:nvSpPr>
        <p:spPr/>
        <p:txBody>
          <a:bodyPr/>
          <a:lstStyle/>
          <a:p>
            <a:r>
              <a:rPr lang="en-PH" smtClean="0"/>
              <a:t>i-Pantawid eFDS 9</a:t>
            </a:r>
            <a:endParaRPr lang="en-US"/>
          </a:p>
        </p:txBody>
      </p:sp>
      <p:sp>
        <p:nvSpPr>
          <p:cNvPr id="14" name="TextBox 13"/>
          <p:cNvSpPr txBox="1"/>
          <p:nvPr/>
        </p:nvSpPr>
        <p:spPr>
          <a:xfrm rot="18900000">
            <a:off x="1128573" y="2715896"/>
            <a:ext cx="7169039" cy="1323439"/>
          </a:xfrm>
          <a:prstGeom prst="rect">
            <a:avLst/>
          </a:prstGeom>
          <a:noFill/>
        </p:spPr>
        <p:txBody>
          <a:bodyPr wrap="square" rtlCol="0">
            <a:spAutoFit/>
          </a:bodyPr>
          <a:lstStyle/>
          <a:p>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1946688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181" y="1531980"/>
            <a:ext cx="8640162" cy="519367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
        <p:nvSpPr>
          <p:cNvPr id="3" name="TextBox 2"/>
          <p:cNvSpPr txBox="1"/>
          <p:nvPr/>
        </p:nvSpPr>
        <p:spPr>
          <a:xfrm>
            <a:off x="5181600" y="76200"/>
            <a:ext cx="3857403" cy="400110"/>
          </a:xfrm>
          <a:prstGeom prst="rect">
            <a:avLst/>
          </a:prstGeom>
          <a:noFill/>
        </p:spPr>
        <p:txBody>
          <a:bodyPr wrap="none" rtlCol="0">
            <a:spAutoFit/>
          </a:bodyPr>
          <a:lstStyle/>
          <a:p>
            <a:r>
              <a:rPr lang="en-US" sz="2000" b="1" dirty="0" smtClean="0"/>
              <a:t>Health Services Delivery Scorecard</a:t>
            </a:r>
          </a:p>
        </p:txBody>
      </p:sp>
      <p:sp>
        <p:nvSpPr>
          <p:cNvPr id="5" name="TextBox 4"/>
          <p:cNvSpPr txBox="1"/>
          <p:nvPr/>
        </p:nvSpPr>
        <p:spPr>
          <a:xfrm>
            <a:off x="155502" y="171271"/>
            <a:ext cx="3679212" cy="1200329"/>
          </a:xfrm>
          <a:prstGeom prst="rect">
            <a:avLst/>
          </a:prstGeom>
          <a:noFill/>
        </p:spPr>
        <p:txBody>
          <a:bodyPr wrap="none" rtlCol="0">
            <a:spAutoFit/>
          </a:bodyPr>
          <a:lstStyle/>
          <a:p>
            <a:r>
              <a:rPr lang="en-US" dirty="0" err="1"/>
              <a:t>Mangaldan</a:t>
            </a:r>
            <a:r>
              <a:rPr lang="en-US" dirty="0"/>
              <a:t>, </a:t>
            </a:r>
            <a:r>
              <a:rPr lang="en-US" dirty="0" err="1"/>
              <a:t>Pangasinan</a:t>
            </a:r>
            <a:endParaRPr lang="en-US" dirty="0"/>
          </a:p>
          <a:p>
            <a:r>
              <a:rPr lang="en-US" dirty="0"/>
              <a:t>Barangay Health Stations</a:t>
            </a:r>
          </a:p>
          <a:p>
            <a:r>
              <a:rPr lang="en-US" dirty="0"/>
              <a:t>July </a:t>
            </a:r>
            <a:r>
              <a:rPr lang="en-US" dirty="0" smtClean="0"/>
              <a:t>2013</a:t>
            </a:r>
          </a:p>
          <a:p>
            <a:r>
              <a:rPr lang="en-US" dirty="0" smtClean="0"/>
              <a:t>Respondents – </a:t>
            </a:r>
            <a:r>
              <a:rPr lang="en-US" dirty="0" err="1" smtClean="0"/>
              <a:t>Pantawid</a:t>
            </a:r>
            <a:r>
              <a:rPr lang="en-US" dirty="0" smtClean="0"/>
              <a:t> </a:t>
            </a:r>
            <a:r>
              <a:rPr lang="en-US" dirty="0" err="1" smtClean="0"/>
              <a:t>Benificiaries</a:t>
            </a:r>
            <a:endParaRPr lang="en-US" dirty="0"/>
          </a:p>
        </p:txBody>
      </p:sp>
      <p:grpSp>
        <p:nvGrpSpPr>
          <p:cNvPr id="6" name="Group 5"/>
          <p:cNvGrpSpPr/>
          <p:nvPr/>
        </p:nvGrpSpPr>
        <p:grpSpPr>
          <a:xfrm>
            <a:off x="5491621" y="341871"/>
            <a:ext cx="3237360" cy="997595"/>
            <a:chOff x="2553840" y="3124200"/>
            <a:chExt cx="3237360" cy="997595"/>
          </a:xfrm>
        </p:grpSpPr>
        <p:pic>
          <p:nvPicPr>
            <p:cNvPr id="7" name="Picture 6"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l="34787" t="32817" r="32606" b="34366"/>
            <a:stretch/>
          </p:blipFill>
          <p:spPr bwMode="auto">
            <a:xfrm>
              <a:off x="2695404" y="3341582"/>
              <a:ext cx="733596" cy="780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l="33585" t="3193" r="32829" b="67135"/>
            <a:stretch/>
          </p:blipFill>
          <p:spPr bwMode="auto">
            <a:xfrm>
              <a:off x="3429000" y="3399935"/>
              <a:ext cx="810790" cy="721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t="65730" r="64348" b="1978"/>
            <a:stretch/>
          </p:blipFill>
          <p:spPr bwMode="auto">
            <a:xfrm>
              <a:off x="5002902" y="3341581"/>
              <a:ext cx="788298" cy="7802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53840" y="3124200"/>
              <a:ext cx="341760" cy="584775"/>
            </a:xfrm>
            <a:prstGeom prst="rect">
              <a:avLst/>
            </a:prstGeom>
            <a:noFill/>
          </p:spPr>
          <p:txBody>
            <a:bodyPr wrap="none" rtlCol="0">
              <a:spAutoFit/>
            </a:bodyPr>
            <a:lstStyle/>
            <a:p>
              <a:r>
                <a:rPr lang="en-US" sz="3200" dirty="0" smtClean="0">
                  <a:solidFill>
                    <a:srgbClr val="FF0000"/>
                  </a:solidFill>
                  <a:latin typeface="Impact" pitchFamily="34" charset="0"/>
                </a:rPr>
                <a:t>1</a:t>
              </a:r>
              <a:endParaRPr lang="en-US" sz="3200" dirty="0">
                <a:solidFill>
                  <a:srgbClr val="FF0000"/>
                </a:solidFill>
                <a:latin typeface="Impact" pitchFamily="34" charset="0"/>
              </a:endParaRPr>
            </a:p>
          </p:txBody>
        </p:sp>
        <p:sp>
          <p:nvSpPr>
            <p:cNvPr id="11" name="TextBox 10"/>
            <p:cNvSpPr txBox="1"/>
            <p:nvPr/>
          </p:nvSpPr>
          <p:spPr>
            <a:xfrm>
              <a:off x="3342346" y="3124200"/>
              <a:ext cx="391454" cy="584775"/>
            </a:xfrm>
            <a:prstGeom prst="rect">
              <a:avLst/>
            </a:prstGeom>
            <a:noFill/>
          </p:spPr>
          <p:txBody>
            <a:bodyPr wrap="none" rtlCol="0">
              <a:spAutoFit/>
            </a:bodyPr>
            <a:lstStyle/>
            <a:p>
              <a:r>
                <a:rPr lang="en-US" sz="3200" dirty="0" smtClean="0">
                  <a:solidFill>
                    <a:srgbClr val="FF0000"/>
                  </a:solidFill>
                  <a:latin typeface="Impact" pitchFamily="34" charset="0"/>
                </a:rPr>
                <a:t>2</a:t>
              </a:r>
              <a:endParaRPr lang="en-US" sz="3200" dirty="0">
                <a:solidFill>
                  <a:srgbClr val="FF0000"/>
                </a:solidFill>
                <a:latin typeface="Impact" pitchFamily="34" charset="0"/>
              </a:endParaRPr>
            </a:p>
          </p:txBody>
        </p:sp>
        <p:sp>
          <p:nvSpPr>
            <p:cNvPr id="12" name="TextBox 11"/>
            <p:cNvSpPr txBox="1"/>
            <p:nvPr/>
          </p:nvSpPr>
          <p:spPr>
            <a:xfrm>
              <a:off x="49313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4</a:t>
              </a:r>
              <a:endParaRPr lang="en-US" sz="3200" dirty="0">
                <a:solidFill>
                  <a:srgbClr val="FF0000"/>
                </a:solidFill>
                <a:latin typeface="Impact" pitchFamily="34" charset="0"/>
              </a:endParaRPr>
            </a:p>
          </p:txBody>
        </p:sp>
        <p:pic>
          <p:nvPicPr>
            <p:cNvPr id="13" name="Picture 2" descr="https://encrypted-tbn3.gstatic.com/images?q=tbn:ANd9GcSgzCfBIyG0qiPvWhvF96H2VRKXvpdKQf3pjknqt-rzxWzezPzK"/>
            <p:cNvPicPr>
              <a:picLocks noChangeAspect="1" noChangeArrowheads="1"/>
            </p:cNvPicPr>
            <p:nvPr/>
          </p:nvPicPr>
          <p:blipFill rotWithShape="1">
            <a:blip r:embed="rId4">
              <a:extLst>
                <a:ext uri="{28A0092B-C50C-407E-A947-70E740481C1C}">
                  <a14:useLocalDpi xmlns:a14="http://schemas.microsoft.com/office/drawing/2010/main" val="0"/>
                </a:ext>
              </a:extLst>
            </a:blip>
            <a:srcRect l="4551" t="2645" r="65850" b="66349"/>
            <a:stretch/>
          </p:blipFill>
          <p:spPr bwMode="auto">
            <a:xfrm>
              <a:off x="4299858" y="3341583"/>
              <a:ext cx="715147" cy="7802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931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3</a:t>
              </a:r>
              <a:endParaRPr lang="en-US" sz="3200" dirty="0">
                <a:solidFill>
                  <a:srgbClr val="FF0000"/>
                </a:solidFill>
                <a:latin typeface="Impact" pitchFamily="34" charset="0"/>
              </a:endParaRPr>
            </a:p>
          </p:txBody>
        </p:sp>
      </p:grpSp>
      <p:cxnSp>
        <p:nvCxnSpPr>
          <p:cNvPr id="15" name="Straight Connector 14"/>
          <p:cNvCxnSpPr/>
          <p:nvPr/>
        </p:nvCxnSpPr>
        <p:spPr>
          <a:xfrm>
            <a:off x="533400" y="5842686"/>
            <a:ext cx="80772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FD1F5157-FDDE-4CDF-8D20-C3A8F46CEA9B}" type="slidenum">
              <a:rPr lang="en-US" smtClean="0"/>
              <a:t>32</a:t>
            </a:fld>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18" name="TextBox 17"/>
          <p:cNvSpPr txBox="1"/>
          <p:nvPr/>
        </p:nvSpPr>
        <p:spPr>
          <a:xfrm rot="18900000">
            <a:off x="1128573" y="2715896"/>
            <a:ext cx="7169039" cy="1323439"/>
          </a:xfrm>
          <a:prstGeom prst="rect">
            <a:avLst/>
          </a:prstGeom>
          <a:noFill/>
        </p:spPr>
        <p:txBody>
          <a:bodyPr wrap="square" rtlCol="0">
            <a:spAutoFit/>
          </a:bodyPr>
          <a:lstStyle/>
          <a:p>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2329215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81600" y="76200"/>
            <a:ext cx="3857403" cy="400110"/>
          </a:xfrm>
          <a:prstGeom prst="rect">
            <a:avLst/>
          </a:prstGeom>
          <a:noFill/>
        </p:spPr>
        <p:txBody>
          <a:bodyPr wrap="none" rtlCol="0">
            <a:spAutoFit/>
          </a:bodyPr>
          <a:lstStyle/>
          <a:p>
            <a:r>
              <a:rPr lang="en-US" sz="2000" b="1" dirty="0" smtClean="0"/>
              <a:t>Health Services Delivery Scorecard</a:t>
            </a:r>
          </a:p>
        </p:txBody>
      </p:sp>
      <p:sp>
        <p:nvSpPr>
          <p:cNvPr id="5" name="TextBox 4"/>
          <p:cNvSpPr txBox="1"/>
          <p:nvPr/>
        </p:nvSpPr>
        <p:spPr>
          <a:xfrm>
            <a:off x="155502" y="171271"/>
            <a:ext cx="2522807" cy="923330"/>
          </a:xfrm>
          <a:prstGeom prst="rect">
            <a:avLst/>
          </a:prstGeom>
          <a:noFill/>
        </p:spPr>
        <p:txBody>
          <a:bodyPr wrap="none" rtlCol="0">
            <a:spAutoFit/>
          </a:bodyPr>
          <a:lstStyle/>
          <a:p>
            <a:r>
              <a:rPr lang="en-US" dirty="0" err="1"/>
              <a:t>Mangaldan</a:t>
            </a:r>
            <a:r>
              <a:rPr lang="en-US" dirty="0"/>
              <a:t>, </a:t>
            </a:r>
            <a:r>
              <a:rPr lang="en-US" dirty="0" err="1"/>
              <a:t>Pangasinan</a:t>
            </a:r>
            <a:endParaRPr lang="en-US" dirty="0"/>
          </a:p>
          <a:p>
            <a:r>
              <a:rPr lang="en-US" dirty="0"/>
              <a:t>Barangay Health Stations</a:t>
            </a:r>
          </a:p>
          <a:p>
            <a:r>
              <a:rPr lang="en-US" dirty="0"/>
              <a:t>July </a:t>
            </a:r>
            <a:r>
              <a:rPr lang="en-US" dirty="0" smtClean="0"/>
              <a:t>2013</a:t>
            </a:r>
          </a:p>
        </p:txBody>
      </p:sp>
      <p:grpSp>
        <p:nvGrpSpPr>
          <p:cNvPr id="6" name="Group 5"/>
          <p:cNvGrpSpPr/>
          <p:nvPr/>
        </p:nvGrpSpPr>
        <p:grpSpPr>
          <a:xfrm>
            <a:off x="5491621" y="341871"/>
            <a:ext cx="3237360" cy="997595"/>
            <a:chOff x="2553840" y="3124200"/>
            <a:chExt cx="3237360" cy="997595"/>
          </a:xfrm>
        </p:grpSpPr>
        <p:pic>
          <p:nvPicPr>
            <p:cNvPr id="7" name="Picture 6"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4787" t="32817" r="32606" b="34366"/>
            <a:stretch/>
          </p:blipFill>
          <p:spPr bwMode="auto">
            <a:xfrm>
              <a:off x="2695404" y="3341582"/>
              <a:ext cx="733596" cy="78021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33585" t="3193" r="32829" b="67135"/>
            <a:stretch/>
          </p:blipFill>
          <p:spPr bwMode="auto">
            <a:xfrm>
              <a:off x="3429000" y="3399935"/>
              <a:ext cx="810790" cy="72186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t="65730" r="64348" b="1978"/>
            <a:stretch/>
          </p:blipFill>
          <p:spPr bwMode="auto">
            <a:xfrm>
              <a:off x="5002902" y="3341581"/>
              <a:ext cx="788298" cy="78021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553840" y="3124200"/>
              <a:ext cx="341760" cy="584775"/>
            </a:xfrm>
            <a:prstGeom prst="rect">
              <a:avLst/>
            </a:prstGeom>
            <a:noFill/>
          </p:spPr>
          <p:txBody>
            <a:bodyPr wrap="none" rtlCol="0">
              <a:spAutoFit/>
            </a:bodyPr>
            <a:lstStyle/>
            <a:p>
              <a:r>
                <a:rPr lang="en-US" sz="3200" dirty="0" smtClean="0">
                  <a:solidFill>
                    <a:srgbClr val="FF0000"/>
                  </a:solidFill>
                  <a:latin typeface="Impact" pitchFamily="34" charset="0"/>
                </a:rPr>
                <a:t>1</a:t>
              </a:r>
              <a:endParaRPr lang="en-US" sz="3200" dirty="0">
                <a:solidFill>
                  <a:srgbClr val="FF0000"/>
                </a:solidFill>
                <a:latin typeface="Impact" pitchFamily="34" charset="0"/>
              </a:endParaRPr>
            </a:p>
          </p:txBody>
        </p:sp>
        <p:sp>
          <p:nvSpPr>
            <p:cNvPr id="11" name="TextBox 10"/>
            <p:cNvSpPr txBox="1"/>
            <p:nvPr/>
          </p:nvSpPr>
          <p:spPr>
            <a:xfrm>
              <a:off x="3342346" y="3124200"/>
              <a:ext cx="391454" cy="584775"/>
            </a:xfrm>
            <a:prstGeom prst="rect">
              <a:avLst/>
            </a:prstGeom>
            <a:noFill/>
          </p:spPr>
          <p:txBody>
            <a:bodyPr wrap="none" rtlCol="0">
              <a:spAutoFit/>
            </a:bodyPr>
            <a:lstStyle/>
            <a:p>
              <a:r>
                <a:rPr lang="en-US" sz="3200" dirty="0" smtClean="0">
                  <a:solidFill>
                    <a:srgbClr val="FF0000"/>
                  </a:solidFill>
                  <a:latin typeface="Impact" pitchFamily="34" charset="0"/>
                </a:rPr>
                <a:t>2</a:t>
              </a:r>
              <a:endParaRPr lang="en-US" sz="3200" dirty="0">
                <a:solidFill>
                  <a:srgbClr val="FF0000"/>
                </a:solidFill>
                <a:latin typeface="Impact" pitchFamily="34" charset="0"/>
              </a:endParaRPr>
            </a:p>
          </p:txBody>
        </p:sp>
        <p:sp>
          <p:nvSpPr>
            <p:cNvPr id="12" name="TextBox 11"/>
            <p:cNvSpPr txBox="1"/>
            <p:nvPr/>
          </p:nvSpPr>
          <p:spPr>
            <a:xfrm>
              <a:off x="49313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4</a:t>
              </a:r>
              <a:endParaRPr lang="en-US" sz="3200" dirty="0">
                <a:solidFill>
                  <a:srgbClr val="FF0000"/>
                </a:solidFill>
                <a:latin typeface="Impact" pitchFamily="34" charset="0"/>
              </a:endParaRPr>
            </a:p>
          </p:txBody>
        </p:sp>
        <p:pic>
          <p:nvPicPr>
            <p:cNvPr id="13" name="Picture 2" descr="https://encrypted-tbn3.gstatic.com/images?q=tbn:ANd9GcSgzCfBIyG0qiPvWhvF96H2VRKXvpdKQf3pjknqt-rzxWzezPzK"/>
            <p:cNvPicPr>
              <a:picLocks noChangeAspect="1" noChangeArrowheads="1"/>
            </p:cNvPicPr>
            <p:nvPr/>
          </p:nvPicPr>
          <p:blipFill rotWithShape="1">
            <a:blip r:embed="rId3">
              <a:extLst>
                <a:ext uri="{28A0092B-C50C-407E-A947-70E740481C1C}">
                  <a14:useLocalDpi xmlns:a14="http://schemas.microsoft.com/office/drawing/2010/main" val="0"/>
                </a:ext>
              </a:extLst>
            </a:blip>
            <a:srcRect l="4551" t="2645" r="65850" b="66349"/>
            <a:stretch/>
          </p:blipFill>
          <p:spPr bwMode="auto">
            <a:xfrm>
              <a:off x="4299858" y="3341583"/>
              <a:ext cx="715147" cy="78021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4093126" y="3124200"/>
              <a:ext cx="402674" cy="584775"/>
            </a:xfrm>
            <a:prstGeom prst="rect">
              <a:avLst/>
            </a:prstGeom>
            <a:noFill/>
          </p:spPr>
          <p:txBody>
            <a:bodyPr wrap="none" rtlCol="0">
              <a:spAutoFit/>
            </a:bodyPr>
            <a:lstStyle/>
            <a:p>
              <a:r>
                <a:rPr lang="en-US" sz="3200" dirty="0" smtClean="0">
                  <a:solidFill>
                    <a:srgbClr val="FF0000"/>
                  </a:solidFill>
                  <a:latin typeface="Impact" pitchFamily="34" charset="0"/>
                </a:rPr>
                <a:t>3</a:t>
              </a:r>
              <a:endParaRPr lang="en-US" sz="3200" dirty="0">
                <a:solidFill>
                  <a:srgbClr val="FF0000"/>
                </a:solidFill>
                <a:latin typeface="Impact" pitchFamily="34" charset="0"/>
              </a:endParaRPr>
            </a:p>
          </p:txBody>
        </p:sp>
      </p:grpSp>
      <p:cxnSp>
        <p:nvCxnSpPr>
          <p:cNvPr id="15" name="Straight Connector 14"/>
          <p:cNvCxnSpPr/>
          <p:nvPr/>
        </p:nvCxnSpPr>
        <p:spPr>
          <a:xfrm>
            <a:off x="533400" y="5815914"/>
            <a:ext cx="8077200" cy="0"/>
          </a:xfrm>
          <a:prstGeom prst="line">
            <a:avLst/>
          </a:prstGeom>
          <a:ln w="28575">
            <a:solidFill>
              <a:srgbClr val="00B050"/>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17" name="Chart 16"/>
          <p:cNvGraphicFramePr>
            <a:graphicFrameLocks/>
          </p:cNvGraphicFramePr>
          <p:nvPr>
            <p:extLst>
              <p:ext uri="{D42A27DB-BD31-4B8C-83A1-F6EECF244321}">
                <p14:modId xmlns:p14="http://schemas.microsoft.com/office/powerpoint/2010/main" val="1890657545"/>
              </p:ext>
            </p:extLst>
          </p:nvPr>
        </p:nvGraphicFramePr>
        <p:xfrm>
          <a:off x="226172" y="1524000"/>
          <a:ext cx="8208786" cy="5181600"/>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p:cNvSpPr>
            <a:spLocks noGrp="1"/>
          </p:cNvSpPr>
          <p:nvPr>
            <p:ph type="sldNum" sz="quarter" idx="12"/>
          </p:nvPr>
        </p:nvSpPr>
        <p:spPr/>
        <p:txBody>
          <a:bodyPr/>
          <a:lstStyle/>
          <a:p>
            <a:fld id="{FD1F5157-FDDE-4CDF-8D20-C3A8F46CEA9B}" type="slidenum">
              <a:rPr lang="en-US" smtClean="0"/>
              <a:t>33</a:t>
            </a:fld>
            <a:endParaRPr lang="en-US"/>
          </a:p>
        </p:txBody>
      </p:sp>
      <p:sp>
        <p:nvSpPr>
          <p:cNvPr id="4" name="Date Placeholder 3"/>
          <p:cNvSpPr>
            <a:spLocks noGrp="1"/>
          </p:cNvSpPr>
          <p:nvPr>
            <p:ph type="dt" sz="half" idx="10"/>
          </p:nvPr>
        </p:nvSpPr>
        <p:spPr/>
        <p:txBody>
          <a:bodyPr/>
          <a:lstStyle/>
          <a:p>
            <a:r>
              <a:rPr lang="en-PH" smtClean="0"/>
              <a:t>i-Pantawid eFDS 9</a:t>
            </a:r>
            <a:endParaRPr lang="en-US"/>
          </a:p>
        </p:txBody>
      </p:sp>
      <p:sp>
        <p:nvSpPr>
          <p:cNvPr id="19" name="TextBox 18"/>
          <p:cNvSpPr txBox="1"/>
          <p:nvPr/>
        </p:nvSpPr>
        <p:spPr>
          <a:xfrm rot="18900000">
            <a:off x="1128573" y="2715896"/>
            <a:ext cx="7169039" cy="1323439"/>
          </a:xfrm>
          <a:prstGeom prst="rect">
            <a:avLst/>
          </a:prstGeom>
          <a:noFill/>
        </p:spPr>
        <p:txBody>
          <a:bodyPr wrap="square" rtlCol="0">
            <a:spAutoFit/>
          </a:bodyPr>
          <a:lstStyle/>
          <a:p>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19159898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533400"/>
            <a:ext cx="4274926" cy="1143000"/>
          </a:xfrm>
        </p:spPr>
        <p:txBody>
          <a:bodyPr>
            <a:normAutofit fontScale="90000"/>
          </a:bodyPr>
          <a:lstStyle/>
          <a:p>
            <a:r>
              <a:rPr lang="en-US" dirty="0" smtClean="0"/>
              <a:t>Suggestions for Improvement -  BHS</a:t>
            </a:r>
            <a:endParaRPr lang="en-US" dirty="0"/>
          </a:p>
        </p:txBody>
      </p:sp>
      <p:sp>
        <p:nvSpPr>
          <p:cNvPr id="3" name="Content Placeholder 2"/>
          <p:cNvSpPr>
            <a:spLocks noGrp="1"/>
          </p:cNvSpPr>
          <p:nvPr>
            <p:ph idx="1"/>
          </p:nvPr>
        </p:nvSpPr>
        <p:spPr>
          <a:xfrm>
            <a:off x="457200" y="2667000"/>
            <a:ext cx="8229600" cy="3810000"/>
          </a:xfrm>
        </p:spPr>
        <p:txBody>
          <a:bodyPr>
            <a:normAutofit/>
          </a:bodyPr>
          <a:lstStyle/>
          <a:p>
            <a:r>
              <a:rPr lang="en-US" dirty="0" smtClean="0"/>
              <a:t>Availability of midwife</a:t>
            </a:r>
          </a:p>
          <a:p>
            <a:pPr lvl="1"/>
            <a:r>
              <a:rPr lang="en-US" dirty="0" smtClean="0"/>
              <a:t>Sana </a:t>
            </a:r>
            <a:r>
              <a:rPr lang="en-US" dirty="0" err="1" smtClean="0"/>
              <a:t>araw-araw</a:t>
            </a:r>
            <a:r>
              <a:rPr lang="en-US" dirty="0" smtClean="0"/>
              <a:t> may midwife</a:t>
            </a:r>
          </a:p>
          <a:p>
            <a:pPr lvl="1"/>
            <a:r>
              <a:rPr lang="en-US" dirty="0" err="1" smtClean="0"/>
              <a:t>Huwag</a:t>
            </a:r>
            <a:r>
              <a:rPr lang="en-US" dirty="0" smtClean="0"/>
              <a:t> </a:t>
            </a:r>
            <a:r>
              <a:rPr lang="en-US" dirty="0" err="1" smtClean="0"/>
              <a:t>hingan</a:t>
            </a:r>
            <a:r>
              <a:rPr lang="en-US" dirty="0" smtClean="0"/>
              <a:t> </a:t>
            </a:r>
            <a:r>
              <a:rPr lang="en-US" dirty="0" err="1" smtClean="0"/>
              <a:t>ng</a:t>
            </a:r>
            <a:r>
              <a:rPr lang="en-US" dirty="0" smtClean="0"/>
              <a:t> donation </a:t>
            </a:r>
            <a:r>
              <a:rPr lang="en-US" dirty="0" err="1" smtClean="0"/>
              <a:t>ang</a:t>
            </a:r>
            <a:r>
              <a:rPr lang="en-US" dirty="0" smtClean="0"/>
              <a:t> parents</a:t>
            </a:r>
          </a:p>
          <a:p>
            <a:r>
              <a:rPr lang="en-US" dirty="0" smtClean="0"/>
              <a:t>Immunization</a:t>
            </a:r>
          </a:p>
          <a:p>
            <a:pPr lvl="1"/>
            <a:r>
              <a:rPr lang="en-US" dirty="0" smtClean="0"/>
              <a:t>Sana may </a:t>
            </a:r>
            <a:r>
              <a:rPr lang="en-US" dirty="0" err="1" smtClean="0"/>
              <a:t>ibang</a:t>
            </a:r>
            <a:r>
              <a:rPr lang="en-US" dirty="0" smtClean="0"/>
              <a:t> </a:t>
            </a:r>
            <a:r>
              <a:rPr lang="en-US" dirty="0" err="1" smtClean="0"/>
              <a:t>gamot</a:t>
            </a:r>
            <a:r>
              <a:rPr lang="en-US" dirty="0" smtClean="0"/>
              <a:t> pa</a:t>
            </a:r>
          </a:p>
          <a:p>
            <a:r>
              <a:rPr lang="en-US" dirty="0" smtClean="0"/>
              <a:t>Comfort room</a:t>
            </a:r>
          </a:p>
          <a:p>
            <a:pPr lvl="1"/>
            <a:r>
              <a:rPr lang="en-US" dirty="0" smtClean="0"/>
              <a:t>Some BHS no CR or no water</a:t>
            </a:r>
          </a:p>
        </p:txBody>
      </p:sp>
      <p:sp>
        <p:nvSpPr>
          <p:cNvPr id="13" name="TextBox 12"/>
          <p:cNvSpPr txBox="1"/>
          <p:nvPr/>
        </p:nvSpPr>
        <p:spPr>
          <a:xfrm>
            <a:off x="5640857" y="5943600"/>
            <a:ext cx="3426943" cy="830997"/>
          </a:xfrm>
          <a:prstGeom prst="rect">
            <a:avLst/>
          </a:prstGeom>
          <a:noFill/>
        </p:spPr>
        <p:txBody>
          <a:bodyPr wrap="square" rtlCol="0">
            <a:spAutoFit/>
          </a:bodyPr>
          <a:lstStyle/>
          <a:p>
            <a:r>
              <a:rPr lang="en-US" sz="2400" b="1" i="1" dirty="0" smtClean="0">
                <a:solidFill>
                  <a:srgbClr val="FF0000"/>
                </a:solidFill>
              </a:rPr>
              <a:t>Need to improve facilities for some BHS</a:t>
            </a:r>
            <a:endParaRPr lang="en-US" sz="2400" b="1" i="1" dirty="0">
              <a:solidFill>
                <a:srgbClr val="FF0000"/>
              </a:solidFill>
            </a:endParaRPr>
          </a:p>
        </p:txBody>
      </p:sp>
      <p:graphicFrame>
        <p:nvGraphicFramePr>
          <p:cNvPr id="6" name="Chart 5"/>
          <p:cNvGraphicFramePr>
            <a:graphicFrameLocks/>
          </p:cNvGraphicFramePr>
          <p:nvPr>
            <p:extLst>
              <p:ext uri="{D42A27DB-BD31-4B8C-83A1-F6EECF244321}">
                <p14:modId xmlns:p14="http://schemas.microsoft.com/office/powerpoint/2010/main" val="3631609381"/>
              </p:ext>
            </p:extLst>
          </p:nvPr>
        </p:nvGraphicFramePr>
        <p:xfrm>
          <a:off x="4724400"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D1F5157-FDDE-4CDF-8D20-C3A8F46CEA9B}" type="slidenum">
              <a:rPr lang="en-US" smtClean="0"/>
              <a:t>34</a:t>
            </a:fld>
            <a:endParaRPr lang="en-US"/>
          </a:p>
        </p:txBody>
      </p:sp>
      <p:sp>
        <p:nvSpPr>
          <p:cNvPr id="5" name="Date Placeholder 4"/>
          <p:cNvSpPr>
            <a:spLocks noGrp="1"/>
          </p:cNvSpPr>
          <p:nvPr>
            <p:ph type="dt" sz="half" idx="10"/>
          </p:nvPr>
        </p:nvSpPr>
        <p:spPr/>
        <p:txBody>
          <a:bodyPr/>
          <a:lstStyle/>
          <a:p>
            <a:r>
              <a:rPr lang="en-PH" smtClean="0"/>
              <a:t>i-Pantawid eFDS 9</a:t>
            </a:r>
            <a:endParaRPr lang="en-US"/>
          </a:p>
        </p:txBody>
      </p:sp>
      <p:sp>
        <p:nvSpPr>
          <p:cNvPr id="9" name="TextBox 8"/>
          <p:cNvSpPr txBox="1"/>
          <p:nvPr/>
        </p:nvSpPr>
        <p:spPr>
          <a:xfrm rot="18900000">
            <a:off x="1128573" y="2715896"/>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45004138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674" y="533400"/>
            <a:ext cx="4274926" cy="1143000"/>
          </a:xfrm>
        </p:spPr>
        <p:txBody>
          <a:bodyPr>
            <a:normAutofit fontScale="90000"/>
          </a:bodyPr>
          <a:lstStyle/>
          <a:p>
            <a:r>
              <a:rPr lang="en-US" dirty="0" smtClean="0"/>
              <a:t>Suggestions for Improvement -  BHS</a:t>
            </a:r>
            <a:endParaRPr lang="en-US" dirty="0"/>
          </a:p>
        </p:txBody>
      </p:sp>
      <p:sp>
        <p:nvSpPr>
          <p:cNvPr id="3" name="Content Placeholder 2"/>
          <p:cNvSpPr>
            <a:spLocks noGrp="1"/>
          </p:cNvSpPr>
          <p:nvPr>
            <p:ph idx="1"/>
          </p:nvPr>
        </p:nvSpPr>
        <p:spPr>
          <a:xfrm>
            <a:off x="457200" y="2743200"/>
            <a:ext cx="8229600" cy="3810000"/>
          </a:xfrm>
        </p:spPr>
        <p:txBody>
          <a:bodyPr>
            <a:normAutofit/>
          </a:bodyPr>
          <a:lstStyle/>
          <a:p>
            <a:r>
              <a:rPr lang="en-US" dirty="0" smtClean="0"/>
              <a:t>BHW behavior/attitude</a:t>
            </a:r>
          </a:p>
          <a:p>
            <a:pPr lvl="1"/>
            <a:r>
              <a:rPr lang="en-US" dirty="0" smtClean="0"/>
              <a:t>M</a:t>
            </a:r>
            <a:r>
              <a:rPr lang="pl-PL" dirty="0" smtClean="0"/>
              <a:t>ay </a:t>
            </a:r>
            <a:r>
              <a:rPr lang="pl-PL" dirty="0"/>
              <a:t>BHW na masungit, </a:t>
            </a:r>
            <a:r>
              <a:rPr lang="pl-PL" dirty="0" smtClean="0"/>
              <a:t>nagrereklamo</a:t>
            </a:r>
            <a:endParaRPr lang="en-US" dirty="0" smtClean="0"/>
          </a:p>
          <a:p>
            <a:r>
              <a:rPr lang="en-US" dirty="0" smtClean="0"/>
              <a:t>Waiting area</a:t>
            </a:r>
          </a:p>
          <a:p>
            <a:pPr lvl="1"/>
            <a:r>
              <a:rPr lang="en-US" dirty="0" smtClean="0"/>
              <a:t>Some BHS </a:t>
            </a:r>
            <a:r>
              <a:rPr lang="en-US" dirty="0" err="1" smtClean="0"/>
              <a:t>kulang</a:t>
            </a:r>
            <a:r>
              <a:rPr lang="en-US" dirty="0" smtClean="0"/>
              <a:t> </a:t>
            </a:r>
            <a:r>
              <a:rPr lang="en-US" dirty="0" err="1" smtClean="0"/>
              <a:t>sa</a:t>
            </a:r>
            <a:r>
              <a:rPr lang="en-US" dirty="0" smtClean="0"/>
              <a:t> </a:t>
            </a:r>
            <a:r>
              <a:rPr lang="en-US" dirty="0" err="1" smtClean="0"/>
              <a:t>upuan</a:t>
            </a:r>
            <a:r>
              <a:rPr lang="en-US" dirty="0" smtClean="0"/>
              <a:t>, electric fan</a:t>
            </a:r>
          </a:p>
          <a:p>
            <a:r>
              <a:rPr lang="en-US" dirty="0" smtClean="0"/>
              <a:t>Equipment</a:t>
            </a:r>
          </a:p>
          <a:p>
            <a:pPr lvl="1"/>
            <a:r>
              <a:rPr lang="en-US" dirty="0" err="1" smtClean="0"/>
              <a:t>Kulang</a:t>
            </a:r>
            <a:r>
              <a:rPr lang="en-US" dirty="0" smtClean="0"/>
              <a:t> </a:t>
            </a:r>
            <a:r>
              <a:rPr lang="en-US" dirty="0" err="1" smtClean="0"/>
              <a:t>sa</a:t>
            </a:r>
            <a:r>
              <a:rPr lang="en-US" dirty="0" smtClean="0"/>
              <a:t> </a:t>
            </a:r>
            <a:r>
              <a:rPr lang="en-US" dirty="0" err="1" smtClean="0"/>
              <a:t>gamit</a:t>
            </a:r>
            <a:endParaRPr lang="en-US" dirty="0" smtClean="0"/>
          </a:p>
          <a:p>
            <a:pPr lvl="1"/>
            <a:r>
              <a:rPr lang="en-US" dirty="0" err="1" smtClean="0"/>
              <a:t>Kulang</a:t>
            </a:r>
            <a:r>
              <a:rPr lang="en-US" dirty="0" smtClean="0"/>
              <a:t> </a:t>
            </a:r>
            <a:r>
              <a:rPr lang="en-US" dirty="0" err="1" smtClean="0"/>
              <a:t>sa</a:t>
            </a:r>
            <a:r>
              <a:rPr lang="en-US" dirty="0" smtClean="0"/>
              <a:t> </a:t>
            </a:r>
            <a:r>
              <a:rPr lang="en-US" dirty="0" err="1" smtClean="0"/>
              <a:t>gamot</a:t>
            </a:r>
            <a:endParaRPr lang="en-US" dirty="0" smtClean="0"/>
          </a:p>
        </p:txBody>
      </p:sp>
      <p:sp>
        <p:nvSpPr>
          <p:cNvPr id="13" name="TextBox 12"/>
          <p:cNvSpPr txBox="1"/>
          <p:nvPr/>
        </p:nvSpPr>
        <p:spPr>
          <a:xfrm>
            <a:off x="6324600" y="3733800"/>
            <a:ext cx="2590800" cy="461665"/>
          </a:xfrm>
          <a:prstGeom prst="rect">
            <a:avLst/>
          </a:prstGeom>
          <a:noFill/>
        </p:spPr>
        <p:txBody>
          <a:bodyPr wrap="square" rtlCol="0">
            <a:spAutoFit/>
          </a:bodyPr>
          <a:lstStyle/>
          <a:p>
            <a:r>
              <a:rPr lang="en-US" sz="2400" b="1" i="1" dirty="0" err="1" smtClean="0">
                <a:solidFill>
                  <a:srgbClr val="FF0000"/>
                </a:solidFill>
              </a:rPr>
              <a:t>Baguhin</a:t>
            </a:r>
            <a:r>
              <a:rPr lang="en-US" sz="2400" b="1" i="1" dirty="0" smtClean="0">
                <a:solidFill>
                  <a:srgbClr val="FF0000"/>
                </a:solidFill>
              </a:rPr>
              <a:t> </a:t>
            </a:r>
            <a:r>
              <a:rPr lang="en-US" sz="2400" b="1" i="1" dirty="0" err="1" smtClean="0">
                <a:solidFill>
                  <a:srgbClr val="FF0000"/>
                </a:solidFill>
              </a:rPr>
              <a:t>ang</a:t>
            </a:r>
            <a:r>
              <a:rPr lang="en-US" sz="2400" b="1" i="1" dirty="0" smtClean="0">
                <a:solidFill>
                  <a:srgbClr val="FF0000"/>
                </a:solidFill>
              </a:rPr>
              <a:t> </a:t>
            </a:r>
            <a:r>
              <a:rPr lang="en-US" sz="2400" b="1" i="1" dirty="0" err="1" smtClean="0">
                <a:solidFill>
                  <a:srgbClr val="FF0000"/>
                </a:solidFill>
              </a:rPr>
              <a:t>ugali</a:t>
            </a:r>
            <a:endParaRPr lang="en-US" sz="2400" b="1" i="1" dirty="0">
              <a:solidFill>
                <a:srgbClr val="FF0000"/>
              </a:solidFill>
            </a:endParaRPr>
          </a:p>
        </p:txBody>
      </p:sp>
      <p:sp>
        <p:nvSpPr>
          <p:cNvPr id="6" name="TextBox 5"/>
          <p:cNvSpPr txBox="1"/>
          <p:nvPr/>
        </p:nvSpPr>
        <p:spPr>
          <a:xfrm>
            <a:off x="5717057" y="4876800"/>
            <a:ext cx="3426943" cy="830997"/>
          </a:xfrm>
          <a:prstGeom prst="rect">
            <a:avLst/>
          </a:prstGeom>
          <a:noFill/>
        </p:spPr>
        <p:txBody>
          <a:bodyPr wrap="square" rtlCol="0">
            <a:spAutoFit/>
          </a:bodyPr>
          <a:lstStyle/>
          <a:p>
            <a:r>
              <a:rPr lang="en-US" sz="2400" b="1" i="1" dirty="0" smtClean="0">
                <a:solidFill>
                  <a:srgbClr val="FF0000"/>
                </a:solidFill>
              </a:rPr>
              <a:t>Need to improve facilities for some BHS</a:t>
            </a:r>
            <a:endParaRPr lang="en-US" sz="2400" b="1" i="1" dirty="0">
              <a:solidFill>
                <a:srgbClr val="FF0000"/>
              </a:solidFill>
            </a:endParaRPr>
          </a:p>
        </p:txBody>
      </p:sp>
      <p:sp>
        <p:nvSpPr>
          <p:cNvPr id="7" name="TextBox 6"/>
          <p:cNvSpPr txBox="1"/>
          <p:nvPr/>
        </p:nvSpPr>
        <p:spPr>
          <a:xfrm>
            <a:off x="4038600" y="6019800"/>
            <a:ext cx="2337243" cy="461665"/>
          </a:xfrm>
          <a:prstGeom prst="rect">
            <a:avLst/>
          </a:prstGeom>
          <a:noFill/>
        </p:spPr>
        <p:txBody>
          <a:bodyPr wrap="none" rtlCol="0">
            <a:spAutoFit/>
          </a:bodyPr>
          <a:lstStyle/>
          <a:p>
            <a:r>
              <a:rPr lang="en-US" sz="2400" b="1" i="1" dirty="0" smtClean="0">
                <a:solidFill>
                  <a:srgbClr val="006600"/>
                </a:solidFill>
              </a:rPr>
              <a:t>Equipment check</a:t>
            </a:r>
            <a:endParaRPr lang="en-US" sz="2400" b="1" i="1" dirty="0">
              <a:solidFill>
                <a:srgbClr val="006600"/>
              </a:solidFill>
            </a:endParaRPr>
          </a:p>
        </p:txBody>
      </p:sp>
      <p:graphicFrame>
        <p:nvGraphicFramePr>
          <p:cNvPr id="8" name="Chart 7"/>
          <p:cNvGraphicFramePr>
            <a:graphicFrameLocks/>
          </p:cNvGraphicFramePr>
          <p:nvPr>
            <p:extLst>
              <p:ext uri="{D42A27DB-BD31-4B8C-83A1-F6EECF244321}">
                <p14:modId xmlns:p14="http://schemas.microsoft.com/office/powerpoint/2010/main" val="739444653"/>
              </p:ext>
            </p:extLst>
          </p:nvPr>
        </p:nvGraphicFramePr>
        <p:xfrm>
          <a:off x="4724400" y="0"/>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12"/>
          </p:nvPr>
        </p:nvSpPr>
        <p:spPr/>
        <p:txBody>
          <a:bodyPr/>
          <a:lstStyle/>
          <a:p>
            <a:fld id="{FD1F5157-FDDE-4CDF-8D20-C3A8F46CEA9B}" type="slidenum">
              <a:rPr lang="en-US" smtClean="0"/>
              <a:t>35</a:t>
            </a:fld>
            <a:endParaRPr lang="en-US"/>
          </a:p>
        </p:txBody>
      </p:sp>
      <p:sp>
        <p:nvSpPr>
          <p:cNvPr id="5" name="Date Placeholder 4"/>
          <p:cNvSpPr>
            <a:spLocks noGrp="1"/>
          </p:cNvSpPr>
          <p:nvPr>
            <p:ph type="dt" sz="half" idx="10"/>
          </p:nvPr>
        </p:nvSpPr>
        <p:spPr/>
        <p:txBody>
          <a:bodyPr/>
          <a:lstStyle/>
          <a:p>
            <a:r>
              <a:rPr lang="en-PH" smtClean="0"/>
              <a:t>i-Pantawid eFDS 9</a:t>
            </a:r>
            <a:endParaRPr lang="en-US"/>
          </a:p>
        </p:txBody>
      </p:sp>
      <p:sp>
        <p:nvSpPr>
          <p:cNvPr id="11" name="TextBox 10"/>
          <p:cNvSpPr txBox="1"/>
          <p:nvPr/>
        </p:nvSpPr>
        <p:spPr>
          <a:xfrm rot="18900000">
            <a:off x="1185336" y="2721825"/>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9426988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47355322"/>
              </p:ext>
            </p:extLst>
          </p:nvPr>
        </p:nvGraphicFramePr>
        <p:xfrm>
          <a:off x="381000" y="304800"/>
          <a:ext cx="8305800" cy="6289040"/>
        </p:xfrm>
        <a:graphic>
          <a:graphicData uri="http://schemas.openxmlformats.org/drawingml/2006/table">
            <a:tbl>
              <a:tblPr firstRow="1" bandRow="1">
                <a:tableStyleId>{5C22544A-7EE6-4342-B048-85BDC9FD1C3A}</a:tableStyleId>
              </a:tblPr>
              <a:tblGrid>
                <a:gridCol w="762000"/>
                <a:gridCol w="2057400"/>
                <a:gridCol w="3124200"/>
                <a:gridCol w="1295400"/>
                <a:gridCol w="1066800"/>
              </a:tblGrid>
              <a:tr h="370840">
                <a:tc gridSpan="5">
                  <a:txBody>
                    <a:bodyPr/>
                    <a:lstStyle/>
                    <a:p>
                      <a:pPr algn="ctr"/>
                      <a:r>
                        <a:rPr lang="en-US" dirty="0" smtClean="0">
                          <a:solidFill>
                            <a:schemeClr val="tx1"/>
                          </a:solidFill>
                        </a:rPr>
                        <a:t>INTERFACE</a:t>
                      </a:r>
                      <a:r>
                        <a:rPr lang="en-US" baseline="0" dirty="0" smtClean="0">
                          <a:solidFill>
                            <a:schemeClr val="tx1"/>
                          </a:solidFill>
                        </a:rPr>
                        <a:t> MEETING ACTION PLAN </a:t>
                      </a:r>
                      <a:r>
                        <a:rPr lang="en-US" baseline="0" dirty="0" smtClean="0">
                          <a:solidFill>
                            <a:schemeClr val="tx1"/>
                          </a:solidFill>
                        </a:rPr>
                        <a:t>– RHU</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LGU_____________________________  Date ________________</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370840">
                <a:tc>
                  <a:txBody>
                    <a:bodyPr/>
                    <a:lstStyle/>
                    <a:p>
                      <a:pPr algn="ctr"/>
                      <a:r>
                        <a:rPr lang="en-US" b="1" dirty="0" smtClean="0">
                          <a:solidFill>
                            <a:schemeClr val="tx1"/>
                          </a:solidFill>
                        </a:rPr>
                        <a:t>No</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Indicator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Action to be Taken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By Whom</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lang="en-US" b="1" dirty="0" smtClean="0">
                          <a:solidFill>
                            <a:schemeClr val="tx1"/>
                          </a:solidFill>
                        </a:rPr>
                        <a:t>When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370840">
                <a:tc>
                  <a:txBody>
                    <a:bodyPr/>
                    <a:lstStyle/>
                    <a:p>
                      <a:pPr algn="ctr"/>
                      <a:r>
                        <a:rPr lang="en-US" sz="1600" dirty="0" smtClean="0">
                          <a:solidFill>
                            <a:schemeClr val="tx1"/>
                          </a:solidFill>
                        </a:rPr>
                        <a:t>1</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dirty="0">
                          <a:effectLst/>
                          <a:latin typeface="Arial"/>
                          <a:ea typeface="Calibri"/>
                          <a:cs typeface="Times New Roman"/>
                        </a:rPr>
                        <a:t>Availability of Doctor</a:t>
                      </a:r>
                      <a:endParaRPr lang="en-US" sz="1600" dirty="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itchFamily="34" charset="0"/>
                        <a:buChar char="•"/>
                      </a:pPr>
                      <a:r>
                        <a:rPr lang="en-US" sz="1600" dirty="0" smtClean="0">
                          <a:solidFill>
                            <a:schemeClr val="tx1"/>
                          </a:solidFill>
                        </a:rPr>
                        <a:t>Hire contractual doctor</a:t>
                      </a:r>
                    </a:p>
                    <a:p>
                      <a:pPr marL="285750" indent="-285750" algn="l">
                        <a:buFont typeface="Arial" pitchFamily="34" charset="0"/>
                        <a:buChar char="•"/>
                      </a:pPr>
                      <a:r>
                        <a:rPr lang="en-US" sz="1600" dirty="0" smtClean="0">
                          <a:solidFill>
                            <a:schemeClr val="tx1"/>
                          </a:solidFill>
                        </a:rPr>
                        <a:t>Tap interns/clerks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MHO/LGU</a:t>
                      </a:r>
                    </a:p>
                    <a:p>
                      <a:pPr algn="ctr"/>
                      <a:r>
                        <a:rPr lang="en-US" sz="1600" dirty="0" smtClean="0">
                          <a:solidFill>
                            <a:schemeClr val="tx1"/>
                          </a:solidFill>
                        </a:rPr>
                        <a:t>MHO/ R1MC-LNU</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2014</a:t>
                      </a:r>
                    </a:p>
                    <a:p>
                      <a:pPr algn="ctr"/>
                      <a:r>
                        <a:rPr lang="en-US" sz="1600" dirty="0" smtClean="0">
                          <a:solidFill>
                            <a:schemeClr val="tx1"/>
                          </a:solidFill>
                        </a:rPr>
                        <a:t>Dec 2013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dirty="0" smtClean="0">
                          <a:solidFill>
                            <a:schemeClr val="tx1"/>
                          </a:solidFill>
                        </a:rPr>
                        <a:t>2</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a:effectLst/>
                          <a:latin typeface="Arial"/>
                          <a:ea typeface="Calibri"/>
                          <a:cs typeface="Times New Roman"/>
                        </a:rPr>
                        <a:t>Availability of Nurse</a:t>
                      </a:r>
                      <a:endParaRPr lang="en-US"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dirty="0" smtClean="0">
                          <a:solidFill>
                            <a:schemeClr val="tx1"/>
                          </a:solidFill>
                        </a:rPr>
                        <a:t>Wireless Access on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MHO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2014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dirty="0" smtClean="0">
                          <a:solidFill>
                            <a:schemeClr val="tx1"/>
                          </a:solidFill>
                        </a:rPr>
                        <a:t>3</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a:effectLst/>
                          <a:latin typeface="Arial"/>
                          <a:ea typeface="Calibri"/>
                          <a:cs typeface="Times New Roman"/>
                        </a:rPr>
                        <a:t>Staff Behavior/ Attitude</a:t>
                      </a:r>
                      <a:endParaRPr lang="en-US"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itchFamily="34" charset="0"/>
                        <a:buChar char="•"/>
                      </a:pPr>
                      <a:r>
                        <a:rPr lang="en-US" sz="1600" dirty="0" smtClean="0">
                          <a:solidFill>
                            <a:schemeClr val="tx1"/>
                          </a:solidFill>
                        </a:rPr>
                        <a:t>Discuss orientation on client service</a:t>
                      </a:r>
                    </a:p>
                    <a:p>
                      <a:pPr marL="285750" indent="-285750" algn="l">
                        <a:buFont typeface="Arial" pitchFamily="34" charset="0"/>
                        <a:buChar char="•"/>
                      </a:pPr>
                      <a:r>
                        <a:rPr lang="en-US" sz="1600" dirty="0" smtClean="0">
                          <a:solidFill>
                            <a:schemeClr val="tx1"/>
                          </a:solidFill>
                        </a:rPr>
                        <a:t>Need to bring Family No. to RHU</a:t>
                      </a:r>
                    </a:p>
                    <a:p>
                      <a:pPr marL="285750" indent="-285750" algn="l">
                        <a:buFont typeface="Arial" pitchFamily="34" charset="0"/>
                        <a:buChar char="•"/>
                      </a:pPr>
                      <a:endParaRPr lang="en-US" sz="1600" dirty="0" smtClean="0">
                        <a:solidFill>
                          <a:schemeClr val="tx1"/>
                        </a:solidFill>
                      </a:endParaRPr>
                    </a:p>
                    <a:p>
                      <a:pPr marL="285750" indent="-285750" algn="l">
                        <a:buFont typeface="Arial" pitchFamily="34" charset="0"/>
                        <a:buChar char="•"/>
                      </a:pPr>
                      <a:r>
                        <a:rPr lang="en-US" sz="1600" dirty="0" err="1" smtClean="0">
                          <a:solidFill>
                            <a:schemeClr val="tx1"/>
                          </a:solidFill>
                        </a:rPr>
                        <a:t>Bawal</a:t>
                      </a:r>
                      <a:r>
                        <a:rPr lang="en-US" sz="1600" dirty="0" smtClean="0">
                          <a:solidFill>
                            <a:schemeClr val="tx1"/>
                          </a:solidFill>
                        </a:rPr>
                        <a:t> </a:t>
                      </a:r>
                      <a:r>
                        <a:rPr lang="en-US" sz="1600" dirty="0" err="1" smtClean="0">
                          <a:solidFill>
                            <a:schemeClr val="tx1"/>
                          </a:solidFill>
                        </a:rPr>
                        <a:t>nakasimangot</a:t>
                      </a:r>
                      <a:r>
                        <a:rPr lang="en-US" sz="1600" dirty="0" smtClean="0">
                          <a:solidFill>
                            <a:schemeClr val="tx1"/>
                          </a:solidFill>
                        </a:rPr>
                        <a:t>! </a:t>
                      </a:r>
                      <a:r>
                        <a:rPr lang="en-US" sz="1600" dirty="0" smtClean="0">
                          <a:solidFill>
                            <a:schemeClr val="tx1"/>
                          </a:solidFill>
                          <a:sym typeface="Wingdings"/>
                        </a:rPr>
                        <a:t></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Recite/MHO</a:t>
                      </a:r>
                    </a:p>
                    <a:p>
                      <a:pPr algn="ctr"/>
                      <a:endParaRPr lang="en-US" sz="1600" dirty="0" smtClean="0">
                        <a:solidFill>
                          <a:schemeClr val="tx1"/>
                        </a:solidFill>
                      </a:endParaRPr>
                    </a:p>
                    <a:p>
                      <a:pPr algn="ctr"/>
                      <a:r>
                        <a:rPr lang="en-US" sz="1600" dirty="0" smtClean="0">
                          <a:solidFill>
                            <a:schemeClr val="tx1"/>
                          </a:solidFill>
                        </a:rPr>
                        <a:t>Beneficiaries</a:t>
                      </a:r>
                    </a:p>
                    <a:p>
                      <a:pPr algn="ct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MHO/RHU Staff</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Nov 2013</a:t>
                      </a:r>
                    </a:p>
                    <a:p>
                      <a:pPr algn="ctr"/>
                      <a:endParaRPr lang="en-US" sz="1600" dirty="0" smtClean="0">
                        <a:solidFill>
                          <a:schemeClr val="tx1"/>
                        </a:solidFill>
                      </a:endParaRPr>
                    </a:p>
                    <a:p>
                      <a:pPr algn="ctr"/>
                      <a:r>
                        <a:rPr lang="en-US" sz="1600" dirty="0" smtClean="0">
                          <a:solidFill>
                            <a:schemeClr val="tx1"/>
                          </a:solidFill>
                        </a:rPr>
                        <a:t>When going to RHU</a:t>
                      </a:r>
                    </a:p>
                    <a:p>
                      <a:pPr algn="ctr"/>
                      <a:r>
                        <a:rPr lang="en-US" sz="1600" dirty="0" smtClean="0">
                          <a:solidFill>
                            <a:schemeClr val="tx1"/>
                          </a:solidFill>
                        </a:rPr>
                        <a:t>ASAP</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algn="ctr"/>
                      <a:r>
                        <a:rPr lang="en-US" sz="1600" dirty="0" smtClean="0">
                          <a:solidFill>
                            <a:schemeClr val="tx1"/>
                          </a:solidFill>
                        </a:rPr>
                        <a:t>4</a:t>
                      </a: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a:effectLst/>
                          <a:latin typeface="Arial"/>
                          <a:ea typeface="Calibri"/>
                          <a:cs typeface="Times New Roman"/>
                        </a:rPr>
                        <a:t>Availability of Immunization</a:t>
                      </a:r>
                      <a:endParaRPr lang="en-US" sz="1600">
                        <a:effectLst/>
                        <a:latin typeface="Calibri"/>
                        <a:ea typeface="Calibri"/>
                        <a:cs typeface="Times New Roman"/>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itchFamily="34" charset="0"/>
                        <a:buChar char="•"/>
                      </a:pPr>
                      <a:r>
                        <a:rPr lang="en-US" sz="1600" dirty="0" smtClean="0">
                          <a:solidFill>
                            <a:schemeClr val="tx1"/>
                          </a:solidFill>
                        </a:rPr>
                        <a:t>All immunizations to be taken</a:t>
                      </a:r>
                      <a:r>
                        <a:rPr lang="en-US" sz="1600" baseline="0" dirty="0" smtClean="0">
                          <a:solidFill>
                            <a:schemeClr val="tx1"/>
                          </a:solidFill>
                        </a:rPr>
                        <a:t> at BHS</a:t>
                      </a:r>
                    </a:p>
                    <a:p>
                      <a:pPr marL="285750" indent="-285750" algn="l">
                        <a:buFont typeface="Arial" pitchFamily="34" charset="0"/>
                        <a:buChar char="•"/>
                      </a:pPr>
                      <a:r>
                        <a:rPr lang="en-US" sz="1600" baseline="0" dirty="0" smtClean="0">
                          <a:solidFill>
                            <a:schemeClr val="tx1"/>
                          </a:solidFill>
                        </a:rPr>
                        <a:t>Update form for change of facility if needed</a:t>
                      </a:r>
                    </a:p>
                    <a:p>
                      <a:pPr marL="285750" indent="-285750" algn="l">
                        <a:buFont typeface="Arial" pitchFamily="34" charset="0"/>
                        <a:buChar char="•"/>
                      </a:pPr>
                      <a:r>
                        <a:rPr lang="en-US" sz="1600" baseline="0" dirty="0" smtClean="0">
                          <a:solidFill>
                            <a:schemeClr val="tx1"/>
                          </a:solidFill>
                        </a:rPr>
                        <a:t>Remove donation box</a:t>
                      </a:r>
                    </a:p>
                    <a:p>
                      <a:pPr marL="285750" indent="-285750" algn="l">
                        <a:buFont typeface="Arial" pitchFamily="34" charset="0"/>
                        <a:buChar char="•"/>
                      </a:pPr>
                      <a:endParaRPr lang="en-US" sz="1600" baseline="0" dirty="0" smtClean="0">
                        <a:solidFill>
                          <a:schemeClr val="tx1"/>
                        </a:solidFill>
                      </a:endParaRPr>
                    </a:p>
                    <a:p>
                      <a:pPr marL="285750" indent="-285750" algn="l">
                        <a:buFont typeface="Arial" pitchFamily="34" charset="0"/>
                        <a:buChar char="•"/>
                      </a:pPr>
                      <a:r>
                        <a:rPr lang="en-US" sz="1600" baseline="0" dirty="0" smtClean="0">
                          <a:solidFill>
                            <a:schemeClr val="tx1"/>
                          </a:solidFill>
                        </a:rPr>
                        <a:t>Tarpaulin announcement “Free immunization”</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PL/ Beneficiaries</a:t>
                      </a:r>
                    </a:p>
                    <a:p>
                      <a:pPr algn="ctr"/>
                      <a:r>
                        <a:rPr lang="en-US" sz="1600" dirty="0" smtClean="0">
                          <a:solidFill>
                            <a:schemeClr val="tx1"/>
                          </a:solidFill>
                        </a:rPr>
                        <a:t>ML/PL/ Beneficiaries</a:t>
                      </a:r>
                    </a:p>
                    <a:p>
                      <a:pPr algn="ctr"/>
                      <a:r>
                        <a:rPr lang="en-US" sz="1600" dirty="0" smtClean="0">
                          <a:solidFill>
                            <a:schemeClr val="tx1"/>
                          </a:solidFill>
                        </a:rPr>
                        <a:t>MHO/ Midwife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MHO/ Midwife</a:t>
                      </a:r>
                    </a:p>
                    <a:p>
                      <a:pPr algn="ct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ASAP</a:t>
                      </a:r>
                    </a:p>
                    <a:p>
                      <a:pPr algn="ctr"/>
                      <a:endParaRPr lang="en-US" sz="1600" dirty="0" smtClean="0">
                        <a:solidFill>
                          <a:schemeClr val="tx1"/>
                        </a:solidFill>
                      </a:endParaRPr>
                    </a:p>
                    <a:p>
                      <a:pPr algn="ctr"/>
                      <a:r>
                        <a:rPr lang="en-US" sz="1600" dirty="0" smtClean="0">
                          <a:solidFill>
                            <a:schemeClr val="tx1"/>
                          </a:solidFill>
                        </a:rPr>
                        <a:t>Nov</a:t>
                      </a:r>
                      <a:r>
                        <a:rPr lang="en-US" sz="1600" baseline="0" dirty="0" smtClean="0">
                          <a:solidFill>
                            <a:schemeClr val="tx1"/>
                          </a:solidFill>
                        </a:rPr>
                        <a:t> – Dec 2013</a:t>
                      </a:r>
                      <a:endParaRPr lang="en-US" sz="1600" dirty="0" smtClean="0">
                        <a:solidFill>
                          <a:schemeClr val="tx1"/>
                        </a:solidFill>
                      </a:endParaRPr>
                    </a:p>
                    <a:p>
                      <a:pPr algn="ctr"/>
                      <a:endParaRPr lang="en-US" sz="1600" dirty="0" smtClean="0">
                        <a:solidFill>
                          <a:schemeClr val="tx1"/>
                        </a:solidFill>
                      </a:endParaRPr>
                    </a:p>
                    <a:p>
                      <a:pPr algn="ctr"/>
                      <a:r>
                        <a:rPr lang="en-US" sz="1600" dirty="0" smtClean="0">
                          <a:solidFill>
                            <a:schemeClr val="tx1"/>
                          </a:solidFill>
                        </a:rPr>
                        <a:t>ASAP</a:t>
                      </a:r>
                    </a:p>
                    <a:p>
                      <a:pPr algn="ctr"/>
                      <a:endParaRPr lang="en-US" sz="1600" dirty="0" smtClean="0">
                        <a:solidFill>
                          <a:schemeClr val="tx1"/>
                        </a:solidFill>
                      </a:endParaRPr>
                    </a:p>
                    <a:p>
                      <a:pPr algn="ctr"/>
                      <a:r>
                        <a:rPr lang="en-US" sz="1600" dirty="0" smtClean="0">
                          <a:solidFill>
                            <a:schemeClr val="tx1"/>
                          </a:solidFill>
                        </a:rPr>
                        <a:t>Jan 2014</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3F2FEDDA-4017-4C4C-948C-D7BEC57212F0}" type="slidenum">
              <a:rPr lang="en-PH" smtClean="0">
                <a:solidFill>
                  <a:prstClr val="black">
                    <a:tint val="75000"/>
                  </a:prstClr>
                </a:solidFill>
              </a:rPr>
              <a:pPr/>
              <a:t>36</a:t>
            </a:fld>
            <a:endParaRPr lang="en-PH">
              <a:solidFill>
                <a:prstClr val="black">
                  <a:tint val="75000"/>
                </a:prstClr>
              </a:solidFill>
            </a:endParaRPr>
          </a:p>
        </p:txBody>
      </p:sp>
      <p:sp>
        <p:nvSpPr>
          <p:cNvPr id="5" name="TextBox 4"/>
          <p:cNvSpPr txBox="1"/>
          <p:nvPr/>
        </p:nvSpPr>
        <p:spPr>
          <a:xfrm rot="18900000">
            <a:off x="1128573" y="2715896"/>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11506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169431972"/>
              </p:ext>
            </p:extLst>
          </p:nvPr>
        </p:nvGraphicFramePr>
        <p:xfrm>
          <a:off x="418071" y="380997"/>
          <a:ext cx="8305800" cy="5145328"/>
        </p:xfrm>
        <a:graphic>
          <a:graphicData uri="http://schemas.openxmlformats.org/drawingml/2006/table">
            <a:tbl>
              <a:tblPr firstRow="1" bandRow="1">
                <a:tableStyleId>{5C22544A-7EE6-4342-B048-85BDC9FD1C3A}</a:tableStyleId>
              </a:tblPr>
              <a:tblGrid>
                <a:gridCol w="762000"/>
                <a:gridCol w="2057400"/>
                <a:gridCol w="3124200"/>
                <a:gridCol w="1295400"/>
                <a:gridCol w="1066800"/>
              </a:tblGrid>
              <a:tr h="458717">
                <a:tc gridSpan="5">
                  <a:txBody>
                    <a:bodyPr/>
                    <a:lstStyle/>
                    <a:p>
                      <a:pPr algn="ctr"/>
                      <a:r>
                        <a:rPr lang="en-US" dirty="0" smtClean="0">
                          <a:solidFill>
                            <a:schemeClr val="tx1"/>
                          </a:solidFill>
                        </a:rPr>
                        <a:t>INTERFACE</a:t>
                      </a:r>
                      <a:r>
                        <a:rPr lang="en-US" baseline="0" dirty="0" smtClean="0">
                          <a:solidFill>
                            <a:schemeClr val="tx1"/>
                          </a:solidFill>
                        </a:rPr>
                        <a:t> MEETING ACTION PLAN </a:t>
                      </a:r>
                      <a:r>
                        <a:rPr lang="en-US" baseline="0" dirty="0" smtClean="0">
                          <a:solidFill>
                            <a:schemeClr val="tx1"/>
                          </a:solidFill>
                        </a:rPr>
                        <a:t>– BHS</a:t>
                      </a:r>
                    </a:p>
                    <a:p>
                      <a:pPr marL="0" marR="0" indent="0" algn="ctr" defTabSz="914400" rtl="0" eaLnBrk="1" fontAlgn="auto" latinLnBrk="0" hangingPunct="1">
                        <a:lnSpc>
                          <a:spcPct val="100000"/>
                        </a:lnSpc>
                        <a:spcBef>
                          <a:spcPts val="0"/>
                        </a:spcBef>
                        <a:spcAft>
                          <a:spcPts val="0"/>
                        </a:spcAft>
                        <a:buClrTx/>
                        <a:buSzTx/>
                        <a:buFontTx/>
                        <a:buNone/>
                        <a:tabLst/>
                        <a:defRPr/>
                      </a:pPr>
                      <a:r>
                        <a:rPr lang="en-US" baseline="0" dirty="0" smtClean="0">
                          <a:solidFill>
                            <a:schemeClr val="tx1"/>
                          </a:solidFill>
                        </a:rPr>
                        <a:t>LGU_____________________________  Date ________________</a:t>
                      </a:r>
                      <a:endParaRPr lang="en-US" dirty="0" smtClean="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hMerge="1">
                  <a:txBody>
                    <a:bodyPr/>
                    <a:lstStyle/>
                    <a:p>
                      <a:pPr algn="ct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r>
              <a:tr h="458717">
                <a:tc>
                  <a:txBody>
                    <a:bodyPr/>
                    <a:lstStyle/>
                    <a:p>
                      <a:pPr algn="ctr"/>
                      <a:r>
                        <a:rPr lang="en-US" b="1" dirty="0" smtClean="0">
                          <a:solidFill>
                            <a:schemeClr val="tx1"/>
                          </a:solidFill>
                        </a:rPr>
                        <a:t>No</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b="1" dirty="0" smtClean="0">
                          <a:solidFill>
                            <a:schemeClr val="tx1"/>
                          </a:solidFill>
                        </a:rPr>
                        <a:t>Indicator</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b="1" dirty="0" smtClean="0">
                          <a:solidFill>
                            <a:schemeClr val="tx1"/>
                          </a:solidFill>
                        </a:rPr>
                        <a:t>Action to be Taken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b="1" dirty="0" smtClean="0">
                          <a:solidFill>
                            <a:schemeClr val="tx1"/>
                          </a:solidFill>
                        </a:rPr>
                        <a:t>By Whom</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c>
                  <a:txBody>
                    <a:bodyPr/>
                    <a:lstStyle/>
                    <a:p>
                      <a:pPr algn="ctr"/>
                      <a:r>
                        <a:rPr lang="en-US" b="1" dirty="0" smtClean="0">
                          <a:solidFill>
                            <a:schemeClr val="tx1"/>
                          </a:solidFill>
                        </a:rPr>
                        <a:t>When</a:t>
                      </a:r>
                      <a:endParaRPr lang="en-US"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FF99"/>
                    </a:solidFill>
                  </a:tcPr>
                </a:tc>
              </a:tr>
              <a:tr h="693731">
                <a:tc>
                  <a:txBody>
                    <a:bodyPr/>
                    <a:lstStyle/>
                    <a:p>
                      <a:pPr algn="ctr"/>
                      <a:r>
                        <a:rPr lang="en-US" sz="1600" dirty="0" smtClean="0">
                          <a:solidFill>
                            <a:schemeClr val="tx1"/>
                          </a:solidFill>
                        </a:rPr>
                        <a:t>1</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kern="1200" dirty="0">
                          <a:solidFill>
                            <a:schemeClr val="dk1"/>
                          </a:solidFill>
                          <a:effectLst/>
                          <a:latin typeface="Arial"/>
                          <a:ea typeface="Calibri"/>
                          <a:cs typeface="Times New Roman"/>
                        </a:rPr>
                        <a:t>Availability of Midwife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itchFamily="34" charset="0"/>
                        <a:buChar char="•"/>
                      </a:pPr>
                      <a:r>
                        <a:rPr lang="en-US" sz="1600" dirty="0" smtClean="0">
                          <a:solidFill>
                            <a:schemeClr val="tx1"/>
                          </a:solidFill>
                        </a:rPr>
                        <a:t>BHW on duty in the absence of midwife</a:t>
                      </a:r>
                    </a:p>
                    <a:p>
                      <a:pPr marL="285750" indent="-285750" algn="l">
                        <a:buFont typeface="Arial" pitchFamily="34" charset="0"/>
                        <a:buChar char="•"/>
                      </a:pPr>
                      <a:r>
                        <a:rPr lang="en-US" sz="1600" dirty="0" smtClean="0">
                          <a:solidFill>
                            <a:schemeClr val="tx1"/>
                          </a:solidFill>
                        </a:rPr>
                        <a:t>Orientation for beneficiaries on service of BHW &amp; Community Health Team (CHT)</a:t>
                      </a:r>
                    </a:p>
                    <a:p>
                      <a:pPr marL="285750" indent="-285750" algn="l">
                        <a:buFont typeface="Arial" pitchFamily="34" charset="0"/>
                        <a:buChar char="•"/>
                      </a:pPr>
                      <a:r>
                        <a:rPr lang="en-US" sz="1600" dirty="0" smtClean="0">
                          <a:solidFill>
                            <a:schemeClr val="tx1"/>
                          </a:solidFill>
                        </a:rPr>
                        <a:t>Interface</a:t>
                      </a:r>
                      <a:r>
                        <a:rPr lang="en-US" sz="1600" baseline="0" dirty="0" smtClean="0">
                          <a:solidFill>
                            <a:schemeClr val="tx1"/>
                          </a:solidFill>
                        </a:rPr>
                        <a:t> meeting in barangay with </a:t>
                      </a:r>
                      <a:r>
                        <a:rPr lang="en-US" sz="1600" baseline="0" dirty="0" err="1" smtClean="0">
                          <a:solidFill>
                            <a:schemeClr val="tx1"/>
                          </a:solidFill>
                        </a:rPr>
                        <a:t>Punong</a:t>
                      </a:r>
                      <a:r>
                        <a:rPr lang="en-US" sz="1600" baseline="0" dirty="0" smtClean="0">
                          <a:solidFill>
                            <a:schemeClr val="tx1"/>
                          </a:solidFill>
                        </a:rPr>
                        <a:t> Barangay, Committee on Health, BSPO</a:t>
                      </a:r>
                    </a:p>
                    <a:p>
                      <a:pPr marL="285750" indent="-285750" algn="l">
                        <a:buFont typeface="Arial" pitchFamily="34" charset="0"/>
                        <a:buChar char="•"/>
                      </a:pPr>
                      <a:r>
                        <a:rPr lang="en-US" sz="1600" baseline="0" dirty="0" smtClean="0">
                          <a:solidFill>
                            <a:schemeClr val="tx1"/>
                          </a:solidFill>
                        </a:rPr>
                        <a:t>Post midwife schedule/locator board in BHS</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MHO/ Barangay</a:t>
                      </a:r>
                    </a:p>
                    <a:p>
                      <a:pPr algn="ctr"/>
                      <a:r>
                        <a:rPr lang="en-US" sz="1600" dirty="0" smtClean="0">
                          <a:solidFill>
                            <a:schemeClr val="tx1"/>
                          </a:solidFill>
                        </a:rPr>
                        <a:t>Recite/PL/ MHO/ </a:t>
                      </a:r>
                      <a:r>
                        <a:rPr lang="en-US" sz="1600" dirty="0" err="1" smtClean="0">
                          <a:solidFill>
                            <a:schemeClr val="tx1"/>
                          </a:solidFill>
                        </a:rPr>
                        <a:t>Brgy</a:t>
                      </a:r>
                      <a:r>
                        <a:rPr lang="en-US" sz="1600" dirty="0" smtClean="0">
                          <a:solidFill>
                            <a:schemeClr val="tx1"/>
                          </a:solidFill>
                        </a:rPr>
                        <a:t> Officials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Recite/PL/ MHO/ </a:t>
                      </a:r>
                      <a:r>
                        <a:rPr lang="en-US" sz="1600" dirty="0" err="1" smtClean="0">
                          <a:solidFill>
                            <a:schemeClr val="tx1"/>
                          </a:solidFill>
                        </a:rPr>
                        <a:t>Brgy</a:t>
                      </a:r>
                      <a:r>
                        <a:rPr lang="en-US" sz="1600" dirty="0" smtClean="0">
                          <a:solidFill>
                            <a:schemeClr val="tx1"/>
                          </a:solidFill>
                        </a:rPr>
                        <a:t> Officials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MHO/ Midwife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Nov</a:t>
                      </a:r>
                      <a:r>
                        <a:rPr lang="en-US" sz="1600" baseline="0" dirty="0" smtClean="0">
                          <a:solidFill>
                            <a:schemeClr val="tx1"/>
                          </a:solidFill>
                        </a:rPr>
                        <a:t> 2013</a:t>
                      </a:r>
                    </a:p>
                    <a:p>
                      <a:pPr algn="ctr"/>
                      <a:endParaRPr lang="en-US" sz="1600" baseline="0" dirty="0" smtClean="0">
                        <a:solidFill>
                          <a:schemeClr val="tx1"/>
                        </a:solidFill>
                      </a:endParaRPr>
                    </a:p>
                    <a:p>
                      <a:pPr algn="ctr"/>
                      <a:r>
                        <a:rPr lang="en-US" sz="1600" baseline="0" dirty="0" smtClean="0">
                          <a:solidFill>
                            <a:schemeClr val="tx1"/>
                          </a:solidFill>
                        </a:rPr>
                        <a:t>Jan 2014</a:t>
                      </a:r>
                    </a:p>
                    <a:p>
                      <a:pPr algn="ctr"/>
                      <a:endParaRPr lang="en-US" sz="1600" baseline="0" dirty="0" smtClean="0">
                        <a:solidFill>
                          <a:schemeClr val="tx1"/>
                        </a:solidFill>
                      </a:endParaRPr>
                    </a:p>
                    <a:p>
                      <a:pPr algn="ctr"/>
                      <a:endParaRPr lang="en-US" sz="1600" baseline="0" dirty="0" smtClean="0">
                        <a:solidFill>
                          <a:schemeClr val="tx1"/>
                        </a:solidFill>
                      </a:endParaRPr>
                    </a:p>
                    <a:p>
                      <a:pPr algn="ctr"/>
                      <a:r>
                        <a:rPr lang="en-US" sz="1600" baseline="0" dirty="0" smtClean="0">
                          <a:solidFill>
                            <a:schemeClr val="tx1"/>
                          </a:solidFill>
                        </a:rPr>
                        <a:t>Jan 2014</a:t>
                      </a:r>
                    </a:p>
                    <a:p>
                      <a:pPr algn="ctr"/>
                      <a:endParaRPr lang="en-US" sz="1600" baseline="0" dirty="0" smtClean="0">
                        <a:solidFill>
                          <a:schemeClr val="tx1"/>
                        </a:solidFill>
                      </a:endParaRPr>
                    </a:p>
                    <a:p>
                      <a:pPr algn="ctr"/>
                      <a:endParaRPr lang="en-US" sz="1600" baseline="0" dirty="0" smtClean="0">
                        <a:solidFill>
                          <a:schemeClr val="tx1"/>
                        </a:solidFill>
                      </a:endParaRPr>
                    </a:p>
                    <a:p>
                      <a:pPr algn="ctr"/>
                      <a:r>
                        <a:rPr lang="en-US" sz="1600" baseline="0" dirty="0" smtClean="0">
                          <a:solidFill>
                            <a:schemeClr val="tx1"/>
                          </a:solidFill>
                        </a:rPr>
                        <a:t>Nov 2013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3731">
                <a:tc>
                  <a:txBody>
                    <a:bodyPr/>
                    <a:lstStyle/>
                    <a:p>
                      <a:pPr algn="ctr"/>
                      <a:r>
                        <a:rPr lang="en-US" sz="1600" dirty="0" smtClean="0">
                          <a:solidFill>
                            <a:schemeClr val="tx1"/>
                          </a:solidFill>
                        </a:rPr>
                        <a:t>2</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kern="1200" dirty="0">
                          <a:solidFill>
                            <a:schemeClr val="dk1"/>
                          </a:solidFill>
                          <a:effectLst/>
                          <a:latin typeface="Arial"/>
                          <a:ea typeface="Calibri"/>
                          <a:cs typeface="Times New Roman"/>
                        </a:rPr>
                        <a:t>Staff Behavior/ Attitude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Bawal</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600" b="0" i="0" u="none" strike="noStrike" kern="1200" cap="none" spc="0" normalizeH="0" baseline="0" noProof="0" dirty="0" err="1" smtClean="0">
                          <a:ln>
                            <a:noFill/>
                          </a:ln>
                          <a:solidFill>
                            <a:prstClr val="black"/>
                          </a:solidFill>
                          <a:effectLst/>
                          <a:uLnTx/>
                          <a:uFillTx/>
                          <a:latin typeface="+mn-lt"/>
                          <a:ea typeface="+mn-ea"/>
                          <a:cs typeface="+mn-cs"/>
                        </a:rPr>
                        <a:t>nakasimangot</a:t>
                      </a:r>
                      <a:r>
                        <a:rPr kumimoji="0" lang="en-US" sz="1600" b="0" i="0" u="none" strike="noStrike" kern="1200" cap="none" spc="0" normalizeH="0" baseline="0" noProof="0" dirty="0" smtClean="0">
                          <a:ln>
                            <a:noFill/>
                          </a:ln>
                          <a:solidFill>
                            <a:prstClr val="black"/>
                          </a:solidFill>
                          <a:effectLst/>
                          <a:uLnTx/>
                          <a:uFillTx/>
                          <a:latin typeface="+mn-lt"/>
                          <a:ea typeface="+mn-ea"/>
                          <a:cs typeface="+mn-cs"/>
                        </a:rPr>
                        <a:t>! </a:t>
                      </a:r>
                      <a:r>
                        <a:rPr kumimoji="0" lang="en-US" sz="1600" b="0" i="0" u="none" strike="noStrike" kern="1200" cap="none" spc="0" normalizeH="0" baseline="0" noProof="0" dirty="0" smtClean="0">
                          <a:ln>
                            <a:noFill/>
                          </a:ln>
                          <a:solidFill>
                            <a:prstClr val="black"/>
                          </a:solidFill>
                          <a:effectLst/>
                          <a:uLnTx/>
                          <a:uFillTx/>
                          <a:latin typeface="+mn-lt"/>
                          <a:ea typeface="+mn-ea"/>
                          <a:cs typeface="+mn-cs"/>
                          <a:sym typeface="Wingdings"/>
                        </a:rPr>
                        <a:t></a:t>
                      </a:r>
                      <a:endParaRPr kumimoji="0" lang="en-US" sz="1600" b="0" i="0" u="none" strike="noStrike" kern="1200" cap="none" spc="0" normalizeH="0" baseline="0" noProof="0" dirty="0" smtClean="0">
                        <a:ln>
                          <a:noFill/>
                        </a:ln>
                        <a:solidFill>
                          <a:prstClr val="black"/>
                        </a:solidFill>
                        <a:effectLst/>
                        <a:uLnTx/>
                        <a:uFillTx/>
                        <a:latin typeface="+mn-lt"/>
                        <a:ea typeface="+mn-ea"/>
                        <a:cs typeface="+mn-cs"/>
                      </a:endParaRPr>
                    </a:p>
                    <a:p>
                      <a:pPr algn="l"/>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MHO/ Midwife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Oct 2013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93731">
                <a:tc>
                  <a:txBody>
                    <a:bodyPr/>
                    <a:lstStyle/>
                    <a:p>
                      <a:pPr algn="ctr"/>
                      <a:r>
                        <a:rPr lang="en-US" sz="1600" dirty="0" smtClean="0">
                          <a:solidFill>
                            <a:schemeClr val="tx1"/>
                          </a:solidFill>
                        </a:rPr>
                        <a:t>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l">
                        <a:lnSpc>
                          <a:spcPct val="115000"/>
                        </a:lnSpc>
                        <a:spcBef>
                          <a:spcPts val="0"/>
                        </a:spcBef>
                        <a:spcAft>
                          <a:spcPts val="0"/>
                        </a:spcAft>
                      </a:pPr>
                      <a:r>
                        <a:rPr lang="en-US" sz="1600" kern="1200" dirty="0">
                          <a:solidFill>
                            <a:schemeClr val="dk1"/>
                          </a:solidFill>
                          <a:effectLst/>
                          <a:latin typeface="Arial"/>
                          <a:ea typeface="Calibri"/>
                          <a:cs typeface="Times New Roman"/>
                        </a:rPr>
                        <a:t>Availability of Equipment</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l">
                        <a:buFont typeface="Arial" pitchFamily="34" charset="0"/>
                        <a:buChar char="•"/>
                      </a:pPr>
                      <a:r>
                        <a:rPr lang="en-US" sz="1600" dirty="0" smtClean="0">
                          <a:solidFill>
                            <a:schemeClr val="tx1"/>
                          </a:solidFill>
                        </a:rPr>
                        <a:t>For height measurement, can use tape measure on bamboo stick</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MHO/ Midwife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600" dirty="0" smtClean="0">
                          <a:solidFill>
                            <a:schemeClr val="tx1"/>
                          </a:solidFill>
                        </a:rPr>
                        <a:t>Nov 2013</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Slide Number Placeholder 2"/>
          <p:cNvSpPr>
            <a:spLocks noGrp="1"/>
          </p:cNvSpPr>
          <p:nvPr>
            <p:ph type="sldNum" sz="quarter" idx="12"/>
          </p:nvPr>
        </p:nvSpPr>
        <p:spPr/>
        <p:txBody>
          <a:bodyPr/>
          <a:lstStyle/>
          <a:p>
            <a:fld id="{3F2FEDDA-4017-4C4C-948C-D7BEC57212F0}" type="slidenum">
              <a:rPr lang="en-PH" smtClean="0">
                <a:solidFill>
                  <a:prstClr val="black">
                    <a:tint val="75000"/>
                  </a:prstClr>
                </a:solidFill>
              </a:rPr>
              <a:pPr/>
              <a:t>37</a:t>
            </a:fld>
            <a:endParaRPr lang="en-PH">
              <a:solidFill>
                <a:prstClr val="black">
                  <a:tint val="75000"/>
                </a:prstClr>
              </a:solidFill>
            </a:endParaRPr>
          </a:p>
        </p:txBody>
      </p:sp>
      <p:sp>
        <p:nvSpPr>
          <p:cNvPr id="4" name="TextBox 3"/>
          <p:cNvSpPr txBox="1"/>
          <p:nvPr/>
        </p:nvSpPr>
        <p:spPr>
          <a:xfrm rot="18900000">
            <a:off x="1128573" y="2715896"/>
            <a:ext cx="7169039" cy="1323439"/>
          </a:xfrm>
          <a:prstGeom prst="rect">
            <a:avLst/>
          </a:prstGeom>
          <a:noFill/>
        </p:spPr>
        <p:txBody>
          <a:bodyPr wrap="square" rtlCol="0">
            <a:spAutoFit/>
          </a:bodyPr>
          <a:lstStyle/>
          <a:p>
            <a:pPr algn="ctr"/>
            <a:r>
              <a:rPr lang="en-PH" sz="4000" dirty="0" smtClean="0">
                <a:solidFill>
                  <a:schemeClr val="accent2">
                    <a:lumMod val="75000"/>
                  </a:schemeClr>
                </a:solidFill>
              </a:rPr>
              <a:t>Sample format, replace with local data</a:t>
            </a:r>
            <a:endParaRPr lang="en-PH" sz="4000" dirty="0">
              <a:solidFill>
                <a:schemeClr val="accent2">
                  <a:lumMod val="75000"/>
                </a:schemeClr>
              </a:solidFill>
            </a:endParaRPr>
          </a:p>
        </p:txBody>
      </p:sp>
    </p:spTree>
    <p:extLst>
      <p:ext uri="{BB962C8B-B14F-4D97-AF65-F5344CB8AC3E}">
        <p14:creationId xmlns:p14="http://schemas.microsoft.com/office/powerpoint/2010/main" val="20348800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PH" smtClean="0"/>
              <a:t>i-Pantawid eFDS 9</a:t>
            </a:r>
            <a:endParaRPr lang="en-US"/>
          </a:p>
        </p:txBody>
      </p:sp>
      <p:sp>
        <p:nvSpPr>
          <p:cNvPr id="3" name="Slide Number Placeholder 2"/>
          <p:cNvSpPr>
            <a:spLocks noGrp="1"/>
          </p:cNvSpPr>
          <p:nvPr>
            <p:ph type="sldNum" sz="quarter" idx="12"/>
          </p:nvPr>
        </p:nvSpPr>
        <p:spPr/>
        <p:txBody>
          <a:bodyPr/>
          <a:lstStyle/>
          <a:p>
            <a:fld id="{FD1F5157-FDDE-4CDF-8D20-C3A8F46CEA9B}" type="slidenum">
              <a:rPr lang="en-US" smtClean="0"/>
              <a:t>38</a:t>
            </a:fld>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5164" y="1642861"/>
            <a:ext cx="4724399" cy="35387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5049831" y="1476613"/>
            <a:ext cx="4017969" cy="3323987"/>
          </a:xfrm>
          <a:prstGeom prst="rect">
            <a:avLst/>
          </a:prstGeom>
        </p:spPr>
        <p:txBody>
          <a:bodyPr wrap="square">
            <a:spAutoFit/>
          </a:bodyPr>
          <a:lstStyle/>
          <a:p>
            <a:pPr algn="ctr"/>
            <a:r>
              <a:rPr lang="en-PH" sz="3200" dirty="0"/>
              <a:t>Coming together is a </a:t>
            </a:r>
            <a:r>
              <a:rPr lang="en-PH" sz="3200" dirty="0" smtClean="0"/>
              <a:t>beginning,</a:t>
            </a:r>
          </a:p>
          <a:p>
            <a:pPr algn="ctr"/>
            <a:r>
              <a:rPr lang="en-PH" sz="3200" dirty="0" smtClean="0"/>
              <a:t>staying </a:t>
            </a:r>
            <a:r>
              <a:rPr lang="en-PH" sz="3200" dirty="0"/>
              <a:t>together is </a:t>
            </a:r>
            <a:r>
              <a:rPr lang="en-PH" sz="3200" dirty="0" smtClean="0"/>
              <a:t>progress, and</a:t>
            </a:r>
          </a:p>
          <a:p>
            <a:pPr algn="ctr"/>
            <a:r>
              <a:rPr lang="en-PH" sz="3200" dirty="0" smtClean="0"/>
              <a:t>working </a:t>
            </a:r>
            <a:r>
              <a:rPr lang="en-PH" sz="3200" dirty="0"/>
              <a:t>together is success.</a:t>
            </a:r>
          </a:p>
          <a:p>
            <a:pPr algn="ctr"/>
            <a:r>
              <a:rPr lang="en-PH" sz="2000" dirty="0" smtClean="0"/>
              <a:t>-- Henry Ford</a:t>
            </a:r>
            <a:endParaRPr lang="en-PH" sz="2000" dirty="0"/>
          </a:p>
        </p:txBody>
      </p:sp>
      <p:grpSp>
        <p:nvGrpSpPr>
          <p:cNvPr id="6" name="Group 7"/>
          <p:cNvGrpSpPr>
            <a:grpSpLocks/>
          </p:cNvGrpSpPr>
          <p:nvPr/>
        </p:nvGrpSpPr>
        <p:grpSpPr bwMode="auto">
          <a:xfrm>
            <a:off x="152400" y="-304800"/>
            <a:ext cx="5003798" cy="2694999"/>
            <a:chOff x="560" y="315"/>
            <a:chExt cx="6987" cy="3737"/>
          </a:xfrm>
        </p:grpSpPr>
        <p:sp>
          <p:nvSpPr>
            <p:cNvPr id="7" name="Oval 6"/>
            <p:cNvSpPr>
              <a:spLocks noChangeArrowheads="1"/>
            </p:cNvSpPr>
            <p:nvPr/>
          </p:nvSpPr>
          <p:spPr bwMode="auto">
            <a:xfrm>
              <a:off x="2577" y="1083"/>
              <a:ext cx="2889" cy="2202"/>
            </a:xfrm>
            <a:prstGeom prst="ellipse">
              <a:avLst/>
            </a:prstGeom>
            <a:gradFill rotWithShape="1">
              <a:gsLst>
                <a:gs pos="0">
                  <a:srgbClr val="A3C4FF"/>
                </a:gs>
                <a:gs pos="35001">
                  <a:srgbClr val="BFD5FF"/>
                </a:gs>
                <a:gs pos="100000">
                  <a:srgbClr val="E5EEFF"/>
                </a:gs>
              </a:gsLst>
              <a:lin ang="16200000" scaled="1"/>
            </a:gradFill>
            <a:ln w="9525" algn="ctr">
              <a:solidFill>
                <a:srgbClr val="4A7EBB"/>
              </a:solidFill>
              <a:round/>
              <a:headEnd/>
              <a:tailEnd/>
            </a:ln>
            <a:effectLst>
              <a:outerShdw dist="20000" dir="5400000" rotWithShape="0">
                <a:srgbClr val="000000">
                  <a:alpha val="37999"/>
                </a:srgbClr>
              </a:outerShdw>
            </a:effectLst>
          </p:spPr>
          <p:txBody>
            <a:bodyPr lIns="127564" tIns="63782" rIns="127564" bIns="63782" anchor="ctr"/>
            <a:lstStyle/>
            <a:p>
              <a:pPr algn="ctr" defTabSz="914377"/>
              <a:endParaRPr lang="en-US">
                <a:solidFill>
                  <a:srgbClr val="000000"/>
                </a:solidFill>
                <a:latin typeface="Calibri" charset="0"/>
                <a:cs typeface="Arial" charset="0"/>
              </a:endParaRPr>
            </a:p>
          </p:txBody>
        </p:sp>
        <p:pic>
          <p:nvPicPr>
            <p:cNvPr id="8" name="Content Placeholder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 y="315"/>
              <a:ext cx="6987" cy="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Rectangle 8"/>
          <p:cNvSpPr/>
          <p:nvPr/>
        </p:nvSpPr>
        <p:spPr>
          <a:xfrm>
            <a:off x="1371600" y="4876800"/>
            <a:ext cx="6858000" cy="1815882"/>
          </a:xfrm>
          <a:prstGeom prst="rect">
            <a:avLst/>
          </a:prstGeom>
        </p:spPr>
        <p:txBody>
          <a:bodyPr wrap="square">
            <a:spAutoFit/>
          </a:bodyPr>
          <a:lstStyle/>
          <a:p>
            <a:pPr algn="ct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pagsasama-sama</a:t>
            </a:r>
            <a:r>
              <a:rPr lang="en-PH" sz="2800" i="1" dirty="0" smtClean="0">
                <a:solidFill>
                  <a:srgbClr val="C00000"/>
                </a:solidFill>
              </a:rPr>
              <a:t> ay pang-</a:t>
            </a:r>
            <a:r>
              <a:rPr lang="en-PH" sz="2800" i="1" dirty="0" err="1" smtClean="0">
                <a:solidFill>
                  <a:srgbClr val="C00000"/>
                </a:solidFill>
              </a:rPr>
              <a:t>umpisa</a:t>
            </a:r>
            <a:r>
              <a:rPr lang="en-PH" sz="2800" i="1" dirty="0" smtClean="0">
                <a:solidFill>
                  <a:srgbClr val="C00000"/>
                </a:solidFill>
              </a:rPr>
              <a:t>,</a:t>
            </a:r>
          </a:p>
          <a:p>
            <a:pPr algn="ct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manatiling</a:t>
            </a:r>
            <a:r>
              <a:rPr lang="en-PH" sz="2800" i="1" dirty="0" smtClean="0">
                <a:solidFill>
                  <a:srgbClr val="C00000"/>
                </a:solidFill>
              </a:rPr>
              <a:t> </a:t>
            </a:r>
            <a:r>
              <a:rPr lang="en-PH" sz="2800" i="1" dirty="0" err="1" smtClean="0">
                <a:solidFill>
                  <a:srgbClr val="C00000"/>
                </a:solidFill>
              </a:rPr>
              <a:t>magkasama</a:t>
            </a:r>
            <a:r>
              <a:rPr lang="en-PH" sz="2800" i="1" dirty="0" smtClean="0">
                <a:solidFill>
                  <a:srgbClr val="C00000"/>
                </a:solidFill>
              </a:rPr>
              <a:t> ay </a:t>
            </a:r>
            <a:r>
              <a:rPr lang="en-PH" sz="2800" i="1" dirty="0" err="1" smtClean="0">
                <a:solidFill>
                  <a:srgbClr val="C00000"/>
                </a:solidFill>
              </a:rPr>
              <a:t>progreso</a:t>
            </a:r>
            <a:r>
              <a:rPr lang="en-PH" sz="2800" i="1" dirty="0" smtClean="0">
                <a:solidFill>
                  <a:srgbClr val="C00000"/>
                </a:solidFill>
              </a:rPr>
              <a:t>,</a:t>
            </a:r>
          </a:p>
          <a:p>
            <a:pPr algn="ctr"/>
            <a:r>
              <a:rPr lang="en-PH" sz="2800" i="1" dirty="0" err="1" smtClean="0">
                <a:solidFill>
                  <a:srgbClr val="C00000"/>
                </a:solidFill>
              </a:rPr>
              <a:t>Ang</a:t>
            </a:r>
            <a:r>
              <a:rPr lang="en-PH" sz="2800" i="1" dirty="0" smtClean="0">
                <a:solidFill>
                  <a:srgbClr val="C00000"/>
                </a:solidFill>
              </a:rPr>
              <a:t> </a:t>
            </a:r>
            <a:r>
              <a:rPr lang="en-PH" sz="2800" i="1" dirty="0" err="1" smtClean="0">
                <a:solidFill>
                  <a:srgbClr val="C00000"/>
                </a:solidFill>
              </a:rPr>
              <a:t>magkasamang</a:t>
            </a:r>
            <a:r>
              <a:rPr lang="en-PH" sz="2800" i="1" dirty="0" smtClean="0">
                <a:solidFill>
                  <a:srgbClr val="C00000"/>
                </a:solidFill>
              </a:rPr>
              <a:t> </a:t>
            </a:r>
            <a:r>
              <a:rPr lang="en-PH" sz="2800" i="1" dirty="0" err="1" smtClean="0">
                <a:solidFill>
                  <a:srgbClr val="C00000"/>
                </a:solidFill>
              </a:rPr>
              <a:t>magtrabaho</a:t>
            </a:r>
            <a:r>
              <a:rPr lang="en-PH" sz="2800" i="1" dirty="0" smtClean="0">
                <a:solidFill>
                  <a:srgbClr val="C00000"/>
                </a:solidFill>
              </a:rPr>
              <a:t> ay </a:t>
            </a:r>
            <a:r>
              <a:rPr lang="en-PH" sz="2800" i="1" dirty="0" err="1" smtClean="0">
                <a:solidFill>
                  <a:srgbClr val="C00000"/>
                </a:solidFill>
              </a:rPr>
              <a:t>tagumpay</a:t>
            </a:r>
            <a:r>
              <a:rPr lang="en-PH" sz="2800" i="1" dirty="0" smtClean="0">
                <a:solidFill>
                  <a:srgbClr val="C00000"/>
                </a:solidFill>
              </a:rPr>
              <a:t>.</a:t>
            </a:r>
            <a:endParaRPr lang="en-PH" i="1" dirty="0">
              <a:solidFill>
                <a:srgbClr val="C00000"/>
              </a:solidFill>
            </a:endParaRPr>
          </a:p>
        </p:txBody>
      </p:sp>
    </p:spTree>
    <p:extLst>
      <p:ext uri="{BB962C8B-B14F-4D97-AF65-F5344CB8AC3E}">
        <p14:creationId xmlns:p14="http://schemas.microsoft.com/office/powerpoint/2010/main" val="34506106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1397000" y="2608263"/>
            <a:ext cx="6332538" cy="14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4420" tIns="37209" rIns="74420" bIns="37209">
            <a:spAutoFit/>
          </a:bodyPr>
          <a:lstStyle>
            <a:lvl1pPr>
              <a:defRPr>
                <a:solidFill>
                  <a:schemeClr val="tx1"/>
                </a:solidFill>
                <a:latin typeface="Tahoma" pitchFamily="34" charset="0"/>
              </a:defRPr>
            </a:lvl1pPr>
            <a:lvl2pPr marL="371475">
              <a:defRPr>
                <a:solidFill>
                  <a:schemeClr val="tx1"/>
                </a:solidFill>
                <a:latin typeface="Tahoma" pitchFamily="34" charset="0"/>
              </a:defRPr>
            </a:lvl2pPr>
            <a:lvl3pPr marL="744538">
              <a:defRPr>
                <a:solidFill>
                  <a:schemeClr val="tx1"/>
                </a:solidFill>
                <a:latin typeface="Tahoma" pitchFamily="34" charset="0"/>
              </a:defRPr>
            </a:lvl3pPr>
            <a:lvl4pPr marL="1117600">
              <a:defRPr>
                <a:solidFill>
                  <a:schemeClr val="tx1"/>
                </a:solidFill>
                <a:latin typeface="Tahoma" pitchFamily="34" charset="0"/>
              </a:defRPr>
            </a:lvl4pPr>
            <a:lvl5pPr marL="1489075">
              <a:defRPr>
                <a:solidFill>
                  <a:schemeClr val="tx1"/>
                </a:solidFill>
                <a:latin typeface="Tahoma" pitchFamily="34" charset="0"/>
              </a:defRPr>
            </a:lvl5pPr>
            <a:lvl6pPr marL="1946275" eaLnBrk="0" fontAlgn="base" hangingPunct="0">
              <a:spcBef>
                <a:spcPct val="0"/>
              </a:spcBef>
              <a:spcAft>
                <a:spcPct val="0"/>
              </a:spcAft>
              <a:defRPr>
                <a:solidFill>
                  <a:schemeClr val="tx1"/>
                </a:solidFill>
                <a:latin typeface="Tahoma" pitchFamily="34" charset="0"/>
              </a:defRPr>
            </a:lvl6pPr>
            <a:lvl7pPr marL="2403475" eaLnBrk="0" fontAlgn="base" hangingPunct="0">
              <a:spcBef>
                <a:spcPct val="0"/>
              </a:spcBef>
              <a:spcAft>
                <a:spcPct val="0"/>
              </a:spcAft>
              <a:defRPr>
                <a:solidFill>
                  <a:schemeClr val="tx1"/>
                </a:solidFill>
                <a:latin typeface="Tahoma" pitchFamily="34" charset="0"/>
              </a:defRPr>
            </a:lvl7pPr>
            <a:lvl8pPr marL="2860675" eaLnBrk="0" fontAlgn="base" hangingPunct="0">
              <a:spcBef>
                <a:spcPct val="0"/>
              </a:spcBef>
              <a:spcAft>
                <a:spcPct val="0"/>
              </a:spcAft>
              <a:defRPr>
                <a:solidFill>
                  <a:schemeClr val="tx1"/>
                </a:solidFill>
                <a:latin typeface="Tahoma" pitchFamily="34" charset="0"/>
              </a:defRPr>
            </a:lvl8pPr>
            <a:lvl9pPr marL="3317875" eaLnBrk="0" fontAlgn="base" hangingPunct="0">
              <a:spcBef>
                <a:spcPct val="0"/>
              </a:spcBef>
              <a:spcAft>
                <a:spcPct val="0"/>
              </a:spcAft>
              <a:defRPr>
                <a:solidFill>
                  <a:schemeClr val="tx1"/>
                </a:solidFill>
                <a:latin typeface="Tahoma" pitchFamily="34" charset="0"/>
              </a:defRPr>
            </a:lvl9pPr>
          </a:lstStyle>
          <a:p>
            <a:pPr eaLnBrk="1" hangingPunct="1"/>
            <a:r>
              <a:rPr lang="en-US" sz="8800">
                <a:solidFill>
                  <a:srgbClr val="CC0000"/>
                </a:solidFill>
                <a:latin typeface="Freestyle Script" pitchFamily="66" charset="0"/>
              </a:rPr>
              <a:t>Maraming salamat po!</a:t>
            </a:r>
          </a:p>
        </p:txBody>
      </p:sp>
      <p:sp>
        <p:nvSpPr>
          <p:cNvPr id="4" name="Heart 3"/>
          <p:cNvSpPr/>
          <p:nvPr/>
        </p:nvSpPr>
        <p:spPr>
          <a:xfrm>
            <a:off x="4114800" y="1071563"/>
            <a:ext cx="914400" cy="915987"/>
          </a:xfrm>
          <a:prstGeom prst="heart">
            <a:avLst/>
          </a:prstGeom>
        </p:spPr>
        <p:style>
          <a:lnRef idx="1">
            <a:schemeClr val="accent2"/>
          </a:lnRef>
          <a:fillRef idx="3">
            <a:schemeClr val="accent2"/>
          </a:fillRef>
          <a:effectRef idx="2">
            <a:schemeClr val="accent2"/>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 name="Slide Number Placeholder 1"/>
          <p:cNvSpPr>
            <a:spLocks noGrp="1"/>
          </p:cNvSpPr>
          <p:nvPr>
            <p:ph type="sldNum" sz="quarter" idx="12"/>
          </p:nvPr>
        </p:nvSpPr>
        <p:spPr/>
        <p:txBody>
          <a:bodyPr/>
          <a:lstStyle/>
          <a:p>
            <a:fld id="{FD1F5157-FDDE-4CDF-8D20-C3A8F46CEA9B}" type="slidenum">
              <a:rPr lang="en-US" smtClean="0"/>
              <a:t>39</a:t>
            </a:fld>
            <a:endParaRPr lang="en-US"/>
          </a:p>
        </p:txBody>
      </p:sp>
      <p:sp>
        <p:nvSpPr>
          <p:cNvPr id="3" name="Date Placeholder 2"/>
          <p:cNvSpPr>
            <a:spLocks noGrp="1"/>
          </p:cNvSpPr>
          <p:nvPr>
            <p:ph type="dt" sz="half" idx="10"/>
          </p:nvPr>
        </p:nvSpPr>
        <p:spPr/>
        <p:txBody>
          <a:bodyPr/>
          <a:lstStyle/>
          <a:p>
            <a:r>
              <a:rPr lang="en-PH" smtClean="0"/>
              <a:t>i-Pantawid eFDS 9</a:t>
            </a:r>
            <a:endParaRPr lang="en-US"/>
          </a:p>
        </p:txBody>
      </p:sp>
    </p:spTree>
    <p:extLst>
      <p:ext uri="{BB962C8B-B14F-4D97-AF65-F5344CB8AC3E}">
        <p14:creationId xmlns:p14="http://schemas.microsoft.com/office/powerpoint/2010/main" val="474056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48614" y="62552"/>
            <a:ext cx="5186933" cy="571500"/>
          </a:xfrm>
          <a:prstGeom prst="rect">
            <a:avLst/>
          </a:prstGeom>
          <a:blipFill>
            <a:blip r:embed="rId3" cstate="print"/>
            <a:stretch>
              <a:fillRect/>
            </a:stretch>
          </a:blipFill>
        </p:spPr>
        <p:txBody>
          <a:bodyPr wrap="square" lIns="0" tIns="0" rIns="0" bIns="0" rtlCol="0"/>
          <a:lstStyle/>
          <a:p>
            <a:endParaRPr/>
          </a:p>
        </p:txBody>
      </p:sp>
      <p:sp>
        <p:nvSpPr>
          <p:cNvPr id="3" name="object 3"/>
          <p:cNvSpPr/>
          <p:nvPr/>
        </p:nvSpPr>
        <p:spPr>
          <a:xfrm>
            <a:off x="638793" y="697786"/>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1105814" y="883767"/>
            <a:ext cx="4079342" cy="376427"/>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218176" y="883767"/>
            <a:ext cx="1045845" cy="376427"/>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6285219" y="883767"/>
            <a:ext cx="1828290" cy="376427"/>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8135752" y="883767"/>
            <a:ext cx="550673" cy="376427"/>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1105814" y="1249619"/>
            <a:ext cx="1227670" cy="376732"/>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1105814" y="2363328"/>
            <a:ext cx="1119566" cy="376427"/>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178686" y="2363328"/>
            <a:ext cx="830327" cy="376427"/>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2968499" y="2363328"/>
            <a:ext cx="950604" cy="376427"/>
          </a:xfrm>
          <a:prstGeom prst="rect">
            <a:avLst/>
          </a:prstGeom>
          <a:blipFill>
            <a:blip r:embed="rId11" cstate="print"/>
            <a:stretch>
              <a:fillRect/>
            </a:stretch>
          </a:blipFill>
        </p:spPr>
        <p:txBody>
          <a:bodyPr wrap="square" lIns="0" tIns="0" rIns="0" bIns="0" rtlCol="0"/>
          <a:lstStyle/>
          <a:p>
            <a:endParaRPr/>
          </a:p>
        </p:txBody>
      </p:sp>
      <p:sp>
        <p:nvSpPr>
          <p:cNvPr id="12" name="object 12"/>
          <p:cNvSpPr/>
          <p:nvPr/>
        </p:nvSpPr>
        <p:spPr>
          <a:xfrm>
            <a:off x="3866144" y="2363328"/>
            <a:ext cx="1568058" cy="376427"/>
          </a:xfrm>
          <a:prstGeom prst="rect">
            <a:avLst/>
          </a:prstGeom>
          <a:blipFill>
            <a:blip r:embed="rId12" cstate="print"/>
            <a:stretch>
              <a:fillRect/>
            </a:stretch>
          </a:blipFill>
        </p:spPr>
        <p:txBody>
          <a:bodyPr wrap="square" lIns="0" tIns="0" rIns="0" bIns="0" rtlCol="0"/>
          <a:lstStyle/>
          <a:p>
            <a:endParaRPr/>
          </a:p>
        </p:txBody>
      </p:sp>
      <p:sp>
        <p:nvSpPr>
          <p:cNvPr id="13" name="object 13"/>
          <p:cNvSpPr/>
          <p:nvPr/>
        </p:nvSpPr>
        <p:spPr>
          <a:xfrm>
            <a:off x="5393435" y="2363328"/>
            <a:ext cx="1292595" cy="376427"/>
          </a:xfrm>
          <a:prstGeom prst="rect">
            <a:avLst/>
          </a:prstGeom>
          <a:blipFill>
            <a:blip r:embed="rId13" cstate="print"/>
            <a:stretch>
              <a:fillRect/>
            </a:stretch>
          </a:blipFill>
        </p:spPr>
        <p:txBody>
          <a:bodyPr wrap="square" lIns="0" tIns="0" rIns="0" bIns="0" rtlCol="0"/>
          <a:lstStyle/>
          <a:p>
            <a:endParaRPr/>
          </a:p>
        </p:txBody>
      </p:sp>
      <p:sp>
        <p:nvSpPr>
          <p:cNvPr id="14" name="object 14"/>
          <p:cNvSpPr/>
          <p:nvPr/>
        </p:nvSpPr>
        <p:spPr>
          <a:xfrm>
            <a:off x="6542775" y="2363328"/>
            <a:ext cx="219455" cy="376427"/>
          </a:xfrm>
          <a:prstGeom prst="rect">
            <a:avLst/>
          </a:prstGeom>
          <a:blipFill>
            <a:blip r:embed="rId14" cstate="print"/>
            <a:stretch>
              <a:fillRect/>
            </a:stretch>
          </a:blipFill>
        </p:spPr>
        <p:txBody>
          <a:bodyPr wrap="square" lIns="0" tIns="0" rIns="0" bIns="0" rtlCol="0"/>
          <a:lstStyle/>
          <a:p>
            <a:endParaRPr/>
          </a:p>
        </p:txBody>
      </p:sp>
      <p:sp>
        <p:nvSpPr>
          <p:cNvPr id="15" name="object 15"/>
          <p:cNvSpPr/>
          <p:nvPr/>
        </p:nvSpPr>
        <p:spPr>
          <a:xfrm>
            <a:off x="6652504" y="2363328"/>
            <a:ext cx="429768" cy="376427"/>
          </a:xfrm>
          <a:prstGeom prst="rect">
            <a:avLst/>
          </a:prstGeom>
          <a:blipFill>
            <a:blip r:embed="rId15" cstate="print"/>
            <a:stretch>
              <a:fillRect/>
            </a:stretch>
          </a:blipFill>
        </p:spPr>
        <p:txBody>
          <a:bodyPr wrap="square" lIns="0" tIns="0" rIns="0" bIns="0" rtlCol="0"/>
          <a:lstStyle/>
          <a:p>
            <a:endParaRPr/>
          </a:p>
        </p:txBody>
      </p:sp>
      <p:sp>
        <p:nvSpPr>
          <p:cNvPr id="16" name="object 16"/>
          <p:cNvSpPr/>
          <p:nvPr/>
        </p:nvSpPr>
        <p:spPr>
          <a:xfrm>
            <a:off x="7016739" y="2363328"/>
            <a:ext cx="720547" cy="376427"/>
          </a:xfrm>
          <a:prstGeom prst="rect">
            <a:avLst/>
          </a:prstGeom>
          <a:blipFill>
            <a:blip r:embed="rId16" cstate="print"/>
            <a:stretch>
              <a:fillRect/>
            </a:stretch>
          </a:blipFill>
        </p:spPr>
        <p:txBody>
          <a:bodyPr wrap="square" lIns="0" tIns="0" rIns="0" bIns="0" rtlCol="0"/>
          <a:lstStyle/>
          <a:p>
            <a:endParaRPr/>
          </a:p>
        </p:txBody>
      </p:sp>
      <p:sp>
        <p:nvSpPr>
          <p:cNvPr id="17" name="object 17"/>
          <p:cNvSpPr/>
          <p:nvPr/>
        </p:nvSpPr>
        <p:spPr>
          <a:xfrm>
            <a:off x="7695316" y="2363328"/>
            <a:ext cx="483617" cy="376427"/>
          </a:xfrm>
          <a:prstGeom prst="rect">
            <a:avLst/>
          </a:prstGeom>
          <a:blipFill>
            <a:blip r:embed="rId17" cstate="print"/>
            <a:stretch>
              <a:fillRect/>
            </a:stretch>
          </a:blipFill>
        </p:spPr>
        <p:txBody>
          <a:bodyPr wrap="square" lIns="0" tIns="0" rIns="0" bIns="0" rtlCol="0"/>
          <a:lstStyle/>
          <a:p>
            <a:endParaRPr/>
          </a:p>
        </p:txBody>
      </p:sp>
      <p:sp>
        <p:nvSpPr>
          <p:cNvPr id="18" name="object 18"/>
          <p:cNvSpPr/>
          <p:nvPr/>
        </p:nvSpPr>
        <p:spPr>
          <a:xfrm>
            <a:off x="8135752" y="2363328"/>
            <a:ext cx="550673" cy="376427"/>
          </a:xfrm>
          <a:prstGeom prst="rect">
            <a:avLst/>
          </a:prstGeom>
          <a:blipFill>
            <a:blip r:embed="rId7" cstate="print"/>
            <a:stretch>
              <a:fillRect/>
            </a:stretch>
          </a:blipFill>
        </p:spPr>
        <p:txBody>
          <a:bodyPr wrap="square" lIns="0" tIns="0" rIns="0" bIns="0" rtlCol="0"/>
          <a:lstStyle/>
          <a:p>
            <a:endParaRPr/>
          </a:p>
        </p:txBody>
      </p:sp>
      <p:sp>
        <p:nvSpPr>
          <p:cNvPr id="19" name="object 19"/>
          <p:cNvSpPr/>
          <p:nvPr/>
        </p:nvSpPr>
        <p:spPr>
          <a:xfrm>
            <a:off x="1105814" y="2729088"/>
            <a:ext cx="1644804" cy="376427"/>
          </a:xfrm>
          <a:prstGeom prst="rect">
            <a:avLst/>
          </a:prstGeom>
          <a:blipFill>
            <a:blip r:embed="rId18" cstate="print"/>
            <a:stretch>
              <a:fillRect/>
            </a:stretch>
          </a:blipFill>
        </p:spPr>
        <p:txBody>
          <a:bodyPr wrap="square" lIns="0" tIns="0" rIns="0" bIns="0" rtlCol="0"/>
          <a:lstStyle/>
          <a:p>
            <a:endParaRPr/>
          </a:p>
        </p:txBody>
      </p:sp>
      <p:sp>
        <p:nvSpPr>
          <p:cNvPr id="21" name="object 21"/>
          <p:cNvSpPr/>
          <p:nvPr/>
        </p:nvSpPr>
        <p:spPr>
          <a:xfrm>
            <a:off x="1105814" y="3845488"/>
            <a:ext cx="7565736" cy="376427"/>
          </a:xfrm>
          <a:prstGeom prst="rect">
            <a:avLst/>
          </a:prstGeom>
          <a:blipFill>
            <a:blip r:embed="rId19" cstate="print"/>
            <a:stretch>
              <a:fillRect/>
            </a:stretch>
          </a:blipFill>
        </p:spPr>
        <p:txBody>
          <a:bodyPr wrap="square" lIns="0" tIns="0" rIns="0" bIns="0" rtlCol="0"/>
          <a:lstStyle/>
          <a:p>
            <a:endParaRPr/>
          </a:p>
        </p:txBody>
      </p:sp>
      <p:sp>
        <p:nvSpPr>
          <p:cNvPr id="22" name="object 22"/>
          <p:cNvSpPr/>
          <p:nvPr/>
        </p:nvSpPr>
        <p:spPr>
          <a:xfrm>
            <a:off x="1105814" y="4211188"/>
            <a:ext cx="1217346" cy="376732"/>
          </a:xfrm>
          <a:prstGeom prst="rect">
            <a:avLst/>
          </a:prstGeom>
          <a:blipFill>
            <a:blip r:embed="rId20" cstate="print"/>
            <a:stretch>
              <a:fillRect/>
            </a:stretch>
          </a:blipFill>
        </p:spPr>
        <p:txBody>
          <a:bodyPr wrap="square" lIns="0" tIns="0" rIns="0" bIns="0" rtlCol="0"/>
          <a:lstStyle/>
          <a:p>
            <a:endParaRPr/>
          </a:p>
        </p:txBody>
      </p:sp>
      <p:sp>
        <p:nvSpPr>
          <p:cNvPr id="23" name="object 23"/>
          <p:cNvSpPr/>
          <p:nvPr/>
        </p:nvSpPr>
        <p:spPr>
          <a:xfrm>
            <a:off x="2244218" y="4211188"/>
            <a:ext cx="1158630" cy="376732"/>
          </a:xfrm>
          <a:prstGeom prst="rect">
            <a:avLst/>
          </a:prstGeom>
          <a:blipFill>
            <a:blip r:embed="rId21" cstate="print"/>
            <a:stretch>
              <a:fillRect/>
            </a:stretch>
          </a:blipFill>
        </p:spPr>
        <p:txBody>
          <a:bodyPr wrap="square" lIns="0" tIns="0" rIns="0" bIns="0" rtlCol="0"/>
          <a:lstStyle/>
          <a:p>
            <a:endParaRPr/>
          </a:p>
        </p:txBody>
      </p:sp>
      <p:sp>
        <p:nvSpPr>
          <p:cNvPr id="24" name="object 24"/>
          <p:cNvSpPr/>
          <p:nvPr/>
        </p:nvSpPr>
        <p:spPr>
          <a:xfrm>
            <a:off x="3276356" y="4211188"/>
            <a:ext cx="152400" cy="376732"/>
          </a:xfrm>
          <a:prstGeom prst="rect">
            <a:avLst/>
          </a:prstGeom>
          <a:blipFill>
            <a:blip r:embed="rId22" cstate="print"/>
            <a:stretch>
              <a:fillRect/>
            </a:stretch>
          </a:blipFill>
        </p:spPr>
        <p:txBody>
          <a:bodyPr wrap="square" lIns="0" tIns="0" rIns="0" bIns="0" rtlCol="0"/>
          <a:lstStyle/>
          <a:p>
            <a:endParaRPr/>
          </a:p>
        </p:txBody>
      </p:sp>
      <p:sp>
        <p:nvSpPr>
          <p:cNvPr id="25" name="object 25"/>
          <p:cNvSpPr/>
          <p:nvPr/>
        </p:nvSpPr>
        <p:spPr>
          <a:xfrm>
            <a:off x="3352556" y="4211188"/>
            <a:ext cx="286512" cy="376732"/>
          </a:xfrm>
          <a:prstGeom prst="rect">
            <a:avLst/>
          </a:prstGeom>
          <a:blipFill>
            <a:blip r:embed="rId23" cstate="print"/>
            <a:stretch>
              <a:fillRect/>
            </a:stretch>
          </a:blipFill>
        </p:spPr>
        <p:txBody>
          <a:bodyPr wrap="square" lIns="0" tIns="0" rIns="0" bIns="0" rtlCol="0"/>
          <a:lstStyle/>
          <a:p>
            <a:endParaRPr/>
          </a:p>
        </p:txBody>
      </p:sp>
      <p:sp>
        <p:nvSpPr>
          <p:cNvPr id="26" name="object 26"/>
          <p:cNvSpPr/>
          <p:nvPr/>
        </p:nvSpPr>
        <p:spPr>
          <a:xfrm>
            <a:off x="3495812" y="4211188"/>
            <a:ext cx="1451610" cy="376732"/>
          </a:xfrm>
          <a:prstGeom prst="rect">
            <a:avLst/>
          </a:prstGeom>
          <a:blipFill>
            <a:blip r:embed="rId24" cstate="print"/>
            <a:stretch>
              <a:fillRect/>
            </a:stretch>
          </a:blipFill>
        </p:spPr>
        <p:txBody>
          <a:bodyPr wrap="square" lIns="0" tIns="0" rIns="0" bIns="0" rtlCol="0"/>
          <a:lstStyle/>
          <a:p>
            <a:endParaRPr/>
          </a:p>
        </p:txBody>
      </p:sp>
      <p:sp>
        <p:nvSpPr>
          <p:cNvPr id="27" name="object 27"/>
          <p:cNvSpPr/>
          <p:nvPr/>
        </p:nvSpPr>
        <p:spPr>
          <a:xfrm>
            <a:off x="4905755" y="4211188"/>
            <a:ext cx="1394969" cy="376732"/>
          </a:xfrm>
          <a:prstGeom prst="rect">
            <a:avLst/>
          </a:prstGeom>
          <a:blipFill>
            <a:blip r:embed="rId25" cstate="print"/>
            <a:stretch>
              <a:fillRect/>
            </a:stretch>
          </a:blipFill>
        </p:spPr>
        <p:txBody>
          <a:bodyPr wrap="square" lIns="0" tIns="0" rIns="0" bIns="0" rtlCol="0"/>
          <a:lstStyle/>
          <a:p>
            <a:endParaRPr/>
          </a:p>
        </p:txBody>
      </p:sp>
      <p:sp>
        <p:nvSpPr>
          <p:cNvPr id="28" name="object 28"/>
          <p:cNvSpPr/>
          <p:nvPr/>
        </p:nvSpPr>
        <p:spPr>
          <a:xfrm>
            <a:off x="6239499" y="4211188"/>
            <a:ext cx="1078647" cy="376732"/>
          </a:xfrm>
          <a:prstGeom prst="rect">
            <a:avLst/>
          </a:prstGeom>
          <a:blipFill>
            <a:blip r:embed="rId26" cstate="print"/>
            <a:stretch>
              <a:fillRect/>
            </a:stretch>
          </a:blipFill>
        </p:spPr>
        <p:txBody>
          <a:bodyPr wrap="square" lIns="0" tIns="0" rIns="0" bIns="0" rtlCol="0"/>
          <a:lstStyle/>
          <a:p>
            <a:endParaRPr/>
          </a:p>
        </p:txBody>
      </p:sp>
      <p:sp>
        <p:nvSpPr>
          <p:cNvPr id="29" name="object 29"/>
          <p:cNvSpPr/>
          <p:nvPr/>
        </p:nvSpPr>
        <p:spPr>
          <a:xfrm>
            <a:off x="4495800" y="5699402"/>
            <a:ext cx="609600" cy="114300"/>
          </a:xfrm>
          <a:custGeom>
            <a:avLst/>
            <a:gdLst/>
            <a:ahLst/>
            <a:cxnLst/>
            <a:rect l="l" t="t" r="r" b="b"/>
            <a:pathLst>
              <a:path w="609600" h="114300">
                <a:moveTo>
                  <a:pt x="0" y="114299"/>
                </a:moveTo>
                <a:lnTo>
                  <a:pt x="609599" y="114299"/>
                </a:lnTo>
                <a:lnTo>
                  <a:pt x="609599" y="0"/>
                </a:lnTo>
                <a:lnTo>
                  <a:pt x="0" y="0"/>
                </a:lnTo>
                <a:lnTo>
                  <a:pt x="0" y="114299"/>
                </a:lnTo>
                <a:close/>
              </a:path>
            </a:pathLst>
          </a:custGeom>
          <a:solidFill>
            <a:srgbClr val="FFC000"/>
          </a:solidFill>
        </p:spPr>
        <p:txBody>
          <a:bodyPr wrap="square" lIns="0" tIns="0" rIns="0" bIns="0" rtlCol="0"/>
          <a:lstStyle/>
          <a:p>
            <a:endParaRPr/>
          </a:p>
        </p:txBody>
      </p:sp>
      <p:sp>
        <p:nvSpPr>
          <p:cNvPr id="30" name="object 30"/>
          <p:cNvSpPr/>
          <p:nvPr/>
        </p:nvSpPr>
        <p:spPr>
          <a:xfrm>
            <a:off x="4495800" y="5838739"/>
            <a:ext cx="609600" cy="114300"/>
          </a:xfrm>
          <a:custGeom>
            <a:avLst/>
            <a:gdLst/>
            <a:ahLst/>
            <a:cxnLst/>
            <a:rect l="l" t="t" r="r" b="b"/>
            <a:pathLst>
              <a:path w="609600" h="114300">
                <a:moveTo>
                  <a:pt x="0" y="114299"/>
                </a:moveTo>
                <a:lnTo>
                  <a:pt x="609599" y="114299"/>
                </a:lnTo>
                <a:lnTo>
                  <a:pt x="609599" y="0"/>
                </a:lnTo>
                <a:lnTo>
                  <a:pt x="0" y="0"/>
                </a:lnTo>
                <a:lnTo>
                  <a:pt x="0" y="114299"/>
                </a:lnTo>
                <a:close/>
              </a:path>
            </a:pathLst>
          </a:custGeom>
          <a:solidFill>
            <a:srgbClr val="FFC000"/>
          </a:solidFill>
        </p:spPr>
        <p:txBody>
          <a:bodyPr wrap="square" lIns="0" tIns="0" rIns="0" bIns="0" rtlCol="0"/>
          <a:lstStyle/>
          <a:p>
            <a:endParaRPr/>
          </a:p>
        </p:txBody>
      </p:sp>
      <p:sp>
        <p:nvSpPr>
          <p:cNvPr id="31" name="object 31"/>
          <p:cNvSpPr/>
          <p:nvPr/>
        </p:nvSpPr>
        <p:spPr>
          <a:xfrm>
            <a:off x="5680588" y="5198535"/>
            <a:ext cx="1621917" cy="571804"/>
          </a:xfrm>
          <a:prstGeom prst="rect">
            <a:avLst/>
          </a:prstGeom>
          <a:blipFill>
            <a:blip r:embed="rId27" cstate="print"/>
            <a:stretch>
              <a:fillRect/>
            </a:stretch>
          </a:blipFill>
        </p:spPr>
        <p:txBody>
          <a:bodyPr wrap="square" lIns="0" tIns="0" rIns="0" bIns="0" rtlCol="0"/>
          <a:lstStyle/>
          <a:p>
            <a:endParaRPr/>
          </a:p>
        </p:txBody>
      </p:sp>
      <p:sp>
        <p:nvSpPr>
          <p:cNvPr id="32" name="object 32"/>
          <p:cNvSpPr/>
          <p:nvPr/>
        </p:nvSpPr>
        <p:spPr>
          <a:xfrm>
            <a:off x="914400" y="5477600"/>
            <a:ext cx="3016885" cy="623570"/>
          </a:xfrm>
          <a:custGeom>
            <a:avLst/>
            <a:gdLst/>
            <a:ahLst/>
            <a:cxnLst/>
            <a:rect l="l" t="t" r="r" b="b"/>
            <a:pathLst>
              <a:path w="3016885" h="623570">
                <a:moveTo>
                  <a:pt x="0" y="623398"/>
                </a:moveTo>
                <a:lnTo>
                  <a:pt x="3016888" y="623398"/>
                </a:lnTo>
                <a:lnTo>
                  <a:pt x="3016888" y="0"/>
                </a:lnTo>
                <a:lnTo>
                  <a:pt x="0" y="0"/>
                </a:lnTo>
                <a:lnTo>
                  <a:pt x="0" y="623398"/>
                </a:lnTo>
                <a:close/>
              </a:path>
            </a:pathLst>
          </a:custGeom>
          <a:solidFill>
            <a:srgbClr val="375F91"/>
          </a:solidFill>
        </p:spPr>
        <p:txBody>
          <a:bodyPr wrap="square" lIns="0" tIns="0" rIns="0" bIns="0" rtlCol="0"/>
          <a:lstStyle/>
          <a:p>
            <a:endParaRPr/>
          </a:p>
        </p:txBody>
      </p:sp>
      <p:sp>
        <p:nvSpPr>
          <p:cNvPr id="33" name="object 33"/>
          <p:cNvSpPr/>
          <p:nvPr/>
        </p:nvSpPr>
        <p:spPr>
          <a:xfrm>
            <a:off x="766572" y="5335951"/>
            <a:ext cx="3211067" cy="1042416"/>
          </a:xfrm>
          <a:prstGeom prst="rect">
            <a:avLst/>
          </a:prstGeom>
          <a:blipFill>
            <a:blip r:embed="rId28" cstate="print"/>
            <a:stretch>
              <a:fillRect/>
            </a:stretch>
          </a:blipFill>
        </p:spPr>
        <p:txBody>
          <a:bodyPr wrap="square" lIns="0" tIns="0" rIns="0" bIns="0" rtlCol="0"/>
          <a:lstStyle/>
          <a:p>
            <a:endParaRPr/>
          </a:p>
        </p:txBody>
      </p:sp>
      <p:sp>
        <p:nvSpPr>
          <p:cNvPr id="34" name="object 34"/>
          <p:cNvSpPr/>
          <p:nvPr/>
        </p:nvSpPr>
        <p:spPr>
          <a:xfrm>
            <a:off x="3346703" y="5335951"/>
            <a:ext cx="745236" cy="1042416"/>
          </a:xfrm>
          <a:prstGeom prst="rect">
            <a:avLst/>
          </a:prstGeom>
          <a:blipFill>
            <a:blip r:embed="rId29" cstate="print"/>
            <a:stretch>
              <a:fillRect/>
            </a:stretch>
          </a:blipFill>
        </p:spPr>
        <p:txBody>
          <a:bodyPr wrap="square" lIns="0" tIns="0" rIns="0" bIns="0" rtlCol="0"/>
          <a:lstStyle/>
          <a:p>
            <a:endParaRPr/>
          </a:p>
        </p:txBody>
      </p:sp>
      <p:sp>
        <p:nvSpPr>
          <p:cNvPr id="35" name="object 35"/>
          <p:cNvSpPr/>
          <p:nvPr/>
        </p:nvSpPr>
        <p:spPr>
          <a:xfrm>
            <a:off x="1082954" y="5497443"/>
            <a:ext cx="2815337" cy="571804"/>
          </a:xfrm>
          <a:prstGeom prst="rect">
            <a:avLst/>
          </a:prstGeom>
          <a:blipFill>
            <a:blip r:embed="rId30" cstate="print"/>
            <a:stretch>
              <a:fillRect/>
            </a:stretch>
          </a:blipFill>
        </p:spPr>
        <p:txBody>
          <a:bodyPr wrap="square" lIns="0" tIns="0" rIns="0" bIns="0" rtlCol="0"/>
          <a:lstStyle/>
          <a:p>
            <a:endParaRPr/>
          </a:p>
        </p:txBody>
      </p:sp>
      <p:sp>
        <p:nvSpPr>
          <p:cNvPr id="36" name="object 36"/>
          <p:cNvSpPr/>
          <p:nvPr/>
        </p:nvSpPr>
        <p:spPr>
          <a:xfrm>
            <a:off x="5680588" y="5576108"/>
            <a:ext cx="2203323" cy="571500"/>
          </a:xfrm>
          <a:prstGeom prst="rect">
            <a:avLst/>
          </a:prstGeom>
          <a:blipFill>
            <a:blip r:embed="rId31" cstate="print"/>
            <a:stretch>
              <a:fillRect/>
            </a:stretch>
          </a:blipFill>
        </p:spPr>
        <p:txBody>
          <a:bodyPr wrap="square" lIns="0" tIns="0" rIns="0" bIns="0" rtlCol="0"/>
          <a:lstStyle/>
          <a:p>
            <a:endParaRPr/>
          </a:p>
        </p:txBody>
      </p:sp>
      <p:sp>
        <p:nvSpPr>
          <p:cNvPr id="37" name="object 37"/>
          <p:cNvSpPr/>
          <p:nvPr/>
        </p:nvSpPr>
        <p:spPr>
          <a:xfrm>
            <a:off x="5680588" y="5945939"/>
            <a:ext cx="2318513" cy="571499"/>
          </a:xfrm>
          <a:prstGeom prst="rect">
            <a:avLst/>
          </a:prstGeom>
          <a:blipFill>
            <a:blip r:embed="rId32" cstate="print"/>
            <a:stretch>
              <a:fillRect/>
            </a:stretch>
          </a:blipFill>
        </p:spPr>
        <p:txBody>
          <a:bodyPr wrap="square" lIns="0" tIns="0" rIns="0" bIns="0" rtlCol="0"/>
          <a:lstStyle/>
          <a:p>
            <a:endParaRPr/>
          </a:p>
        </p:txBody>
      </p:sp>
      <p:sp>
        <p:nvSpPr>
          <p:cNvPr id="38" name="object 38"/>
          <p:cNvSpPr/>
          <p:nvPr/>
        </p:nvSpPr>
        <p:spPr>
          <a:xfrm>
            <a:off x="5688208" y="6435008"/>
            <a:ext cx="1285365" cy="286512"/>
          </a:xfrm>
          <a:prstGeom prst="rect">
            <a:avLst/>
          </a:prstGeom>
          <a:blipFill>
            <a:blip r:embed="rId33" cstate="print"/>
            <a:stretch>
              <a:fillRect/>
            </a:stretch>
          </a:blipFill>
        </p:spPr>
        <p:txBody>
          <a:bodyPr wrap="square" lIns="0" tIns="0" rIns="0" bIns="0" rtlCol="0"/>
          <a:lstStyle/>
          <a:p>
            <a:endParaRPr/>
          </a:p>
        </p:txBody>
      </p:sp>
      <p:sp>
        <p:nvSpPr>
          <p:cNvPr id="39" name="object 39"/>
          <p:cNvSpPr/>
          <p:nvPr/>
        </p:nvSpPr>
        <p:spPr>
          <a:xfrm>
            <a:off x="6881744" y="6435008"/>
            <a:ext cx="152400" cy="286512"/>
          </a:xfrm>
          <a:prstGeom prst="rect">
            <a:avLst/>
          </a:prstGeom>
          <a:blipFill>
            <a:blip r:embed="rId34" cstate="print"/>
            <a:stretch>
              <a:fillRect/>
            </a:stretch>
          </a:blipFill>
        </p:spPr>
        <p:txBody>
          <a:bodyPr wrap="square" lIns="0" tIns="0" rIns="0" bIns="0" rtlCol="0"/>
          <a:lstStyle/>
          <a:p>
            <a:endParaRPr/>
          </a:p>
        </p:txBody>
      </p:sp>
      <p:sp>
        <p:nvSpPr>
          <p:cNvPr id="40" name="object 40"/>
          <p:cNvSpPr/>
          <p:nvPr/>
        </p:nvSpPr>
        <p:spPr>
          <a:xfrm>
            <a:off x="6957944" y="6435008"/>
            <a:ext cx="342900" cy="286512"/>
          </a:xfrm>
          <a:prstGeom prst="rect">
            <a:avLst/>
          </a:prstGeom>
          <a:blipFill>
            <a:blip r:embed="rId35" cstate="print"/>
            <a:stretch>
              <a:fillRect/>
            </a:stretch>
          </a:blipFill>
        </p:spPr>
        <p:txBody>
          <a:bodyPr wrap="square" lIns="0" tIns="0" rIns="0" bIns="0" rtlCol="0"/>
          <a:lstStyle/>
          <a:p>
            <a:endParaRPr/>
          </a:p>
        </p:txBody>
      </p:sp>
      <p:sp>
        <p:nvSpPr>
          <p:cNvPr id="41" name="TextBox 40"/>
          <p:cNvSpPr txBox="1"/>
          <p:nvPr/>
        </p:nvSpPr>
        <p:spPr>
          <a:xfrm>
            <a:off x="632810" y="915528"/>
            <a:ext cx="357790" cy="369332"/>
          </a:xfrm>
          <a:prstGeom prst="rect">
            <a:avLst/>
          </a:prstGeom>
          <a:noFill/>
        </p:spPr>
        <p:txBody>
          <a:bodyPr wrap="none" rtlCol="0">
            <a:spAutoFit/>
          </a:bodyPr>
          <a:lstStyle/>
          <a:p>
            <a:r>
              <a:rPr lang="en-PH" dirty="0" smtClean="0">
                <a:sym typeface="Wingdings"/>
              </a:rPr>
              <a:t></a:t>
            </a:r>
            <a:endParaRPr lang="en-PH" dirty="0"/>
          </a:p>
        </p:txBody>
      </p:sp>
      <p:sp>
        <p:nvSpPr>
          <p:cNvPr id="42" name="TextBox 41"/>
          <p:cNvSpPr txBox="1"/>
          <p:nvPr/>
        </p:nvSpPr>
        <p:spPr>
          <a:xfrm>
            <a:off x="1029989" y="1546736"/>
            <a:ext cx="7580611" cy="1015663"/>
          </a:xfrm>
          <a:prstGeom prst="rect">
            <a:avLst/>
          </a:prstGeom>
          <a:noFill/>
        </p:spPr>
        <p:txBody>
          <a:bodyPr wrap="square" rtlCol="0">
            <a:spAutoFit/>
          </a:bodyPr>
          <a:lstStyle/>
          <a:p>
            <a:r>
              <a:rPr lang="en-US" sz="2000" i="1" dirty="0">
                <a:solidFill>
                  <a:srgbClr val="C00000"/>
                </a:solidFill>
                <a:latin typeface="Times New Roman" pitchFamily="18" charset="0"/>
                <a:cs typeface="Times New Roman" pitchFamily="18" charset="0"/>
              </a:rPr>
              <a:t>Ito ay </a:t>
            </a:r>
            <a:r>
              <a:rPr lang="en-US" sz="2000" i="1" dirty="0" err="1">
                <a:solidFill>
                  <a:srgbClr val="C00000"/>
                </a:solidFill>
                <a:latin typeface="Times New Roman" pitchFamily="18" charset="0"/>
                <a:cs typeface="Times New Roman" pitchFamily="18" charset="0"/>
              </a:rPr>
              <a:t>isang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puhunang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pantao</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para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bata</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sa</a:t>
            </a:r>
            <a:r>
              <a:rPr lang="en-US" sz="2000" i="1" dirty="0" smtClean="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pamamagitan</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pangangalaga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kalusugan</a:t>
            </a:r>
            <a:r>
              <a:rPr lang="en-US" sz="2000" i="1" dirty="0" smtClean="0">
                <a:solidFill>
                  <a:srgbClr val="C00000"/>
                </a:solidFill>
                <a:latin typeface="Times New Roman" pitchFamily="18" charset="0"/>
                <a:cs typeface="Times New Roman" pitchFamily="18" charset="0"/>
              </a:rPr>
              <a:t> </a:t>
            </a:r>
            <a:r>
              <a:rPr lang="en-US" sz="2000" i="1" dirty="0">
                <a:solidFill>
                  <a:srgbClr val="C00000"/>
                </a:solidFill>
                <a:latin typeface="Times New Roman" pitchFamily="18" charset="0"/>
                <a:cs typeface="Times New Roman" pitchFamily="18" charset="0"/>
              </a:rPr>
              <a:t>at </a:t>
            </a:r>
            <a:r>
              <a:rPr lang="en-US" sz="2000" i="1" dirty="0" err="1">
                <a:solidFill>
                  <a:srgbClr val="C00000"/>
                </a:solidFill>
                <a:latin typeface="Times New Roman" pitchFamily="18" charset="0"/>
                <a:cs typeface="Times New Roman" pitchFamily="18" charset="0"/>
              </a:rPr>
              <a:t>edukasyon</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3" name="TextBox 42"/>
          <p:cNvSpPr txBox="1"/>
          <p:nvPr/>
        </p:nvSpPr>
        <p:spPr>
          <a:xfrm>
            <a:off x="1046521" y="3017043"/>
            <a:ext cx="7639904" cy="1015663"/>
          </a:xfrm>
          <a:prstGeom prst="rect">
            <a:avLst/>
          </a:prstGeom>
          <a:noFill/>
        </p:spPr>
        <p:txBody>
          <a:bodyPr wrap="square" rtlCol="0">
            <a:spAutoFit/>
          </a:bodyPr>
          <a:lstStyle/>
          <a:p>
            <a:r>
              <a:rPr lang="en-US" sz="2000" i="1" dirty="0" err="1">
                <a:solidFill>
                  <a:srgbClr val="C00000"/>
                </a:solidFill>
                <a:latin typeface="Times New Roman" pitchFamily="18" charset="0"/>
                <a:cs typeface="Times New Roman" pitchFamily="18" charset="0"/>
              </a:rPr>
              <a:t>Nagbibigay</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tulong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mahihirap</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pamilya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na</a:t>
            </a:r>
            <a:r>
              <a:rPr lang="en-US" sz="2000" i="1" dirty="0">
                <a:solidFill>
                  <a:srgbClr val="C00000"/>
                </a:solidFill>
                <a:latin typeface="Times New Roman" pitchFamily="18" charset="0"/>
                <a:cs typeface="Times New Roman" pitchFamily="18" charset="0"/>
              </a:rPr>
              <a:t> may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anak</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edad</a:t>
            </a:r>
            <a:r>
              <a:rPr lang="en-US" sz="2000" i="1" dirty="0">
                <a:solidFill>
                  <a:srgbClr val="C00000"/>
                </a:solidFill>
                <a:latin typeface="Times New Roman" pitchFamily="18" charset="0"/>
                <a:cs typeface="Times New Roman" pitchFamily="18" charset="0"/>
              </a:rPr>
              <a:t> 0-18 yrs. old </a:t>
            </a:r>
            <a:r>
              <a:rPr lang="en-US" sz="2000" i="1" dirty="0" err="1">
                <a:solidFill>
                  <a:srgbClr val="C00000"/>
                </a:solidFill>
                <a:latin typeface="Times New Roman" pitchFamily="18" charset="0"/>
                <a:cs typeface="Times New Roman" pitchFamily="18" charset="0"/>
              </a:rPr>
              <a:t>kasama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kanilang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mga</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ina</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4" name="TextBox 43"/>
          <p:cNvSpPr txBox="1"/>
          <p:nvPr/>
        </p:nvSpPr>
        <p:spPr>
          <a:xfrm>
            <a:off x="1017896" y="4468504"/>
            <a:ext cx="7961986" cy="1015663"/>
          </a:xfrm>
          <a:prstGeom prst="rect">
            <a:avLst/>
          </a:prstGeom>
          <a:noFill/>
        </p:spPr>
        <p:txBody>
          <a:bodyPr wrap="square" rtlCol="0">
            <a:spAutoFit/>
          </a:bodyPr>
          <a:lstStyle/>
          <a:p>
            <a:r>
              <a:rPr lang="en-US" sz="2000" i="1" dirty="0" err="1">
                <a:solidFill>
                  <a:srgbClr val="C00000"/>
                </a:solidFill>
                <a:latin typeface="Times New Roman" pitchFamily="18" charset="0"/>
                <a:cs typeface="Times New Roman" pitchFamily="18" charset="0"/>
              </a:rPr>
              <a:t>Putulin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manang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kahirapan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pamamagitan</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pagpapalago</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sa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pantaong</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kayamanan</a:t>
            </a:r>
            <a:r>
              <a:rPr lang="en-US" sz="2000" i="1" dirty="0" smtClean="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gaya</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ng</a:t>
            </a:r>
            <a:r>
              <a:rPr lang="en-US" sz="2000" i="1" dirty="0">
                <a:solidFill>
                  <a:srgbClr val="C00000"/>
                </a:solidFill>
                <a:latin typeface="Times New Roman" pitchFamily="18" charset="0"/>
                <a:cs typeface="Times New Roman" pitchFamily="18" charset="0"/>
              </a:rPr>
              <a:t> </a:t>
            </a:r>
            <a:r>
              <a:rPr lang="en-US" sz="2000" i="1" dirty="0" err="1">
                <a:solidFill>
                  <a:srgbClr val="C00000"/>
                </a:solidFill>
                <a:latin typeface="Times New Roman" pitchFamily="18" charset="0"/>
                <a:cs typeface="Times New Roman" pitchFamily="18" charset="0"/>
              </a:rPr>
              <a:t>edukasyon</a:t>
            </a:r>
            <a:r>
              <a:rPr lang="en-US" sz="2000" i="1" dirty="0">
                <a:solidFill>
                  <a:srgbClr val="C00000"/>
                </a:solidFill>
                <a:latin typeface="Times New Roman" pitchFamily="18" charset="0"/>
                <a:cs typeface="Times New Roman" pitchFamily="18" charset="0"/>
              </a:rPr>
              <a:t>, </a:t>
            </a:r>
            <a:r>
              <a:rPr lang="en-US" sz="2000" i="1" dirty="0" err="1" smtClean="0">
                <a:solidFill>
                  <a:srgbClr val="C00000"/>
                </a:solidFill>
                <a:latin typeface="Times New Roman" pitchFamily="18" charset="0"/>
                <a:cs typeface="Times New Roman" pitchFamily="18" charset="0"/>
              </a:rPr>
              <a:t>kalusugan</a:t>
            </a:r>
            <a:r>
              <a:rPr lang="en-US" sz="2000" i="1" dirty="0" smtClean="0">
                <a:solidFill>
                  <a:srgbClr val="C00000"/>
                </a:solidFill>
                <a:latin typeface="Times New Roman" pitchFamily="18" charset="0"/>
                <a:cs typeface="Times New Roman" pitchFamily="18" charset="0"/>
              </a:rPr>
              <a:t> </a:t>
            </a:r>
            <a:r>
              <a:rPr lang="en-US" sz="2000" i="1" dirty="0">
                <a:solidFill>
                  <a:srgbClr val="C00000"/>
                </a:solidFill>
                <a:latin typeface="Times New Roman" pitchFamily="18" charset="0"/>
                <a:cs typeface="Times New Roman" pitchFamily="18" charset="0"/>
              </a:rPr>
              <a:t>at </a:t>
            </a:r>
            <a:r>
              <a:rPr lang="en-US" sz="2000" i="1" dirty="0" err="1">
                <a:solidFill>
                  <a:srgbClr val="C00000"/>
                </a:solidFill>
                <a:latin typeface="Times New Roman" pitchFamily="18" charset="0"/>
                <a:cs typeface="Times New Roman" pitchFamily="18" charset="0"/>
              </a:rPr>
              <a:t>nutrisyon</a:t>
            </a:r>
            <a:endParaRPr lang="en-US" sz="2000" i="1" dirty="0">
              <a:solidFill>
                <a:srgbClr val="C00000"/>
              </a:solidFill>
              <a:latin typeface="Times New Roman" pitchFamily="18" charset="0"/>
              <a:cs typeface="Times New Roman" pitchFamily="18" charset="0"/>
            </a:endParaRPr>
          </a:p>
          <a:p>
            <a:endParaRPr lang="en-PH" sz="2000" i="1" dirty="0">
              <a:solidFill>
                <a:srgbClr val="C00000"/>
              </a:solidFill>
            </a:endParaRPr>
          </a:p>
        </p:txBody>
      </p:sp>
      <p:sp>
        <p:nvSpPr>
          <p:cNvPr id="45" name="TextBox 44"/>
          <p:cNvSpPr txBox="1"/>
          <p:nvPr/>
        </p:nvSpPr>
        <p:spPr>
          <a:xfrm>
            <a:off x="632810" y="2329216"/>
            <a:ext cx="357790" cy="369332"/>
          </a:xfrm>
          <a:prstGeom prst="rect">
            <a:avLst/>
          </a:prstGeom>
          <a:noFill/>
        </p:spPr>
        <p:txBody>
          <a:bodyPr wrap="none" rtlCol="0">
            <a:spAutoFit/>
          </a:bodyPr>
          <a:lstStyle/>
          <a:p>
            <a:r>
              <a:rPr lang="en-PH" dirty="0" smtClean="0">
                <a:sym typeface="Wingdings"/>
              </a:rPr>
              <a:t></a:t>
            </a:r>
            <a:endParaRPr lang="en-PH" dirty="0"/>
          </a:p>
        </p:txBody>
      </p:sp>
      <p:sp>
        <p:nvSpPr>
          <p:cNvPr id="46" name="TextBox 45"/>
          <p:cNvSpPr txBox="1"/>
          <p:nvPr/>
        </p:nvSpPr>
        <p:spPr>
          <a:xfrm>
            <a:off x="632810" y="3864884"/>
            <a:ext cx="357790" cy="369332"/>
          </a:xfrm>
          <a:prstGeom prst="rect">
            <a:avLst/>
          </a:prstGeom>
          <a:noFill/>
        </p:spPr>
        <p:txBody>
          <a:bodyPr wrap="none" rtlCol="0">
            <a:spAutoFit/>
          </a:bodyPr>
          <a:lstStyle/>
          <a:p>
            <a:r>
              <a:rPr lang="en-PH" dirty="0" smtClean="0">
                <a:sym typeface="Wingdings"/>
              </a:rPr>
              <a:t></a:t>
            </a:r>
            <a:endParaRPr lang="en-PH" dirty="0"/>
          </a:p>
        </p:txBody>
      </p:sp>
      <p:sp>
        <p:nvSpPr>
          <p:cNvPr id="20" name="Slide Number Placeholder 19"/>
          <p:cNvSpPr>
            <a:spLocks noGrp="1"/>
          </p:cNvSpPr>
          <p:nvPr>
            <p:ph type="sldNum" sz="quarter" idx="12"/>
          </p:nvPr>
        </p:nvSpPr>
        <p:spPr/>
        <p:txBody>
          <a:bodyPr/>
          <a:lstStyle/>
          <a:p>
            <a:fld id="{55F2A61E-48FD-4F96-85A2-4E092D9FE7A4}" type="slidenum">
              <a:rPr lang="en-US" smtClean="0"/>
              <a:t>4</a:t>
            </a:fld>
            <a:endParaRPr lang="en-US"/>
          </a:p>
        </p:txBody>
      </p:sp>
      <p:sp>
        <p:nvSpPr>
          <p:cNvPr id="47" name="Date Placeholder 46"/>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4438814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595952" y="421877"/>
            <a:ext cx="425653" cy="318515"/>
          </a:xfrm>
          <a:prstGeom prst="rect">
            <a:avLst/>
          </a:prstGeom>
          <a:blipFill>
            <a:blip r:embed="rId3" cstate="print">
              <a:biLevel thresh="50000"/>
            </a:blip>
            <a:stretch>
              <a:fillRect/>
            </a:stretch>
          </a:blipFill>
        </p:spPr>
        <p:txBody>
          <a:bodyPr wrap="square" lIns="0" tIns="0" rIns="0" bIns="0" rtlCol="0"/>
          <a:lstStyle/>
          <a:p>
            <a:endParaRPr/>
          </a:p>
        </p:txBody>
      </p:sp>
      <p:sp>
        <p:nvSpPr>
          <p:cNvPr id="5" name="object 5"/>
          <p:cNvSpPr/>
          <p:nvPr/>
        </p:nvSpPr>
        <p:spPr>
          <a:xfrm>
            <a:off x="879720" y="421877"/>
            <a:ext cx="170687" cy="318515"/>
          </a:xfrm>
          <a:prstGeom prst="rect">
            <a:avLst/>
          </a:prstGeom>
          <a:blipFill>
            <a:blip r:embed="rId4" cstate="print">
              <a:biLevel thresh="50000"/>
            </a:blip>
            <a:stretch>
              <a:fillRect/>
            </a:stretch>
          </a:blipFill>
        </p:spPr>
        <p:txBody>
          <a:bodyPr wrap="square" lIns="0" tIns="0" rIns="0" bIns="0" rtlCol="0"/>
          <a:lstStyle/>
          <a:p>
            <a:endParaRPr/>
          </a:p>
        </p:txBody>
      </p:sp>
      <p:sp>
        <p:nvSpPr>
          <p:cNvPr id="6" name="object 6"/>
          <p:cNvSpPr/>
          <p:nvPr/>
        </p:nvSpPr>
        <p:spPr>
          <a:xfrm>
            <a:off x="965064" y="421877"/>
            <a:ext cx="5204825" cy="318515"/>
          </a:xfrm>
          <a:prstGeom prst="rect">
            <a:avLst/>
          </a:prstGeom>
          <a:blipFill>
            <a:blip r:embed="rId5" cstate="print">
              <a:biLevel thresh="50000"/>
            </a:blip>
            <a:stretch>
              <a:fillRect/>
            </a:stretch>
          </a:blipFill>
        </p:spPr>
        <p:txBody>
          <a:bodyPr wrap="square" lIns="0" tIns="0" rIns="0" bIns="0" rtlCol="0"/>
          <a:lstStyle/>
          <a:p>
            <a:endParaRPr/>
          </a:p>
        </p:txBody>
      </p:sp>
      <p:sp>
        <p:nvSpPr>
          <p:cNvPr id="7" name="object 7"/>
          <p:cNvSpPr/>
          <p:nvPr/>
        </p:nvSpPr>
        <p:spPr>
          <a:xfrm>
            <a:off x="457200" y="1371600"/>
            <a:ext cx="3657600" cy="584835"/>
          </a:xfrm>
          <a:custGeom>
            <a:avLst/>
            <a:gdLst/>
            <a:ahLst/>
            <a:cxnLst/>
            <a:rect l="l" t="t" r="r" b="b"/>
            <a:pathLst>
              <a:path w="3657600" h="584835">
                <a:moveTo>
                  <a:pt x="0" y="584441"/>
                </a:moveTo>
                <a:lnTo>
                  <a:pt x="3657599" y="584441"/>
                </a:lnTo>
                <a:lnTo>
                  <a:pt x="3657599"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4543440" y="2066422"/>
            <a:ext cx="4094226" cy="3953377"/>
          </a:xfrm>
          <a:prstGeom prst="rect">
            <a:avLst/>
          </a:prstGeom>
          <a:blipFill>
            <a:blip r:embed="rId6" cstate="print"/>
            <a:stretch>
              <a:fillRect/>
            </a:stretch>
          </a:blipFill>
        </p:spPr>
        <p:txBody>
          <a:bodyPr wrap="square" lIns="0" tIns="0" rIns="0" bIns="0" rtlCol="0"/>
          <a:lstStyle/>
          <a:p>
            <a:endParaRPr/>
          </a:p>
        </p:txBody>
      </p:sp>
      <p:sp>
        <p:nvSpPr>
          <p:cNvPr id="9" name="object 9"/>
          <p:cNvSpPr/>
          <p:nvPr/>
        </p:nvSpPr>
        <p:spPr>
          <a:xfrm>
            <a:off x="4514850" y="2025899"/>
            <a:ext cx="4151629" cy="4022725"/>
          </a:xfrm>
          <a:custGeom>
            <a:avLst/>
            <a:gdLst/>
            <a:ahLst/>
            <a:cxnLst/>
            <a:rect l="l" t="t" r="r" b="b"/>
            <a:pathLst>
              <a:path w="4151629" h="4022725">
                <a:moveTo>
                  <a:pt x="0" y="4022475"/>
                </a:moveTo>
                <a:lnTo>
                  <a:pt x="4151375" y="4022475"/>
                </a:lnTo>
                <a:lnTo>
                  <a:pt x="4151375" y="0"/>
                </a:lnTo>
                <a:lnTo>
                  <a:pt x="0" y="0"/>
                </a:lnTo>
                <a:lnTo>
                  <a:pt x="0" y="4022475"/>
                </a:lnTo>
                <a:close/>
              </a:path>
            </a:pathLst>
          </a:custGeom>
          <a:ln w="57149">
            <a:solidFill>
              <a:srgbClr val="30849B"/>
            </a:solidFill>
          </a:ln>
        </p:spPr>
        <p:txBody>
          <a:bodyPr wrap="square" lIns="0" tIns="0" rIns="0" bIns="0" rtlCol="0"/>
          <a:lstStyle/>
          <a:p>
            <a:endParaRPr/>
          </a:p>
        </p:txBody>
      </p:sp>
      <p:sp>
        <p:nvSpPr>
          <p:cNvPr id="10" name="object 10"/>
          <p:cNvSpPr/>
          <p:nvPr/>
        </p:nvSpPr>
        <p:spPr>
          <a:xfrm>
            <a:off x="580400" y="1436937"/>
            <a:ext cx="3570731" cy="443788"/>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526195" y="2686403"/>
            <a:ext cx="138430" cy="132715"/>
          </a:xfrm>
          <a:custGeom>
            <a:avLst/>
            <a:gdLst/>
            <a:ahLst/>
            <a:cxnLst/>
            <a:rect l="l" t="t" r="r" b="b"/>
            <a:pathLst>
              <a:path w="138430" h="132714">
                <a:moveTo>
                  <a:pt x="60738" y="0"/>
                </a:moveTo>
                <a:lnTo>
                  <a:pt x="22469" y="16965"/>
                </a:lnTo>
                <a:lnTo>
                  <a:pt x="1569" y="51984"/>
                </a:lnTo>
                <a:lnTo>
                  <a:pt x="0" y="66185"/>
                </a:lnTo>
                <a:lnTo>
                  <a:pt x="15" y="67616"/>
                </a:lnTo>
                <a:lnTo>
                  <a:pt x="12775" y="104124"/>
                </a:lnTo>
                <a:lnTo>
                  <a:pt x="46286" y="127527"/>
                </a:lnTo>
                <a:lnTo>
                  <a:pt x="77937" y="132322"/>
                </a:lnTo>
                <a:lnTo>
                  <a:pt x="91939" y="129097"/>
                </a:lnTo>
                <a:lnTo>
                  <a:pt x="125051" y="104928"/>
                </a:lnTo>
                <a:lnTo>
                  <a:pt x="138026" y="65347"/>
                </a:lnTo>
                <a:lnTo>
                  <a:pt x="136459" y="52060"/>
                </a:lnTo>
                <a:lnTo>
                  <a:pt x="116469" y="18834"/>
                </a:lnTo>
                <a:lnTo>
                  <a:pt x="77255" y="1178"/>
                </a:lnTo>
                <a:lnTo>
                  <a:pt x="60738" y="0"/>
                </a:lnTo>
                <a:close/>
              </a:path>
            </a:pathLst>
          </a:custGeom>
          <a:solidFill>
            <a:srgbClr val="943735"/>
          </a:solidFill>
        </p:spPr>
        <p:txBody>
          <a:bodyPr wrap="square" lIns="0" tIns="0" rIns="0" bIns="0" rtlCol="0"/>
          <a:lstStyle/>
          <a:p>
            <a:endParaRPr/>
          </a:p>
        </p:txBody>
      </p:sp>
      <p:sp>
        <p:nvSpPr>
          <p:cNvPr id="12" name="object 12"/>
          <p:cNvSpPr/>
          <p:nvPr/>
        </p:nvSpPr>
        <p:spPr>
          <a:xfrm>
            <a:off x="567903" y="2151753"/>
            <a:ext cx="3752209" cy="38100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737677" y="2590800"/>
            <a:ext cx="2014856" cy="281939"/>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2674962" y="2590800"/>
            <a:ext cx="1554982" cy="281939"/>
          </a:xfrm>
          <a:prstGeom prst="rect">
            <a:avLst/>
          </a:prstGeom>
          <a:blipFill>
            <a:blip r:embed="rId10" cstate="print"/>
            <a:stretch>
              <a:fillRect/>
            </a:stretch>
          </a:blipFill>
        </p:spPr>
        <p:txBody>
          <a:bodyPr wrap="square" lIns="0" tIns="0" rIns="0" bIns="0" rtlCol="0"/>
          <a:lstStyle/>
          <a:p>
            <a:endParaRPr/>
          </a:p>
        </p:txBody>
      </p:sp>
      <p:sp>
        <p:nvSpPr>
          <p:cNvPr id="15" name="object 15"/>
          <p:cNvSpPr/>
          <p:nvPr/>
        </p:nvSpPr>
        <p:spPr>
          <a:xfrm>
            <a:off x="737677" y="2865066"/>
            <a:ext cx="363726" cy="282244"/>
          </a:xfrm>
          <a:prstGeom prst="rect">
            <a:avLst/>
          </a:prstGeom>
          <a:blipFill>
            <a:blip r:embed="rId11" cstate="print"/>
            <a:stretch>
              <a:fillRect/>
            </a:stretch>
          </a:blipFill>
        </p:spPr>
        <p:txBody>
          <a:bodyPr wrap="square" lIns="0" tIns="0" rIns="0" bIns="0" rtlCol="0"/>
          <a:lstStyle/>
          <a:p>
            <a:endParaRPr/>
          </a:p>
        </p:txBody>
      </p:sp>
      <p:sp>
        <p:nvSpPr>
          <p:cNvPr id="16" name="object 16"/>
          <p:cNvSpPr/>
          <p:nvPr/>
        </p:nvSpPr>
        <p:spPr>
          <a:xfrm>
            <a:off x="1010473" y="2865066"/>
            <a:ext cx="966621" cy="282244"/>
          </a:xfrm>
          <a:prstGeom prst="rect">
            <a:avLst/>
          </a:prstGeom>
          <a:blipFill>
            <a:blip r:embed="rId12" cstate="print"/>
            <a:stretch>
              <a:fillRect/>
            </a:stretch>
          </a:blipFill>
        </p:spPr>
        <p:txBody>
          <a:bodyPr wrap="square" lIns="0" tIns="0" rIns="0" bIns="0" rtlCol="0"/>
          <a:lstStyle/>
          <a:p>
            <a:endParaRPr/>
          </a:p>
        </p:txBody>
      </p:sp>
      <p:sp>
        <p:nvSpPr>
          <p:cNvPr id="17" name="object 17"/>
          <p:cNvSpPr/>
          <p:nvPr/>
        </p:nvSpPr>
        <p:spPr>
          <a:xfrm>
            <a:off x="1885274" y="2865066"/>
            <a:ext cx="164592" cy="282244"/>
          </a:xfrm>
          <a:prstGeom prst="rect">
            <a:avLst/>
          </a:prstGeom>
          <a:blipFill>
            <a:blip r:embed="rId13" cstate="print"/>
            <a:stretch>
              <a:fillRect/>
            </a:stretch>
          </a:blipFill>
        </p:spPr>
        <p:txBody>
          <a:bodyPr wrap="square" lIns="0" tIns="0" rIns="0" bIns="0" rtlCol="0"/>
          <a:lstStyle/>
          <a:p>
            <a:endParaRPr/>
          </a:p>
        </p:txBody>
      </p:sp>
      <p:sp>
        <p:nvSpPr>
          <p:cNvPr id="18" name="object 18"/>
          <p:cNvSpPr/>
          <p:nvPr/>
        </p:nvSpPr>
        <p:spPr>
          <a:xfrm>
            <a:off x="1967570" y="2865066"/>
            <a:ext cx="908608" cy="282244"/>
          </a:xfrm>
          <a:prstGeom prst="rect">
            <a:avLst/>
          </a:prstGeom>
          <a:blipFill>
            <a:blip r:embed="rId14" cstate="print"/>
            <a:stretch>
              <a:fillRect/>
            </a:stretch>
          </a:blipFill>
        </p:spPr>
        <p:txBody>
          <a:bodyPr wrap="square" lIns="0" tIns="0" rIns="0" bIns="0" rtlCol="0"/>
          <a:lstStyle/>
          <a:p>
            <a:endParaRPr/>
          </a:p>
        </p:txBody>
      </p:sp>
      <p:sp>
        <p:nvSpPr>
          <p:cNvPr id="19" name="object 19"/>
          <p:cNvSpPr/>
          <p:nvPr/>
        </p:nvSpPr>
        <p:spPr>
          <a:xfrm>
            <a:off x="775777" y="4046271"/>
            <a:ext cx="3567440" cy="281939"/>
          </a:xfrm>
          <a:prstGeom prst="rect">
            <a:avLst/>
          </a:prstGeom>
          <a:blipFill>
            <a:blip r:embed="rId15" cstate="print"/>
            <a:stretch>
              <a:fillRect/>
            </a:stretch>
          </a:blipFill>
        </p:spPr>
        <p:txBody>
          <a:bodyPr wrap="square" lIns="0" tIns="0" rIns="0" bIns="0" rtlCol="0"/>
          <a:lstStyle/>
          <a:p>
            <a:endParaRPr/>
          </a:p>
        </p:txBody>
      </p:sp>
      <p:sp>
        <p:nvSpPr>
          <p:cNvPr id="20" name="object 20"/>
          <p:cNvSpPr/>
          <p:nvPr/>
        </p:nvSpPr>
        <p:spPr>
          <a:xfrm>
            <a:off x="775777" y="4320591"/>
            <a:ext cx="2485010" cy="281939"/>
          </a:xfrm>
          <a:prstGeom prst="rect">
            <a:avLst/>
          </a:prstGeom>
          <a:blipFill>
            <a:blip r:embed="rId16" cstate="print"/>
            <a:stretch>
              <a:fillRect/>
            </a:stretch>
          </a:blipFill>
        </p:spPr>
        <p:txBody>
          <a:bodyPr wrap="square" lIns="0" tIns="0" rIns="0" bIns="0" rtlCol="0"/>
          <a:lstStyle/>
          <a:p>
            <a:endParaRPr/>
          </a:p>
        </p:txBody>
      </p:sp>
      <p:sp>
        <p:nvSpPr>
          <p:cNvPr id="21" name="object 21"/>
          <p:cNvSpPr/>
          <p:nvPr/>
        </p:nvSpPr>
        <p:spPr>
          <a:xfrm>
            <a:off x="747126" y="5006340"/>
            <a:ext cx="1962659" cy="281940"/>
          </a:xfrm>
          <a:prstGeom prst="rect">
            <a:avLst/>
          </a:prstGeom>
          <a:blipFill>
            <a:blip r:embed="rId17" cstate="print"/>
            <a:stretch>
              <a:fillRect/>
            </a:stretch>
          </a:blipFill>
        </p:spPr>
        <p:txBody>
          <a:bodyPr wrap="square" lIns="0" tIns="0" rIns="0" bIns="0" rtlCol="0"/>
          <a:lstStyle/>
          <a:p>
            <a:endParaRPr/>
          </a:p>
        </p:txBody>
      </p:sp>
      <p:sp>
        <p:nvSpPr>
          <p:cNvPr id="22" name="object 22"/>
          <p:cNvSpPr/>
          <p:nvPr/>
        </p:nvSpPr>
        <p:spPr>
          <a:xfrm>
            <a:off x="2628099" y="5006340"/>
            <a:ext cx="164592" cy="28194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2710395" y="5006340"/>
            <a:ext cx="1543049" cy="281940"/>
          </a:xfrm>
          <a:prstGeom prst="rect">
            <a:avLst/>
          </a:prstGeom>
          <a:blipFill>
            <a:blip r:embed="rId18" cstate="print"/>
            <a:stretch>
              <a:fillRect/>
            </a:stretch>
          </a:blipFill>
        </p:spPr>
        <p:txBody>
          <a:bodyPr wrap="square" lIns="0" tIns="0" rIns="0" bIns="0" rtlCol="0"/>
          <a:lstStyle/>
          <a:p>
            <a:endParaRPr/>
          </a:p>
        </p:txBody>
      </p:sp>
      <p:sp>
        <p:nvSpPr>
          <p:cNvPr id="24" name="object 24"/>
          <p:cNvSpPr/>
          <p:nvPr/>
        </p:nvSpPr>
        <p:spPr>
          <a:xfrm>
            <a:off x="747126" y="5280660"/>
            <a:ext cx="2075178" cy="281940"/>
          </a:xfrm>
          <a:prstGeom prst="rect">
            <a:avLst/>
          </a:prstGeom>
          <a:blipFill>
            <a:blip r:embed="rId19" cstate="print"/>
            <a:stretch>
              <a:fillRect/>
            </a:stretch>
          </a:blipFill>
        </p:spPr>
        <p:txBody>
          <a:bodyPr wrap="square" lIns="0" tIns="0" rIns="0" bIns="0" rtlCol="0"/>
          <a:lstStyle/>
          <a:p>
            <a:endParaRPr/>
          </a:p>
        </p:txBody>
      </p:sp>
      <p:sp>
        <p:nvSpPr>
          <p:cNvPr id="25" name="object 25"/>
          <p:cNvSpPr/>
          <p:nvPr/>
        </p:nvSpPr>
        <p:spPr>
          <a:xfrm>
            <a:off x="529374" y="4134380"/>
            <a:ext cx="138430" cy="132715"/>
          </a:xfrm>
          <a:custGeom>
            <a:avLst/>
            <a:gdLst/>
            <a:ahLst/>
            <a:cxnLst/>
            <a:rect l="l" t="t" r="r" b="b"/>
            <a:pathLst>
              <a:path w="138430" h="132714">
                <a:moveTo>
                  <a:pt x="60726" y="0"/>
                </a:moveTo>
                <a:lnTo>
                  <a:pt x="22464" y="16968"/>
                </a:lnTo>
                <a:lnTo>
                  <a:pt x="1568" y="51994"/>
                </a:lnTo>
                <a:lnTo>
                  <a:pt x="0" y="66199"/>
                </a:lnTo>
                <a:lnTo>
                  <a:pt x="15" y="67609"/>
                </a:lnTo>
                <a:lnTo>
                  <a:pt x="12767" y="104126"/>
                </a:lnTo>
                <a:lnTo>
                  <a:pt x="46275" y="127528"/>
                </a:lnTo>
                <a:lnTo>
                  <a:pt x="77925" y="132323"/>
                </a:lnTo>
                <a:lnTo>
                  <a:pt x="91928" y="129101"/>
                </a:lnTo>
                <a:lnTo>
                  <a:pt x="125040" y="104941"/>
                </a:lnTo>
                <a:lnTo>
                  <a:pt x="138014" y="65350"/>
                </a:lnTo>
                <a:lnTo>
                  <a:pt x="136446" y="52059"/>
                </a:lnTo>
                <a:lnTo>
                  <a:pt x="116458" y="18831"/>
                </a:lnTo>
                <a:lnTo>
                  <a:pt x="77246" y="1177"/>
                </a:lnTo>
                <a:lnTo>
                  <a:pt x="60726" y="0"/>
                </a:lnTo>
                <a:close/>
              </a:path>
            </a:pathLst>
          </a:custGeom>
          <a:solidFill>
            <a:srgbClr val="943735"/>
          </a:solidFill>
        </p:spPr>
        <p:txBody>
          <a:bodyPr wrap="square" lIns="0" tIns="0" rIns="0" bIns="0" rtlCol="0"/>
          <a:lstStyle/>
          <a:p>
            <a:endParaRPr/>
          </a:p>
        </p:txBody>
      </p:sp>
      <p:sp>
        <p:nvSpPr>
          <p:cNvPr id="26" name="object 26"/>
          <p:cNvSpPr/>
          <p:nvPr/>
        </p:nvSpPr>
        <p:spPr>
          <a:xfrm>
            <a:off x="546104" y="5052708"/>
            <a:ext cx="138430" cy="132715"/>
          </a:xfrm>
          <a:custGeom>
            <a:avLst/>
            <a:gdLst/>
            <a:ahLst/>
            <a:cxnLst/>
            <a:rect l="l" t="t" r="r" b="b"/>
            <a:pathLst>
              <a:path w="138430" h="132714">
                <a:moveTo>
                  <a:pt x="60725" y="0"/>
                </a:moveTo>
                <a:lnTo>
                  <a:pt x="22465" y="16969"/>
                </a:lnTo>
                <a:lnTo>
                  <a:pt x="1568" y="51997"/>
                </a:lnTo>
                <a:lnTo>
                  <a:pt x="0" y="66201"/>
                </a:lnTo>
                <a:lnTo>
                  <a:pt x="14" y="67590"/>
                </a:lnTo>
                <a:lnTo>
                  <a:pt x="12757" y="104122"/>
                </a:lnTo>
                <a:lnTo>
                  <a:pt x="46258" y="127530"/>
                </a:lnTo>
                <a:lnTo>
                  <a:pt x="77900" y="132325"/>
                </a:lnTo>
                <a:lnTo>
                  <a:pt x="91905" y="129106"/>
                </a:lnTo>
                <a:lnTo>
                  <a:pt x="125022" y="104953"/>
                </a:lnTo>
                <a:lnTo>
                  <a:pt x="137998" y="65364"/>
                </a:lnTo>
                <a:lnTo>
                  <a:pt x="136433" y="52073"/>
                </a:lnTo>
                <a:lnTo>
                  <a:pt x="116449" y="18840"/>
                </a:lnTo>
                <a:lnTo>
                  <a:pt x="77242" y="1178"/>
                </a:lnTo>
                <a:lnTo>
                  <a:pt x="60725" y="0"/>
                </a:lnTo>
                <a:close/>
              </a:path>
            </a:pathLst>
          </a:custGeom>
          <a:solidFill>
            <a:srgbClr val="943735"/>
          </a:solidFill>
        </p:spPr>
        <p:txBody>
          <a:bodyPr wrap="square" lIns="0" tIns="0" rIns="0" bIns="0" rtlCol="0"/>
          <a:lstStyle/>
          <a:p>
            <a:endParaRPr/>
          </a:p>
        </p:txBody>
      </p:sp>
      <p:sp>
        <p:nvSpPr>
          <p:cNvPr id="27" name="TextBox 26"/>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8" name="TextBox 27"/>
          <p:cNvSpPr txBox="1"/>
          <p:nvPr/>
        </p:nvSpPr>
        <p:spPr>
          <a:xfrm>
            <a:off x="650544" y="3150784"/>
            <a:ext cx="3654310" cy="923330"/>
          </a:xfrm>
          <a:prstGeom prst="rect">
            <a:avLst/>
          </a:prstGeom>
          <a:noFill/>
        </p:spPr>
        <p:txBody>
          <a:bodyPr wrap="square" rtlCol="0">
            <a:spAutoFit/>
          </a:bodyPr>
          <a:lstStyle/>
          <a:p>
            <a:r>
              <a:rPr lang="en-US" b="1" i="1" dirty="0" err="1" smtClean="0">
                <a:solidFill>
                  <a:srgbClr val="C00000"/>
                </a:solidFill>
                <a:latin typeface="Arial" pitchFamily="34" charset="0"/>
                <a:cs typeface="Arial" pitchFamily="34" charset="0"/>
              </a:rPr>
              <a:t>Pumunta</a:t>
            </a:r>
            <a:r>
              <a:rPr lang="en-US" b="1" i="1" dirty="0" smtClean="0">
                <a:solidFill>
                  <a:srgbClr val="C00000"/>
                </a:solidFill>
                <a:latin typeface="Arial" pitchFamily="34" charset="0"/>
                <a:cs typeface="Arial" pitchFamily="34" charset="0"/>
              </a:rPr>
              <a:t> sa </a:t>
            </a:r>
            <a:r>
              <a:rPr lang="en-US" b="1" i="1" dirty="0" err="1" smtClean="0">
                <a:solidFill>
                  <a:srgbClr val="C00000"/>
                </a:solidFill>
                <a:latin typeface="Arial" pitchFamily="34" charset="0"/>
                <a:cs typeface="Arial" pitchFamily="34" charset="0"/>
              </a:rPr>
              <a:t>lokal</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na</a:t>
            </a:r>
            <a:r>
              <a:rPr lang="en-US" b="1" i="1" dirty="0" smtClean="0">
                <a:solidFill>
                  <a:srgbClr val="C00000"/>
                </a:solidFill>
                <a:latin typeface="Arial" pitchFamily="34" charset="0"/>
                <a:cs typeface="Arial" pitchFamily="34" charset="0"/>
              </a:rPr>
              <a:t> health center para sa check-up </a:t>
            </a:r>
            <a:r>
              <a:rPr lang="en-US" b="1" i="1" dirty="0" err="1" smtClean="0">
                <a:solidFill>
                  <a:srgbClr val="C00000"/>
                </a:solidFill>
                <a:latin typeface="Arial" pitchFamily="34" charset="0"/>
                <a:cs typeface="Arial" pitchFamily="34" charset="0"/>
              </a:rPr>
              <a:t>bago</a:t>
            </a:r>
            <a:r>
              <a:rPr lang="en-US" b="1" i="1" dirty="0">
                <a:solidFill>
                  <a:srgbClr val="C00000"/>
                </a:solidFill>
                <a:latin typeface="Arial" pitchFamily="34" charset="0"/>
                <a:cs typeface="Arial" pitchFamily="34" charset="0"/>
              </a:rPr>
              <a:t> </a:t>
            </a:r>
            <a:r>
              <a:rPr lang="en-US" b="1" i="1" dirty="0" smtClean="0">
                <a:solidFill>
                  <a:srgbClr val="C00000"/>
                </a:solidFill>
                <a:latin typeface="Arial" pitchFamily="34" charset="0"/>
                <a:cs typeface="Arial" pitchFamily="34" charset="0"/>
              </a:rPr>
              <a:t>at </a:t>
            </a:r>
            <a:r>
              <a:rPr lang="en-US" b="1" i="1" dirty="0" err="1" smtClean="0">
                <a:solidFill>
                  <a:srgbClr val="C00000"/>
                </a:solidFill>
                <a:latin typeface="Arial" pitchFamily="34" charset="0"/>
                <a:cs typeface="Arial" pitchFamily="34" charset="0"/>
              </a:rPr>
              <a:t>pagkatapos</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manganak</a:t>
            </a:r>
            <a:endParaRPr lang="en-US" b="1" i="1" dirty="0">
              <a:solidFill>
                <a:srgbClr val="C00000"/>
              </a:solidFill>
              <a:latin typeface="Arial" pitchFamily="34" charset="0"/>
              <a:cs typeface="Arial" pitchFamily="34" charset="0"/>
            </a:endParaRPr>
          </a:p>
        </p:txBody>
      </p:sp>
      <p:sp>
        <p:nvSpPr>
          <p:cNvPr id="29" name="TextBox 28"/>
          <p:cNvSpPr txBox="1"/>
          <p:nvPr/>
        </p:nvSpPr>
        <p:spPr>
          <a:xfrm>
            <a:off x="654454" y="5553670"/>
            <a:ext cx="3469382" cy="923330"/>
          </a:xfrm>
          <a:prstGeom prst="rect">
            <a:avLst/>
          </a:prstGeom>
          <a:noFill/>
        </p:spPr>
        <p:txBody>
          <a:bodyPr wrap="square" rtlCol="0">
            <a:spAutoFit/>
          </a:bodyPr>
          <a:lstStyle/>
          <a:p>
            <a:r>
              <a:rPr lang="en-US" b="1" i="1" dirty="0" err="1" smtClean="0">
                <a:solidFill>
                  <a:srgbClr val="C00000"/>
                </a:solidFill>
                <a:latin typeface="Arial" pitchFamily="34" charset="0"/>
                <a:cs typeface="Arial" pitchFamily="34" charset="0"/>
              </a:rPr>
              <a:t>Magkaroon</a:t>
            </a:r>
            <a:r>
              <a:rPr lang="en-US" b="1" i="1" dirty="0" smtClean="0">
                <a:solidFill>
                  <a:srgbClr val="C00000"/>
                </a:solidFill>
                <a:latin typeface="Arial" pitchFamily="34" charset="0"/>
                <a:cs typeface="Arial" pitchFamily="34" charset="0"/>
              </a:rPr>
              <a:t> ng </a:t>
            </a:r>
            <a:r>
              <a:rPr lang="en-US" b="1" i="1" dirty="0" err="1" smtClean="0">
                <a:solidFill>
                  <a:srgbClr val="C00000"/>
                </a:solidFill>
                <a:latin typeface="Arial" pitchFamily="34" charset="0"/>
                <a:cs typeface="Arial" pitchFamily="34" charset="0"/>
              </a:rPr>
              <a:t>kahit</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isang</a:t>
            </a:r>
            <a:r>
              <a:rPr lang="en-US" b="1" i="1" dirty="0" smtClean="0">
                <a:solidFill>
                  <a:srgbClr val="C00000"/>
                </a:solidFill>
                <a:latin typeface="Arial" pitchFamily="34" charset="0"/>
                <a:cs typeface="Arial" pitchFamily="34" charset="0"/>
              </a:rPr>
              <a:t>  check-up </a:t>
            </a:r>
            <a:r>
              <a:rPr lang="en-US" b="1" i="1" dirty="0" err="1" smtClean="0">
                <a:solidFill>
                  <a:srgbClr val="C00000"/>
                </a:solidFill>
                <a:latin typeface="Arial" pitchFamily="34" charset="0"/>
                <a:cs typeface="Arial" pitchFamily="34" charset="0"/>
              </a:rPr>
              <a:t>anim</a:t>
            </a:r>
            <a:r>
              <a:rPr lang="en-US" b="1" i="1" dirty="0" smtClean="0">
                <a:solidFill>
                  <a:srgbClr val="C00000"/>
                </a:solidFill>
                <a:latin typeface="Arial" pitchFamily="34" charset="0"/>
                <a:cs typeface="Arial" pitchFamily="34" charset="0"/>
              </a:rPr>
              <a:t> na </a:t>
            </a:r>
            <a:r>
              <a:rPr lang="en-US" b="1" i="1" dirty="0" err="1" smtClean="0">
                <a:solidFill>
                  <a:srgbClr val="C00000"/>
                </a:solidFill>
                <a:latin typeface="Arial" pitchFamily="34" charset="0"/>
                <a:cs typeface="Arial" pitchFamily="34" charset="0"/>
              </a:rPr>
              <a:t>linggo</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pagkatapos</a:t>
            </a:r>
            <a:r>
              <a:rPr lang="en-US" b="1" i="1" dirty="0" smtClean="0">
                <a:solidFill>
                  <a:srgbClr val="C00000"/>
                </a:solidFill>
                <a:latin typeface="Arial" pitchFamily="34" charset="0"/>
                <a:cs typeface="Arial" pitchFamily="34" charset="0"/>
              </a:rPr>
              <a:t> </a:t>
            </a:r>
            <a:r>
              <a:rPr lang="en-US" b="1" i="1" dirty="0" err="1" smtClean="0">
                <a:solidFill>
                  <a:srgbClr val="C00000"/>
                </a:solidFill>
                <a:latin typeface="Arial" pitchFamily="34" charset="0"/>
                <a:cs typeface="Arial" pitchFamily="34" charset="0"/>
              </a:rPr>
              <a:t>manganak</a:t>
            </a:r>
            <a:endParaRPr lang="en-US" b="1" i="1" dirty="0">
              <a:solidFill>
                <a:srgbClr val="C00000"/>
              </a:solidFill>
              <a:latin typeface="Arial"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5</a:t>
            </a:fld>
            <a:endParaRPr lang="en-US"/>
          </a:p>
        </p:txBody>
      </p:sp>
      <p:sp>
        <p:nvSpPr>
          <p:cNvPr id="30" name="Date Placeholder 29"/>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26189048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4" name="object 4"/>
          <p:cNvSpPr/>
          <p:nvPr/>
        </p:nvSpPr>
        <p:spPr>
          <a:xfrm>
            <a:off x="608348" y="443485"/>
            <a:ext cx="425653" cy="318515"/>
          </a:xfrm>
          <a:prstGeom prst="rect">
            <a:avLst/>
          </a:prstGeom>
          <a:blipFill>
            <a:blip r:embed="rId3" cstate="print">
              <a:biLevel thresh="50000"/>
            </a:blip>
            <a:stretch>
              <a:fillRect/>
            </a:stretch>
          </a:blipFill>
        </p:spPr>
        <p:txBody>
          <a:bodyPr wrap="square" lIns="0" tIns="0" rIns="0" bIns="0" rtlCol="0"/>
          <a:lstStyle/>
          <a:p>
            <a:endParaRPr/>
          </a:p>
        </p:txBody>
      </p:sp>
      <p:sp>
        <p:nvSpPr>
          <p:cNvPr id="5" name="object 5"/>
          <p:cNvSpPr/>
          <p:nvPr/>
        </p:nvSpPr>
        <p:spPr>
          <a:xfrm>
            <a:off x="892116" y="443485"/>
            <a:ext cx="170687" cy="318515"/>
          </a:xfrm>
          <a:prstGeom prst="rect">
            <a:avLst/>
          </a:prstGeom>
          <a:blipFill>
            <a:blip r:embed="rId4" cstate="print">
              <a:biLevel thresh="50000"/>
            </a:blip>
            <a:stretch>
              <a:fillRect/>
            </a:stretch>
          </a:blipFill>
        </p:spPr>
        <p:txBody>
          <a:bodyPr wrap="square" lIns="0" tIns="0" rIns="0" bIns="0" rtlCol="0"/>
          <a:lstStyle/>
          <a:p>
            <a:endParaRPr/>
          </a:p>
        </p:txBody>
      </p:sp>
      <p:sp>
        <p:nvSpPr>
          <p:cNvPr id="6" name="object 6"/>
          <p:cNvSpPr/>
          <p:nvPr/>
        </p:nvSpPr>
        <p:spPr>
          <a:xfrm>
            <a:off x="977460" y="443485"/>
            <a:ext cx="5204825" cy="318515"/>
          </a:xfrm>
          <a:prstGeom prst="rect">
            <a:avLst/>
          </a:prstGeom>
          <a:blipFill>
            <a:blip r:embed="rId5" cstate="print">
              <a:biLevel thresh="50000"/>
            </a:blip>
            <a:stretch>
              <a:fillRect/>
            </a:stretch>
          </a:blipFill>
        </p:spPr>
        <p:txBody>
          <a:bodyPr wrap="square" lIns="0" tIns="0" rIns="0" bIns="0" rtlCol="0"/>
          <a:lstStyle/>
          <a:p>
            <a:endParaRPr/>
          </a:p>
        </p:txBody>
      </p:sp>
      <p:sp>
        <p:nvSpPr>
          <p:cNvPr id="7" name="object 7"/>
          <p:cNvSpPr/>
          <p:nvPr/>
        </p:nvSpPr>
        <p:spPr>
          <a:xfrm>
            <a:off x="620816" y="1500510"/>
            <a:ext cx="3657600" cy="584835"/>
          </a:xfrm>
          <a:custGeom>
            <a:avLst/>
            <a:gdLst/>
            <a:ahLst/>
            <a:cxnLst/>
            <a:rect l="l" t="t" r="r" b="b"/>
            <a:pathLst>
              <a:path w="3657600" h="584835">
                <a:moveTo>
                  <a:pt x="0" y="584441"/>
                </a:moveTo>
                <a:lnTo>
                  <a:pt x="3657599" y="584441"/>
                </a:lnTo>
                <a:lnTo>
                  <a:pt x="3657599"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744016" y="1614368"/>
            <a:ext cx="3570731" cy="443788"/>
          </a:xfrm>
          <a:prstGeom prst="rect">
            <a:avLst/>
          </a:prstGeom>
          <a:blipFill>
            <a:blip r:embed="rId6" cstate="print"/>
            <a:stretch>
              <a:fillRect/>
            </a:stretch>
          </a:blipFill>
        </p:spPr>
        <p:txBody>
          <a:bodyPr wrap="square" lIns="0" tIns="0" rIns="0" bIns="0" rtlCol="0"/>
          <a:lstStyle/>
          <a:p>
            <a:endParaRPr/>
          </a:p>
        </p:txBody>
      </p:sp>
      <p:sp>
        <p:nvSpPr>
          <p:cNvPr id="29" name="object 29"/>
          <p:cNvSpPr/>
          <p:nvPr/>
        </p:nvSpPr>
        <p:spPr>
          <a:xfrm>
            <a:off x="5428854" y="1476379"/>
            <a:ext cx="3257946" cy="2845055"/>
          </a:xfrm>
          <a:prstGeom prst="rect">
            <a:avLst/>
          </a:prstGeom>
          <a:blipFill>
            <a:blip r:embed="rId7" cstate="print"/>
            <a:stretch>
              <a:fillRect/>
            </a:stretch>
          </a:blipFill>
        </p:spPr>
        <p:txBody>
          <a:bodyPr wrap="square" lIns="0" tIns="0" rIns="0" bIns="0" rtlCol="0"/>
          <a:lstStyle/>
          <a:p>
            <a:endParaRPr/>
          </a:p>
        </p:txBody>
      </p:sp>
      <p:sp>
        <p:nvSpPr>
          <p:cNvPr id="37" name="Rectangle 3"/>
          <p:cNvSpPr>
            <a:spLocks noChangeArrowheads="1"/>
          </p:cNvSpPr>
          <p:nvPr/>
        </p:nvSpPr>
        <p:spPr bwMode="auto">
          <a:xfrm>
            <a:off x="501328" y="1856745"/>
            <a:ext cx="4680272" cy="5001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marL="341313" indent="-341313" eaLnBrk="0" hangingPunct="0">
              <a:lnSpc>
                <a:spcPct val="93000"/>
              </a:lnSpc>
              <a:spcBef>
                <a:spcPts val="800"/>
              </a:spcBef>
              <a:buClr>
                <a:srgbClr val="000000"/>
              </a:buClr>
              <a:buSzPct val="100000"/>
              <a:buFont typeface="Arial" pitchFamily="34" charset="0"/>
              <a:buNone/>
            </a:pPr>
            <a:endParaRPr lang="en-US" sz="2600" b="1" dirty="0">
              <a:solidFill>
                <a:srgbClr val="000000"/>
              </a:solidFill>
              <a:latin typeface="Calibri" pitchFamily="34" charset="0"/>
            </a:endParaRPr>
          </a:p>
          <a:p>
            <a:pPr eaLnBrk="0" hangingPunct="0">
              <a:lnSpc>
                <a:spcPct val="93000"/>
              </a:lnSpc>
              <a:spcBef>
                <a:spcPts val="800"/>
              </a:spcBef>
              <a:buClr>
                <a:srgbClr val="000000"/>
              </a:buClr>
              <a:buSzPct val="100000"/>
            </a:pPr>
            <a:r>
              <a:rPr lang="en-US" sz="2400" b="1" u="sng" dirty="0">
                <a:solidFill>
                  <a:srgbClr val="000000"/>
                </a:solidFill>
                <a:latin typeface="Calibri" pitchFamily="34" charset="0"/>
              </a:rPr>
              <a:t>Children 0-5 Years Old</a:t>
            </a:r>
          </a:p>
          <a:p>
            <a:pPr marL="285750" indent="-285750" eaLnBrk="0" hangingPunct="0">
              <a:lnSpc>
                <a:spcPct val="93000"/>
              </a:lnSpc>
              <a:spcBef>
                <a:spcPts val="700"/>
              </a:spcBef>
              <a:buClr>
                <a:srgbClr val="000000"/>
              </a:buClr>
              <a:buSzPct val="100000"/>
              <a:buFont typeface="Arial" pitchFamily="34" charset="0"/>
              <a:buChar char="–"/>
            </a:pPr>
            <a:r>
              <a:rPr lang="en-US" sz="2000" b="1" dirty="0">
                <a:solidFill>
                  <a:srgbClr val="000000"/>
                </a:solidFill>
                <a:latin typeface="Calibri" pitchFamily="34" charset="0"/>
              </a:rPr>
              <a:t>V</a:t>
            </a:r>
            <a:r>
              <a:rPr lang="en-US" sz="2000" b="1" dirty="0" smtClean="0">
                <a:solidFill>
                  <a:srgbClr val="000000"/>
                </a:solidFill>
                <a:latin typeface="Calibri" pitchFamily="34" charset="0"/>
              </a:rPr>
              <a:t>isit </a:t>
            </a:r>
            <a:r>
              <a:rPr lang="en-US" sz="2000" b="1" dirty="0">
                <a:solidFill>
                  <a:srgbClr val="000000"/>
                </a:solidFill>
                <a:latin typeface="Calibri" pitchFamily="34" charset="0"/>
              </a:rPr>
              <a:t>the health center to avail </a:t>
            </a:r>
            <a:r>
              <a:rPr lang="en-US" sz="2000" b="1" dirty="0" smtClean="0">
                <a:solidFill>
                  <a:srgbClr val="000000"/>
                </a:solidFill>
                <a:latin typeface="Calibri" pitchFamily="34" charset="0"/>
              </a:rPr>
              <a:t>immunization </a:t>
            </a:r>
            <a:r>
              <a:rPr lang="en-US" sz="2000" b="1" i="1" dirty="0" err="1" smtClean="0">
                <a:solidFill>
                  <a:srgbClr val="C00000"/>
                </a:solidFill>
                <a:latin typeface="Calibri" pitchFamily="34" charset="0"/>
              </a:rPr>
              <a:t>Pagbabakuna</a:t>
            </a:r>
            <a:endParaRPr lang="en-US" sz="2000" b="1" i="1" dirty="0" smtClean="0">
              <a:solidFill>
                <a:srgbClr val="C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Have </a:t>
            </a:r>
            <a:r>
              <a:rPr lang="en-US" sz="2000" b="1" dirty="0">
                <a:solidFill>
                  <a:srgbClr val="000000"/>
                </a:solidFill>
                <a:latin typeface="Calibri" pitchFamily="34" charset="0"/>
              </a:rPr>
              <a:t>monthly weight monitoring and nutrition counseling for children aged </a:t>
            </a:r>
            <a:r>
              <a:rPr lang="en-US" sz="2000" b="1" dirty="0" smtClean="0">
                <a:solidFill>
                  <a:srgbClr val="000000"/>
                </a:solidFill>
                <a:latin typeface="Calibri" pitchFamily="34" charset="0"/>
              </a:rPr>
              <a:t>0 - 2 years old </a:t>
            </a:r>
            <a:r>
              <a:rPr lang="en-US" sz="2000" b="1" i="1" dirty="0" err="1">
                <a:solidFill>
                  <a:srgbClr val="C00000"/>
                </a:solidFill>
                <a:latin typeface="Calibri" pitchFamily="34" charset="0"/>
              </a:rPr>
              <a:t>Magtimbang</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minsan</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kada</a:t>
            </a:r>
            <a:r>
              <a:rPr lang="en-US" sz="2000" b="1" i="1" dirty="0">
                <a:solidFill>
                  <a:srgbClr val="C00000"/>
                </a:solidFill>
                <a:latin typeface="Calibri" pitchFamily="34" charset="0"/>
              </a:rPr>
              <a:t> </a:t>
            </a:r>
            <a:r>
              <a:rPr lang="en-US" sz="2000" b="1" i="1" dirty="0" err="1" smtClean="0">
                <a:solidFill>
                  <a:srgbClr val="C00000"/>
                </a:solidFill>
                <a:latin typeface="Calibri" pitchFamily="34" charset="0"/>
              </a:rPr>
              <a:t>buwan</a:t>
            </a:r>
            <a:endParaRPr lang="en-US" sz="2000" b="1" i="1" dirty="0">
              <a:solidFill>
                <a:srgbClr val="C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Have bi-monthly </a:t>
            </a:r>
            <a:r>
              <a:rPr lang="en-US" sz="2000" b="1" dirty="0">
                <a:solidFill>
                  <a:srgbClr val="000000"/>
                </a:solidFill>
                <a:latin typeface="Calibri" pitchFamily="34" charset="0"/>
              </a:rPr>
              <a:t>weight monitoring for </a:t>
            </a:r>
            <a:r>
              <a:rPr lang="en-US" sz="2000" b="1" dirty="0" smtClean="0">
                <a:solidFill>
                  <a:srgbClr val="000000"/>
                </a:solidFill>
                <a:latin typeface="Calibri" pitchFamily="34" charset="0"/>
              </a:rPr>
              <a:t>2 – 5 months old </a:t>
            </a:r>
            <a:r>
              <a:rPr lang="en-US" sz="2000" b="1" i="1" dirty="0" err="1">
                <a:solidFill>
                  <a:srgbClr val="C00000"/>
                </a:solidFill>
                <a:latin typeface="Calibri" pitchFamily="34" charset="0"/>
              </a:rPr>
              <a:t>Magtimbang</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minsan</a:t>
            </a:r>
            <a:r>
              <a:rPr lang="en-US" sz="2000" b="1" i="1" dirty="0">
                <a:solidFill>
                  <a:srgbClr val="C00000"/>
                </a:solidFill>
                <a:latin typeface="Calibri" pitchFamily="34" charset="0"/>
              </a:rPr>
              <a:t> </a:t>
            </a:r>
            <a:r>
              <a:rPr lang="en-US" sz="2000" b="1" i="1" dirty="0" err="1">
                <a:solidFill>
                  <a:srgbClr val="C00000"/>
                </a:solidFill>
                <a:latin typeface="Calibri" pitchFamily="34" charset="0"/>
              </a:rPr>
              <a:t>kada</a:t>
            </a:r>
            <a:r>
              <a:rPr lang="en-US" sz="2000" b="1" i="1" dirty="0">
                <a:solidFill>
                  <a:srgbClr val="C00000"/>
                </a:solidFill>
                <a:latin typeface="Calibri" pitchFamily="34" charset="0"/>
              </a:rPr>
              <a:t> 2 </a:t>
            </a:r>
            <a:r>
              <a:rPr lang="en-US" sz="2000" b="1" i="1" dirty="0" err="1" smtClean="0">
                <a:solidFill>
                  <a:srgbClr val="C00000"/>
                </a:solidFill>
                <a:latin typeface="Calibri" pitchFamily="34" charset="0"/>
              </a:rPr>
              <a:t>buwan</a:t>
            </a:r>
            <a:endParaRPr lang="en-US" sz="2000" b="1" dirty="0">
              <a:solidFill>
                <a:srgbClr val="000000"/>
              </a:solidFill>
              <a:latin typeface="Calibri" pitchFamily="34" charset="0"/>
            </a:endParaRPr>
          </a:p>
          <a:p>
            <a:pPr marL="285750" indent="-285750" eaLnBrk="0" hangingPunct="0">
              <a:lnSpc>
                <a:spcPct val="93000"/>
              </a:lnSpc>
              <a:spcBef>
                <a:spcPts val="700"/>
              </a:spcBef>
              <a:buClr>
                <a:srgbClr val="000000"/>
              </a:buClr>
              <a:buSzPct val="100000"/>
              <a:buFont typeface="Arial" pitchFamily="34" charset="0"/>
              <a:buChar char="–"/>
            </a:pPr>
            <a:r>
              <a:rPr lang="en-US" sz="2000" b="1" dirty="0">
                <a:solidFill>
                  <a:srgbClr val="000000"/>
                </a:solidFill>
                <a:latin typeface="Calibri" pitchFamily="34" charset="0"/>
              </a:rPr>
              <a:t>H</a:t>
            </a:r>
            <a:r>
              <a:rPr lang="en-US" sz="2000" b="1" dirty="0" smtClean="0">
                <a:solidFill>
                  <a:srgbClr val="000000"/>
                </a:solidFill>
                <a:latin typeface="Calibri" pitchFamily="34" charset="0"/>
              </a:rPr>
              <a:t>ave </a:t>
            </a:r>
            <a:r>
              <a:rPr lang="en-US" sz="2000" b="1" dirty="0">
                <a:solidFill>
                  <a:srgbClr val="000000"/>
                </a:solidFill>
                <a:latin typeface="Calibri" pitchFamily="34" charset="0"/>
              </a:rPr>
              <a:t>management of childhood diseases for sick </a:t>
            </a:r>
            <a:r>
              <a:rPr lang="en-US" sz="2000" b="1" dirty="0" smtClean="0">
                <a:solidFill>
                  <a:srgbClr val="000000"/>
                </a:solidFill>
                <a:latin typeface="Calibri" pitchFamily="34" charset="0"/>
              </a:rPr>
              <a:t>children </a:t>
            </a:r>
            <a:r>
              <a:rPr lang="en-US" sz="2000" b="1" i="1" dirty="0" err="1" smtClean="0">
                <a:solidFill>
                  <a:srgbClr val="C00000"/>
                </a:solidFill>
                <a:latin typeface="Calibri" pitchFamily="34" charset="0"/>
              </a:rPr>
              <a:t>Mabigyang</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lunas</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ang</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batang</a:t>
            </a:r>
            <a:r>
              <a:rPr lang="en-US" sz="2000" b="1" i="1" dirty="0" smtClean="0">
                <a:solidFill>
                  <a:srgbClr val="C00000"/>
                </a:solidFill>
                <a:latin typeface="Calibri" pitchFamily="34" charset="0"/>
              </a:rPr>
              <a:t> may </a:t>
            </a:r>
            <a:r>
              <a:rPr lang="en-US" sz="2000" b="1" i="1" dirty="0" err="1" smtClean="0">
                <a:solidFill>
                  <a:srgbClr val="C00000"/>
                </a:solidFill>
                <a:latin typeface="Calibri" pitchFamily="34" charset="0"/>
              </a:rPr>
              <a:t>sakit</a:t>
            </a:r>
            <a:endParaRPr lang="en-US" sz="2000" b="1" i="1" dirty="0">
              <a:solidFill>
                <a:srgbClr val="C00000"/>
              </a:solidFill>
              <a:latin typeface="Calibri" pitchFamily="34" charset="0"/>
            </a:endParaRPr>
          </a:p>
        </p:txBody>
      </p:sp>
      <p:sp>
        <p:nvSpPr>
          <p:cNvPr id="38" name="Rectangle 3"/>
          <p:cNvSpPr>
            <a:spLocks noChangeArrowheads="1"/>
          </p:cNvSpPr>
          <p:nvPr/>
        </p:nvSpPr>
        <p:spPr bwMode="auto">
          <a:xfrm>
            <a:off x="5351769" y="4676144"/>
            <a:ext cx="3639831" cy="1572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p>
            <a:pPr eaLnBrk="0" hangingPunct="0">
              <a:lnSpc>
                <a:spcPct val="93000"/>
              </a:lnSpc>
              <a:spcBef>
                <a:spcPts val="800"/>
              </a:spcBef>
              <a:buClr>
                <a:srgbClr val="000000"/>
              </a:buClr>
              <a:buSzPct val="100000"/>
            </a:pPr>
            <a:r>
              <a:rPr lang="en-US" sz="2400" b="1" u="sng" dirty="0">
                <a:solidFill>
                  <a:srgbClr val="000000"/>
                </a:solidFill>
                <a:latin typeface="Calibri" pitchFamily="34" charset="0"/>
              </a:rPr>
              <a:t>Children </a:t>
            </a:r>
            <a:r>
              <a:rPr lang="en-US" sz="2400" b="1" u="sng" dirty="0" smtClean="0">
                <a:solidFill>
                  <a:srgbClr val="000000"/>
                </a:solidFill>
                <a:latin typeface="Calibri" pitchFamily="34" charset="0"/>
              </a:rPr>
              <a:t>6-18 </a:t>
            </a:r>
            <a:r>
              <a:rPr lang="en-US" sz="2400" b="1" u="sng" dirty="0">
                <a:solidFill>
                  <a:srgbClr val="000000"/>
                </a:solidFill>
                <a:latin typeface="Calibri" pitchFamily="34" charset="0"/>
              </a:rPr>
              <a:t>Years Old </a:t>
            </a:r>
          </a:p>
          <a:p>
            <a:pPr marL="285750" indent="-285750" eaLnBrk="0" hangingPunct="0">
              <a:lnSpc>
                <a:spcPct val="93000"/>
              </a:lnSpc>
              <a:spcBef>
                <a:spcPts val="700"/>
              </a:spcBef>
              <a:buClr>
                <a:srgbClr val="000000"/>
              </a:buClr>
              <a:buSzPct val="100000"/>
              <a:buFont typeface="Arial" pitchFamily="34" charset="0"/>
              <a:buChar char="–"/>
            </a:pPr>
            <a:r>
              <a:rPr lang="en-US" sz="2000" b="1" dirty="0" smtClean="0">
                <a:solidFill>
                  <a:srgbClr val="000000"/>
                </a:solidFill>
                <a:latin typeface="Calibri" pitchFamily="34" charset="0"/>
              </a:rPr>
              <a:t>Must </a:t>
            </a:r>
            <a:r>
              <a:rPr lang="en-US" sz="2000" b="1" dirty="0">
                <a:solidFill>
                  <a:srgbClr val="000000"/>
                </a:solidFill>
                <a:latin typeface="Calibri" pitchFamily="34" charset="0"/>
              </a:rPr>
              <a:t>receive deworming pills twice a </a:t>
            </a:r>
            <a:r>
              <a:rPr lang="en-US" sz="2000" b="1" dirty="0" smtClean="0">
                <a:solidFill>
                  <a:srgbClr val="000000"/>
                </a:solidFill>
                <a:latin typeface="Calibri" pitchFamily="34" charset="0"/>
              </a:rPr>
              <a:t>year (through school)</a:t>
            </a:r>
            <a:r>
              <a:rPr lang="en-US" b="1" u="sng" dirty="0">
                <a:solidFill>
                  <a:srgbClr val="000000"/>
                </a:solidFill>
                <a:latin typeface="Calibri" pitchFamily="34" charset="0"/>
              </a:rPr>
              <a:t> </a:t>
            </a:r>
            <a:r>
              <a:rPr lang="en-US" sz="2000" b="1" i="1" dirty="0" err="1" smtClean="0">
                <a:solidFill>
                  <a:srgbClr val="C00000"/>
                </a:solidFill>
                <a:latin typeface="Calibri" pitchFamily="34" charset="0"/>
              </a:rPr>
              <a:t>Magpurga</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sa</a:t>
            </a:r>
            <a:r>
              <a:rPr lang="en-US" sz="2000" b="1" i="1" dirty="0" smtClean="0">
                <a:solidFill>
                  <a:srgbClr val="C00000"/>
                </a:solidFill>
                <a:latin typeface="Calibri" pitchFamily="34" charset="0"/>
              </a:rPr>
              <a:t> </a:t>
            </a:r>
            <a:r>
              <a:rPr lang="en-US" sz="2000" b="1" i="1" dirty="0" err="1" smtClean="0">
                <a:solidFill>
                  <a:srgbClr val="C00000"/>
                </a:solidFill>
                <a:latin typeface="Calibri" pitchFamily="34" charset="0"/>
              </a:rPr>
              <a:t>paaralan</a:t>
            </a:r>
            <a:endParaRPr lang="en-US" sz="2400" b="1" i="1" dirty="0" smtClean="0">
              <a:solidFill>
                <a:srgbClr val="C00000"/>
              </a:solidFill>
              <a:latin typeface="Calibri" pitchFamily="34" charset="0"/>
            </a:endParaRPr>
          </a:p>
        </p:txBody>
      </p:sp>
      <p:sp>
        <p:nvSpPr>
          <p:cNvPr id="13" name="TextBox 12"/>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6</a:t>
            </a:fld>
            <a:endParaRPr lang="en-US"/>
          </a:p>
        </p:txBody>
      </p:sp>
      <p:sp>
        <p:nvSpPr>
          <p:cNvPr id="9" name="Date Placeholder 8"/>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7386973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7" name="object 7"/>
          <p:cNvSpPr/>
          <p:nvPr/>
        </p:nvSpPr>
        <p:spPr>
          <a:xfrm>
            <a:off x="620816" y="1371600"/>
            <a:ext cx="1866264" cy="584835"/>
          </a:xfrm>
          <a:custGeom>
            <a:avLst/>
            <a:gdLst/>
            <a:ahLst/>
            <a:cxnLst/>
            <a:rect l="l" t="t" r="r" b="b"/>
            <a:pathLst>
              <a:path w="1866264" h="584835">
                <a:moveTo>
                  <a:pt x="0" y="584441"/>
                </a:moveTo>
                <a:lnTo>
                  <a:pt x="1866137" y="584441"/>
                </a:lnTo>
                <a:lnTo>
                  <a:pt x="1866137" y="0"/>
                </a:lnTo>
                <a:lnTo>
                  <a:pt x="0" y="0"/>
                </a:lnTo>
                <a:lnTo>
                  <a:pt x="0" y="584441"/>
                </a:lnTo>
                <a:close/>
              </a:path>
            </a:pathLst>
          </a:custGeom>
          <a:solidFill>
            <a:srgbClr val="30849B"/>
          </a:solidFill>
        </p:spPr>
        <p:txBody>
          <a:bodyPr wrap="square" lIns="0" tIns="0" rIns="0" bIns="0" rtlCol="0"/>
          <a:lstStyle/>
          <a:p>
            <a:endParaRPr/>
          </a:p>
        </p:txBody>
      </p:sp>
      <p:sp>
        <p:nvSpPr>
          <p:cNvPr id="8" name="object 8"/>
          <p:cNvSpPr/>
          <p:nvPr/>
        </p:nvSpPr>
        <p:spPr>
          <a:xfrm>
            <a:off x="744016" y="1436937"/>
            <a:ext cx="1805430" cy="443788"/>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731519" y="2151753"/>
            <a:ext cx="1406523" cy="3810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2010155" y="2151753"/>
            <a:ext cx="204216" cy="38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2112264" y="2151753"/>
            <a:ext cx="1494663" cy="381000"/>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758342" y="2541896"/>
            <a:ext cx="3242188" cy="28194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915155" y="2541896"/>
            <a:ext cx="164591" cy="281940"/>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758342" y="2816209"/>
            <a:ext cx="3302507" cy="28194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758342" y="3090481"/>
            <a:ext cx="3472190" cy="282244"/>
          </a:xfrm>
          <a:prstGeom prst="rect">
            <a:avLst/>
          </a:prstGeom>
          <a:blipFill>
            <a:blip r:embed="rId10" cstate="print"/>
            <a:stretch>
              <a:fillRect/>
            </a:stretch>
          </a:blipFill>
        </p:spPr>
        <p:txBody>
          <a:bodyPr wrap="square" lIns="0" tIns="0" rIns="0" bIns="0" rtlCol="0"/>
          <a:lstStyle/>
          <a:p>
            <a:endParaRPr/>
          </a:p>
        </p:txBody>
      </p:sp>
      <p:sp>
        <p:nvSpPr>
          <p:cNvPr id="16" name="object 16"/>
          <p:cNvSpPr/>
          <p:nvPr/>
        </p:nvSpPr>
        <p:spPr>
          <a:xfrm>
            <a:off x="514551" y="2610827"/>
            <a:ext cx="138430" cy="132715"/>
          </a:xfrm>
          <a:custGeom>
            <a:avLst/>
            <a:gdLst/>
            <a:ahLst/>
            <a:cxnLst/>
            <a:rect l="l" t="t" r="r" b="b"/>
            <a:pathLst>
              <a:path w="138429" h="132714">
                <a:moveTo>
                  <a:pt x="60735" y="0"/>
                </a:moveTo>
                <a:lnTo>
                  <a:pt x="22466" y="16962"/>
                </a:lnTo>
                <a:lnTo>
                  <a:pt x="1568" y="51984"/>
                </a:lnTo>
                <a:lnTo>
                  <a:pt x="0" y="66186"/>
                </a:lnTo>
                <a:lnTo>
                  <a:pt x="15" y="67602"/>
                </a:lnTo>
                <a:lnTo>
                  <a:pt x="12765" y="104118"/>
                </a:lnTo>
                <a:lnTo>
                  <a:pt x="46269" y="127527"/>
                </a:lnTo>
                <a:lnTo>
                  <a:pt x="77919" y="132324"/>
                </a:lnTo>
                <a:lnTo>
                  <a:pt x="91922" y="129100"/>
                </a:lnTo>
                <a:lnTo>
                  <a:pt x="125037" y="104933"/>
                </a:lnTo>
                <a:lnTo>
                  <a:pt x="138014" y="65357"/>
                </a:lnTo>
                <a:lnTo>
                  <a:pt x="136449" y="52068"/>
                </a:lnTo>
                <a:lnTo>
                  <a:pt x="116461" y="18838"/>
                </a:lnTo>
                <a:lnTo>
                  <a:pt x="77251" y="1179"/>
                </a:lnTo>
                <a:lnTo>
                  <a:pt x="60735" y="0"/>
                </a:lnTo>
                <a:close/>
              </a:path>
            </a:pathLst>
          </a:custGeom>
          <a:solidFill>
            <a:srgbClr val="943735"/>
          </a:solidFill>
        </p:spPr>
        <p:txBody>
          <a:bodyPr wrap="square" lIns="0" tIns="0" rIns="0" bIns="0" rtlCol="0"/>
          <a:lstStyle/>
          <a:p>
            <a:endParaRPr/>
          </a:p>
        </p:txBody>
      </p:sp>
      <p:sp>
        <p:nvSpPr>
          <p:cNvPr id="17" name="object 17"/>
          <p:cNvSpPr/>
          <p:nvPr/>
        </p:nvSpPr>
        <p:spPr>
          <a:xfrm>
            <a:off x="719327" y="4480812"/>
            <a:ext cx="1406780" cy="381000"/>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1998216" y="4480812"/>
            <a:ext cx="204216" cy="381000"/>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2100324" y="4480812"/>
            <a:ext cx="1649730" cy="38100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747674" y="4876800"/>
            <a:ext cx="3172967" cy="282244"/>
          </a:xfrm>
          <a:prstGeom prst="rect">
            <a:avLst/>
          </a:prstGeom>
          <a:blipFill>
            <a:blip r:embed="rId12" cstate="print"/>
            <a:stretch>
              <a:fillRect/>
            </a:stretch>
          </a:blipFill>
        </p:spPr>
        <p:txBody>
          <a:bodyPr wrap="square" lIns="0" tIns="0" rIns="0" bIns="0" rtlCol="0"/>
          <a:lstStyle/>
          <a:p>
            <a:endParaRPr/>
          </a:p>
        </p:txBody>
      </p:sp>
      <p:sp>
        <p:nvSpPr>
          <p:cNvPr id="21" name="object 21"/>
          <p:cNvSpPr/>
          <p:nvPr/>
        </p:nvSpPr>
        <p:spPr>
          <a:xfrm>
            <a:off x="747674" y="5151425"/>
            <a:ext cx="3458839" cy="281940"/>
          </a:xfrm>
          <a:prstGeom prst="rect">
            <a:avLst/>
          </a:prstGeom>
          <a:blipFill>
            <a:blip r:embed="rId13" cstate="print"/>
            <a:stretch>
              <a:fillRect/>
            </a:stretch>
          </a:blipFill>
        </p:spPr>
        <p:txBody>
          <a:bodyPr wrap="square" lIns="0" tIns="0" rIns="0" bIns="0" rtlCol="0"/>
          <a:lstStyle/>
          <a:p>
            <a:endParaRPr/>
          </a:p>
        </p:txBody>
      </p:sp>
      <p:sp>
        <p:nvSpPr>
          <p:cNvPr id="22" name="object 22"/>
          <p:cNvSpPr/>
          <p:nvPr/>
        </p:nvSpPr>
        <p:spPr>
          <a:xfrm>
            <a:off x="747674" y="5425693"/>
            <a:ext cx="3472190" cy="281940"/>
          </a:xfrm>
          <a:prstGeom prst="rect">
            <a:avLst/>
          </a:prstGeom>
          <a:blipFill>
            <a:blip r:embed="rId10" cstate="print"/>
            <a:stretch>
              <a:fillRect/>
            </a:stretch>
          </a:blipFill>
        </p:spPr>
        <p:txBody>
          <a:bodyPr wrap="square" lIns="0" tIns="0" rIns="0" bIns="0" rtlCol="0"/>
          <a:lstStyle/>
          <a:p>
            <a:endParaRPr/>
          </a:p>
        </p:txBody>
      </p:sp>
      <p:sp>
        <p:nvSpPr>
          <p:cNvPr id="23" name="object 23"/>
          <p:cNvSpPr/>
          <p:nvPr/>
        </p:nvSpPr>
        <p:spPr>
          <a:xfrm>
            <a:off x="500908" y="4608800"/>
            <a:ext cx="138430" cy="132715"/>
          </a:xfrm>
          <a:custGeom>
            <a:avLst/>
            <a:gdLst/>
            <a:ahLst/>
            <a:cxnLst/>
            <a:rect l="l" t="t" r="r" b="b"/>
            <a:pathLst>
              <a:path w="138429" h="132714">
                <a:moveTo>
                  <a:pt x="60726" y="0"/>
                </a:moveTo>
                <a:lnTo>
                  <a:pt x="22465" y="16967"/>
                </a:lnTo>
                <a:lnTo>
                  <a:pt x="1568" y="51994"/>
                </a:lnTo>
                <a:lnTo>
                  <a:pt x="0" y="66200"/>
                </a:lnTo>
                <a:lnTo>
                  <a:pt x="15" y="67605"/>
                </a:lnTo>
                <a:lnTo>
                  <a:pt x="12765" y="104124"/>
                </a:lnTo>
                <a:lnTo>
                  <a:pt x="46272" y="127528"/>
                </a:lnTo>
                <a:lnTo>
                  <a:pt x="77920" y="132323"/>
                </a:lnTo>
                <a:lnTo>
                  <a:pt x="91924" y="129102"/>
                </a:lnTo>
                <a:lnTo>
                  <a:pt x="125036" y="104942"/>
                </a:lnTo>
                <a:lnTo>
                  <a:pt x="138011" y="65353"/>
                </a:lnTo>
                <a:lnTo>
                  <a:pt x="136443" y="52061"/>
                </a:lnTo>
                <a:lnTo>
                  <a:pt x="116456" y="18832"/>
                </a:lnTo>
                <a:lnTo>
                  <a:pt x="77245" y="1177"/>
                </a:lnTo>
                <a:lnTo>
                  <a:pt x="60726" y="0"/>
                </a:lnTo>
                <a:close/>
              </a:path>
            </a:pathLst>
          </a:custGeom>
          <a:solidFill>
            <a:srgbClr val="943735"/>
          </a:solidFill>
        </p:spPr>
        <p:txBody>
          <a:bodyPr wrap="square" lIns="0" tIns="0" rIns="0" bIns="0" rtlCol="0"/>
          <a:lstStyle/>
          <a:p>
            <a:endParaRPr/>
          </a:p>
        </p:txBody>
      </p:sp>
      <p:sp>
        <p:nvSpPr>
          <p:cNvPr id="24" name="object 24"/>
          <p:cNvSpPr/>
          <p:nvPr/>
        </p:nvSpPr>
        <p:spPr>
          <a:xfrm>
            <a:off x="4800600" y="1799334"/>
            <a:ext cx="3636629" cy="2045588"/>
          </a:xfrm>
          <a:prstGeom prst="rect">
            <a:avLst/>
          </a:prstGeom>
          <a:blipFill>
            <a:blip r:embed="rId14" cstate="print"/>
            <a:stretch>
              <a:fillRect/>
            </a:stretch>
          </a:blipFill>
        </p:spPr>
        <p:txBody>
          <a:bodyPr wrap="square" lIns="0" tIns="0" rIns="0" bIns="0" rtlCol="0"/>
          <a:lstStyle/>
          <a:p>
            <a:endParaRPr/>
          </a:p>
        </p:txBody>
      </p:sp>
      <p:sp>
        <p:nvSpPr>
          <p:cNvPr id="25" name="object 25"/>
          <p:cNvSpPr/>
          <p:nvPr/>
        </p:nvSpPr>
        <p:spPr>
          <a:xfrm>
            <a:off x="4772040" y="1770757"/>
            <a:ext cx="3694429" cy="2103120"/>
          </a:xfrm>
          <a:custGeom>
            <a:avLst/>
            <a:gdLst/>
            <a:ahLst/>
            <a:cxnLst/>
            <a:rect l="l" t="t" r="r" b="b"/>
            <a:pathLst>
              <a:path w="3694429" h="2103120">
                <a:moveTo>
                  <a:pt x="0" y="2102738"/>
                </a:moveTo>
                <a:lnTo>
                  <a:pt x="3693810" y="2102738"/>
                </a:lnTo>
                <a:lnTo>
                  <a:pt x="3693810" y="0"/>
                </a:lnTo>
                <a:lnTo>
                  <a:pt x="0" y="0"/>
                </a:lnTo>
                <a:lnTo>
                  <a:pt x="0" y="2102738"/>
                </a:lnTo>
                <a:close/>
              </a:path>
            </a:pathLst>
          </a:custGeom>
          <a:ln w="57149">
            <a:solidFill>
              <a:srgbClr val="30849B"/>
            </a:solidFill>
          </a:ln>
        </p:spPr>
        <p:txBody>
          <a:bodyPr wrap="square" lIns="0" tIns="0" rIns="0" bIns="0" rtlCol="0"/>
          <a:lstStyle/>
          <a:p>
            <a:endParaRPr/>
          </a:p>
        </p:txBody>
      </p:sp>
      <p:sp>
        <p:nvSpPr>
          <p:cNvPr id="26" name="object 26"/>
          <p:cNvSpPr/>
          <p:nvPr/>
        </p:nvSpPr>
        <p:spPr>
          <a:xfrm>
            <a:off x="4974854" y="4038014"/>
            <a:ext cx="3288273" cy="2224787"/>
          </a:xfrm>
          <a:prstGeom prst="rect">
            <a:avLst/>
          </a:prstGeom>
          <a:blipFill>
            <a:blip r:embed="rId15" cstate="print"/>
            <a:stretch>
              <a:fillRect/>
            </a:stretch>
          </a:blipFill>
        </p:spPr>
        <p:txBody>
          <a:bodyPr wrap="square" lIns="0" tIns="0" rIns="0" bIns="0" rtlCol="0"/>
          <a:lstStyle/>
          <a:p>
            <a:endParaRPr/>
          </a:p>
        </p:txBody>
      </p:sp>
      <p:sp>
        <p:nvSpPr>
          <p:cNvPr id="27" name="object 27"/>
          <p:cNvSpPr/>
          <p:nvPr/>
        </p:nvSpPr>
        <p:spPr>
          <a:xfrm>
            <a:off x="4946263" y="4009442"/>
            <a:ext cx="3345815" cy="2282190"/>
          </a:xfrm>
          <a:custGeom>
            <a:avLst/>
            <a:gdLst/>
            <a:ahLst/>
            <a:cxnLst/>
            <a:rect l="l" t="t" r="r" b="b"/>
            <a:pathLst>
              <a:path w="3345815" h="2282190">
                <a:moveTo>
                  <a:pt x="0" y="2281940"/>
                </a:moveTo>
                <a:lnTo>
                  <a:pt x="3345423" y="2281940"/>
                </a:lnTo>
                <a:lnTo>
                  <a:pt x="3345423" y="0"/>
                </a:lnTo>
                <a:lnTo>
                  <a:pt x="0" y="0"/>
                </a:lnTo>
                <a:lnTo>
                  <a:pt x="0" y="2281940"/>
                </a:lnTo>
                <a:close/>
              </a:path>
            </a:pathLst>
          </a:custGeom>
          <a:ln w="57149">
            <a:solidFill>
              <a:srgbClr val="30849B"/>
            </a:solidFill>
          </a:ln>
        </p:spPr>
        <p:txBody>
          <a:bodyPr wrap="square" lIns="0" tIns="0" rIns="0" bIns="0" rtlCol="0"/>
          <a:lstStyle/>
          <a:p>
            <a:endParaRPr/>
          </a:p>
        </p:txBody>
      </p:sp>
      <p:sp>
        <p:nvSpPr>
          <p:cNvPr id="28" name="object 4"/>
          <p:cNvSpPr/>
          <p:nvPr/>
        </p:nvSpPr>
        <p:spPr>
          <a:xfrm>
            <a:off x="608348" y="443485"/>
            <a:ext cx="425653" cy="318515"/>
          </a:xfrm>
          <a:prstGeom prst="rect">
            <a:avLst/>
          </a:prstGeom>
          <a:blipFill>
            <a:blip r:embed="rId16" cstate="print">
              <a:biLevel thresh="50000"/>
            </a:blip>
            <a:stretch>
              <a:fillRect/>
            </a:stretch>
          </a:blipFill>
        </p:spPr>
        <p:txBody>
          <a:bodyPr wrap="square" lIns="0" tIns="0" rIns="0" bIns="0" rtlCol="0"/>
          <a:lstStyle/>
          <a:p>
            <a:endParaRPr/>
          </a:p>
        </p:txBody>
      </p:sp>
      <p:sp>
        <p:nvSpPr>
          <p:cNvPr id="29" name="object 5"/>
          <p:cNvSpPr/>
          <p:nvPr/>
        </p:nvSpPr>
        <p:spPr>
          <a:xfrm>
            <a:off x="892116" y="443485"/>
            <a:ext cx="170687" cy="318515"/>
          </a:xfrm>
          <a:prstGeom prst="rect">
            <a:avLst/>
          </a:prstGeom>
          <a:blipFill>
            <a:blip r:embed="rId17" cstate="print">
              <a:biLevel thresh="50000"/>
            </a:blip>
            <a:stretch>
              <a:fillRect/>
            </a:stretch>
          </a:blipFill>
        </p:spPr>
        <p:txBody>
          <a:bodyPr wrap="square" lIns="0" tIns="0" rIns="0" bIns="0" rtlCol="0"/>
          <a:lstStyle/>
          <a:p>
            <a:endParaRPr/>
          </a:p>
        </p:txBody>
      </p:sp>
      <p:sp>
        <p:nvSpPr>
          <p:cNvPr id="30" name="object 6"/>
          <p:cNvSpPr/>
          <p:nvPr/>
        </p:nvSpPr>
        <p:spPr>
          <a:xfrm>
            <a:off x="977460" y="443485"/>
            <a:ext cx="5204825" cy="318515"/>
          </a:xfrm>
          <a:prstGeom prst="rect">
            <a:avLst/>
          </a:prstGeom>
          <a:blipFill>
            <a:blip r:embed="rId18" cstate="print">
              <a:biLevel thresh="50000"/>
            </a:blip>
            <a:stretch>
              <a:fillRect/>
            </a:stretch>
          </a:blipFill>
        </p:spPr>
        <p:txBody>
          <a:bodyPr wrap="square" lIns="0" tIns="0" rIns="0" bIns="0" rtlCol="0"/>
          <a:lstStyle/>
          <a:p>
            <a:endParaRPr/>
          </a:p>
        </p:txBody>
      </p:sp>
      <p:sp>
        <p:nvSpPr>
          <p:cNvPr id="31" name="TextBox 30"/>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32" name="TextBox 31"/>
          <p:cNvSpPr txBox="1"/>
          <p:nvPr/>
        </p:nvSpPr>
        <p:spPr>
          <a:xfrm>
            <a:off x="685800" y="3324726"/>
            <a:ext cx="3852673" cy="1200329"/>
          </a:xfrm>
          <a:prstGeom prst="rect">
            <a:avLst/>
          </a:prstGeom>
          <a:noFill/>
        </p:spPr>
        <p:txBody>
          <a:bodyPr wrap="square" rtlCol="0">
            <a:spAutoFit/>
          </a:bodyPr>
          <a:lstStyle/>
          <a:p>
            <a:r>
              <a:rPr lang="en-US" b="1" i="1" dirty="0" err="1">
                <a:solidFill>
                  <a:srgbClr val="C00000"/>
                </a:solidFill>
                <a:latin typeface="Arial Narrow" pitchFamily="34" charset="0"/>
                <a:cs typeface="Arial" pitchFamily="34" charset="0"/>
              </a:rPr>
              <a:t>Pumapasok</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sa</a:t>
            </a:r>
            <a:r>
              <a:rPr lang="en-US" b="1" i="1" dirty="0">
                <a:solidFill>
                  <a:srgbClr val="C00000"/>
                </a:solidFill>
                <a:latin typeface="Arial Narrow" pitchFamily="34" charset="0"/>
                <a:cs typeface="Arial" pitchFamily="34" charset="0"/>
              </a:rPr>
              <a:t> Day Care o </a:t>
            </a:r>
            <a:r>
              <a:rPr lang="en-US" b="1" i="1" dirty="0" smtClean="0">
                <a:solidFill>
                  <a:srgbClr val="C00000"/>
                </a:solidFill>
                <a:latin typeface="Arial Narrow" pitchFamily="34" charset="0"/>
                <a:cs typeface="Arial" pitchFamily="34" charset="0"/>
              </a:rPr>
              <a:t>pre-school </a:t>
            </a:r>
            <a:r>
              <a:rPr lang="en-US" b="1" i="1" dirty="0">
                <a:solidFill>
                  <a:srgbClr val="C00000"/>
                </a:solidFill>
                <a:latin typeface="Arial Narrow" pitchFamily="34" charset="0"/>
                <a:cs typeface="Arial" pitchFamily="34" charset="0"/>
              </a:rPr>
              <a:t>at may attendance </a:t>
            </a:r>
            <a:r>
              <a:rPr lang="en-US" b="1" i="1" dirty="0" err="1" smtClean="0">
                <a:solidFill>
                  <a:srgbClr val="C00000"/>
                </a:solidFill>
                <a:latin typeface="Arial Narrow" pitchFamily="34" charset="0"/>
                <a:cs typeface="Arial" pitchFamily="34" charset="0"/>
              </a:rPr>
              <a:t>na</a:t>
            </a:r>
            <a:r>
              <a:rPr lang="en-US" b="1" i="1" dirty="0" smtClean="0">
                <a:solidFill>
                  <a:srgbClr val="C00000"/>
                </a:solidFill>
                <a:latin typeface="Arial Narrow" pitchFamily="34" charset="0"/>
                <a:cs typeface="Arial" pitchFamily="34" charset="0"/>
              </a:rPr>
              <a:t> di </a:t>
            </a:r>
            <a:r>
              <a:rPr lang="en-US" b="1" i="1" dirty="0" err="1" smtClean="0">
                <a:solidFill>
                  <a:srgbClr val="C00000"/>
                </a:solidFill>
                <a:latin typeface="Arial Narrow" pitchFamily="34" charset="0"/>
                <a:cs typeface="Arial" pitchFamily="34" charset="0"/>
              </a:rPr>
              <a:t>bababa</a:t>
            </a:r>
            <a:r>
              <a:rPr lang="en-US" b="1" i="1" dirty="0" smtClean="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sa</a:t>
            </a:r>
            <a:r>
              <a:rPr lang="en-US" b="1" i="1" dirty="0" smtClean="0">
                <a:solidFill>
                  <a:srgbClr val="C00000"/>
                </a:solidFill>
                <a:latin typeface="Arial Narrow" pitchFamily="34" charset="0"/>
                <a:cs typeface="Arial" pitchFamily="34" charset="0"/>
              </a:rPr>
              <a:t> </a:t>
            </a:r>
            <a:r>
              <a:rPr lang="en-US" b="1" i="1" dirty="0">
                <a:solidFill>
                  <a:srgbClr val="C00000"/>
                </a:solidFill>
                <a:latin typeface="Arial Narrow" pitchFamily="34" charset="0"/>
                <a:cs typeface="Arial" pitchFamily="34" charset="0"/>
              </a:rPr>
              <a:t>85%  </a:t>
            </a:r>
            <a:r>
              <a:rPr lang="en-US" b="1" i="1" dirty="0" err="1">
                <a:solidFill>
                  <a:srgbClr val="C00000"/>
                </a:solidFill>
                <a:latin typeface="Arial Narrow" pitchFamily="34" charset="0"/>
                <a:cs typeface="Arial" pitchFamily="34" charset="0"/>
              </a:rPr>
              <a:t>kada</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buwan</a:t>
            </a:r>
            <a:endParaRPr lang="en-US" b="1" i="1" dirty="0">
              <a:solidFill>
                <a:srgbClr val="C00000"/>
              </a:solidFill>
              <a:latin typeface="Arial Narrow" pitchFamily="34" charset="0"/>
              <a:cs typeface="Arial" pitchFamily="34" charset="0"/>
            </a:endParaRPr>
          </a:p>
          <a:p>
            <a:endParaRPr lang="en-PH" b="1" i="1" dirty="0">
              <a:solidFill>
                <a:srgbClr val="C00000"/>
              </a:solidFill>
              <a:latin typeface="Arial Narrow" pitchFamily="34" charset="0"/>
              <a:cs typeface="Arial" pitchFamily="34" charset="0"/>
            </a:endParaRPr>
          </a:p>
        </p:txBody>
      </p:sp>
      <p:sp>
        <p:nvSpPr>
          <p:cNvPr id="33" name="TextBox 32"/>
          <p:cNvSpPr txBox="1"/>
          <p:nvPr/>
        </p:nvSpPr>
        <p:spPr>
          <a:xfrm>
            <a:off x="685800" y="5672886"/>
            <a:ext cx="3852673" cy="1200329"/>
          </a:xfrm>
          <a:prstGeom prst="rect">
            <a:avLst/>
          </a:prstGeom>
          <a:noFill/>
        </p:spPr>
        <p:txBody>
          <a:bodyPr wrap="square" rtlCol="0">
            <a:spAutoFit/>
          </a:bodyPr>
          <a:lstStyle/>
          <a:p>
            <a:r>
              <a:rPr lang="en-US" b="1" i="1" dirty="0" err="1">
                <a:solidFill>
                  <a:srgbClr val="C00000"/>
                </a:solidFill>
                <a:latin typeface="Arial Narrow" pitchFamily="34" charset="0"/>
                <a:cs typeface="Arial" pitchFamily="34" charset="0"/>
              </a:rPr>
              <a:t>Pumapasok</a:t>
            </a:r>
            <a:r>
              <a:rPr lang="en-US" b="1" i="1" dirty="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sa</a:t>
            </a:r>
            <a:r>
              <a:rPr lang="en-US" b="1" i="1" dirty="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elementarya</a:t>
            </a:r>
            <a:r>
              <a:rPr lang="en-US" b="1" i="1" dirty="0" smtClean="0">
                <a:solidFill>
                  <a:srgbClr val="C00000"/>
                </a:solidFill>
                <a:latin typeface="Arial Narrow" pitchFamily="34" charset="0"/>
                <a:cs typeface="Arial" pitchFamily="34" charset="0"/>
              </a:rPr>
              <a:t> o high school </a:t>
            </a:r>
            <a:r>
              <a:rPr lang="en-US" b="1" i="1" dirty="0">
                <a:solidFill>
                  <a:srgbClr val="C00000"/>
                </a:solidFill>
                <a:latin typeface="Arial Narrow" pitchFamily="34" charset="0"/>
                <a:cs typeface="Arial" pitchFamily="34" charset="0"/>
              </a:rPr>
              <a:t>at may attendance </a:t>
            </a:r>
            <a:r>
              <a:rPr lang="en-US" b="1" i="1" dirty="0" err="1" smtClean="0">
                <a:solidFill>
                  <a:srgbClr val="C00000"/>
                </a:solidFill>
                <a:latin typeface="Arial Narrow" pitchFamily="34" charset="0"/>
                <a:cs typeface="Arial" pitchFamily="34" charset="0"/>
              </a:rPr>
              <a:t>na</a:t>
            </a:r>
            <a:r>
              <a:rPr lang="en-US" b="1" i="1" dirty="0" smtClean="0">
                <a:solidFill>
                  <a:srgbClr val="C00000"/>
                </a:solidFill>
                <a:latin typeface="Arial Narrow" pitchFamily="34" charset="0"/>
                <a:cs typeface="Arial" pitchFamily="34" charset="0"/>
              </a:rPr>
              <a:t> di </a:t>
            </a:r>
            <a:r>
              <a:rPr lang="en-US" b="1" i="1" dirty="0" err="1" smtClean="0">
                <a:solidFill>
                  <a:srgbClr val="C00000"/>
                </a:solidFill>
                <a:latin typeface="Arial Narrow" pitchFamily="34" charset="0"/>
                <a:cs typeface="Arial" pitchFamily="34" charset="0"/>
              </a:rPr>
              <a:t>bababa</a:t>
            </a:r>
            <a:r>
              <a:rPr lang="en-US" b="1" i="1" dirty="0" smtClean="0">
                <a:solidFill>
                  <a:srgbClr val="C00000"/>
                </a:solidFill>
                <a:latin typeface="Arial Narrow" pitchFamily="34" charset="0"/>
                <a:cs typeface="Arial" pitchFamily="34" charset="0"/>
              </a:rPr>
              <a:t> </a:t>
            </a:r>
            <a:r>
              <a:rPr lang="en-US" b="1" i="1" dirty="0" err="1" smtClean="0">
                <a:solidFill>
                  <a:srgbClr val="C00000"/>
                </a:solidFill>
                <a:latin typeface="Arial Narrow" pitchFamily="34" charset="0"/>
                <a:cs typeface="Arial" pitchFamily="34" charset="0"/>
              </a:rPr>
              <a:t>sa</a:t>
            </a:r>
            <a:r>
              <a:rPr lang="en-US" b="1" i="1" dirty="0" smtClean="0">
                <a:solidFill>
                  <a:srgbClr val="C00000"/>
                </a:solidFill>
                <a:latin typeface="Arial Narrow" pitchFamily="34" charset="0"/>
                <a:cs typeface="Arial" pitchFamily="34" charset="0"/>
              </a:rPr>
              <a:t> </a:t>
            </a:r>
            <a:r>
              <a:rPr lang="en-US" b="1" i="1" dirty="0">
                <a:solidFill>
                  <a:srgbClr val="C00000"/>
                </a:solidFill>
                <a:latin typeface="Arial Narrow" pitchFamily="34" charset="0"/>
                <a:cs typeface="Arial" pitchFamily="34" charset="0"/>
              </a:rPr>
              <a:t>85% </a:t>
            </a:r>
            <a:r>
              <a:rPr lang="en-US" b="1" i="1" dirty="0" err="1" smtClean="0">
                <a:solidFill>
                  <a:srgbClr val="C00000"/>
                </a:solidFill>
                <a:latin typeface="Arial Narrow" pitchFamily="34" charset="0"/>
                <a:cs typeface="Arial" pitchFamily="34" charset="0"/>
              </a:rPr>
              <a:t>kada</a:t>
            </a:r>
            <a:r>
              <a:rPr lang="en-US" b="1" i="1" dirty="0" smtClean="0">
                <a:solidFill>
                  <a:srgbClr val="C00000"/>
                </a:solidFill>
                <a:latin typeface="Arial Narrow" pitchFamily="34" charset="0"/>
                <a:cs typeface="Arial" pitchFamily="34" charset="0"/>
              </a:rPr>
              <a:t> </a:t>
            </a:r>
            <a:r>
              <a:rPr lang="en-US" b="1" i="1" dirty="0" err="1">
                <a:solidFill>
                  <a:srgbClr val="C00000"/>
                </a:solidFill>
                <a:latin typeface="Arial Narrow" pitchFamily="34" charset="0"/>
                <a:cs typeface="Arial" pitchFamily="34" charset="0"/>
              </a:rPr>
              <a:t>buwan</a:t>
            </a:r>
            <a:endParaRPr lang="en-US" b="1" i="1" dirty="0">
              <a:solidFill>
                <a:srgbClr val="C00000"/>
              </a:solidFill>
              <a:latin typeface="Arial Narrow" pitchFamily="34" charset="0"/>
              <a:cs typeface="Arial" pitchFamily="34" charset="0"/>
            </a:endParaRPr>
          </a:p>
          <a:p>
            <a:endParaRPr lang="en-PH" b="1" i="1" dirty="0">
              <a:solidFill>
                <a:srgbClr val="C00000"/>
              </a:solidFill>
              <a:latin typeface="Arial Narrow" pitchFamily="34" charset="0"/>
              <a:cs typeface="Arial"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7</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3462723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571500" y="1136660"/>
            <a:ext cx="8001000" cy="114300"/>
          </a:xfrm>
          <a:custGeom>
            <a:avLst/>
            <a:gdLst/>
            <a:ahLst/>
            <a:cxnLst/>
            <a:rect l="l" t="t" r="r" b="b"/>
            <a:pathLst>
              <a:path w="8001000" h="114300">
                <a:moveTo>
                  <a:pt x="0" y="114299"/>
                </a:moveTo>
                <a:lnTo>
                  <a:pt x="8000999" y="114299"/>
                </a:lnTo>
                <a:lnTo>
                  <a:pt x="8000999" y="0"/>
                </a:lnTo>
                <a:lnTo>
                  <a:pt x="0" y="0"/>
                </a:lnTo>
                <a:lnTo>
                  <a:pt x="0" y="114299"/>
                </a:lnTo>
                <a:close/>
              </a:path>
            </a:pathLst>
          </a:custGeom>
          <a:solidFill>
            <a:srgbClr val="C0504D"/>
          </a:solidFill>
        </p:spPr>
        <p:txBody>
          <a:bodyPr wrap="square" lIns="0" tIns="0" rIns="0" bIns="0" rtlCol="0"/>
          <a:lstStyle/>
          <a:p>
            <a:endParaRPr/>
          </a:p>
        </p:txBody>
      </p:sp>
      <p:sp>
        <p:nvSpPr>
          <p:cNvPr id="7" name="object 7"/>
          <p:cNvSpPr/>
          <p:nvPr/>
        </p:nvSpPr>
        <p:spPr>
          <a:xfrm>
            <a:off x="571500" y="1600200"/>
            <a:ext cx="3669665" cy="963294"/>
          </a:xfrm>
          <a:custGeom>
            <a:avLst/>
            <a:gdLst/>
            <a:ahLst/>
            <a:cxnLst/>
            <a:rect l="l" t="t" r="r" b="b"/>
            <a:pathLst>
              <a:path w="3669665" h="963294">
                <a:moveTo>
                  <a:pt x="0" y="963097"/>
                </a:moveTo>
                <a:lnTo>
                  <a:pt x="3669426" y="963097"/>
                </a:lnTo>
                <a:lnTo>
                  <a:pt x="3669426" y="0"/>
                </a:lnTo>
                <a:lnTo>
                  <a:pt x="0" y="0"/>
                </a:lnTo>
                <a:lnTo>
                  <a:pt x="0" y="963097"/>
                </a:lnTo>
                <a:close/>
              </a:path>
            </a:pathLst>
          </a:custGeom>
          <a:solidFill>
            <a:srgbClr val="30849B"/>
          </a:solidFill>
        </p:spPr>
        <p:txBody>
          <a:bodyPr wrap="square" lIns="0" tIns="0" rIns="0" bIns="0" rtlCol="0"/>
          <a:lstStyle/>
          <a:p>
            <a:endParaRPr/>
          </a:p>
        </p:txBody>
      </p:sp>
      <p:sp>
        <p:nvSpPr>
          <p:cNvPr id="8" name="object 8"/>
          <p:cNvSpPr/>
          <p:nvPr/>
        </p:nvSpPr>
        <p:spPr>
          <a:xfrm>
            <a:off x="671169" y="1641796"/>
            <a:ext cx="3468624" cy="44348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671169" y="2068516"/>
            <a:ext cx="1560195" cy="44348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991819" y="2559794"/>
            <a:ext cx="2757425" cy="381000"/>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842775" y="3001448"/>
            <a:ext cx="2877564" cy="281939"/>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842775" y="3275777"/>
            <a:ext cx="2773808" cy="281939"/>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609600" y="3071537"/>
            <a:ext cx="138430" cy="132715"/>
          </a:xfrm>
          <a:custGeom>
            <a:avLst/>
            <a:gdLst/>
            <a:ahLst/>
            <a:cxnLst/>
            <a:rect l="l" t="t" r="r" b="b"/>
            <a:pathLst>
              <a:path w="138430" h="132714">
                <a:moveTo>
                  <a:pt x="60735" y="0"/>
                </a:moveTo>
                <a:lnTo>
                  <a:pt x="22466" y="16962"/>
                </a:lnTo>
                <a:lnTo>
                  <a:pt x="1568" y="51984"/>
                </a:lnTo>
                <a:lnTo>
                  <a:pt x="0" y="66186"/>
                </a:lnTo>
                <a:lnTo>
                  <a:pt x="15" y="67599"/>
                </a:lnTo>
                <a:lnTo>
                  <a:pt x="12764" y="104116"/>
                </a:lnTo>
                <a:lnTo>
                  <a:pt x="46266" y="127527"/>
                </a:lnTo>
                <a:lnTo>
                  <a:pt x="77915" y="132324"/>
                </a:lnTo>
                <a:lnTo>
                  <a:pt x="91918" y="129101"/>
                </a:lnTo>
                <a:lnTo>
                  <a:pt x="125034" y="104935"/>
                </a:lnTo>
                <a:lnTo>
                  <a:pt x="138011" y="65359"/>
                </a:lnTo>
                <a:lnTo>
                  <a:pt x="136446" y="52070"/>
                </a:lnTo>
                <a:lnTo>
                  <a:pt x="116461" y="18839"/>
                </a:lnTo>
                <a:lnTo>
                  <a:pt x="77251" y="1179"/>
                </a:lnTo>
                <a:lnTo>
                  <a:pt x="60735" y="0"/>
                </a:lnTo>
                <a:close/>
              </a:path>
            </a:pathLst>
          </a:custGeom>
          <a:solidFill>
            <a:srgbClr val="943735"/>
          </a:solidFill>
        </p:spPr>
        <p:txBody>
          <a:bodyPr wrap="square" lIns="0" tIns="0" rIns="0" bIns="0" rtlCol="0"/>
          <a:lstStyle/>
          <a:p>
            <a:endParaRPr/>
          </a:p>
        </p:txBody>
      </p:sp>
      <p:sp>
        <p:nvSpPr>
          <p:cNvPr id="18" name="object 18"/>
          <p:cNvSpPr/>
          <p:nvPr/>
        </p:nvSpPr>
        <p:spPr>
          <a:xfrm>
            <a:off x="863742" y="4296848"/>
            <a:ext cx="3628278" cy="281939"/>
          </a:xfrm>
          <a:prstGeom prst="rect">
            <a:avLst/>
          </a:prstGeom>
          <a:blipFill>
            <a:blip r:embed="rId8" cstate="print"/>
            <a:stretch>
              <a:fillRect/>
            </a:stretch>
          </a:blipFill>
        </p:spPr>
        <p:txBody>
          <a:bodyPr wrap="square" lIns="0" tIns="0" rIns="0" bIns="0" rtlCol="0"/>
          <a:lstStyle/>
          <a:p>
            <a:endParaRPr/>
          </a:p>
        </p:txBody>
      </p:sp>
      <p:sp>
        <p:nvSpPr>
          <p:cNvPr id="19" name="object 19"/>
          <p:cNvSpPr/>
          <p:nvPr/>
        </p:nvSpPr>
        <p:spPr>
          <a:xfrm>
            <a:off x="863742" y="4571193"/>
            <a:ext cx="2495802" cy="281940"/>
          </a:xfrm>
          <a:prstGeom prst="rect">
            <a:avLst/>
          </a:prstGeom>
          <a:blipFill>
            <a:blip r:embed="rId9" cstate="print"/>
            <a:stretch>
              <a:fillRect/>
            </a:stretch>
          </a:blipFill>
        </p:spPr>
        <p:txBody>
          <a:bodyPr wrap="square" lIns="0" tIns="0" rIns="0" bIns="0" rtlCol="0"/>
          <a:lstStyle/>
          <a:p>
            <a:endParaRPr/>
          </a:p>
        </p:txBody>
      </p:sp>
      <p:sp>
        <p:nvSpPr>
          <p:cNvPr id="20" name="object 20"/>
          <p:cNvSpPr/>
          <p:nvPr/>
        </p:nvSpPr>
        <p:spPr>
          <a:xfrm>
            <a:off x="863742" y="4845513"/>
            <a:ext cx="1689101" cy="282244"/>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463966" y="4845513"/>
            <a:ext cx="1603930" cy="282244"/>
          </a:xfrm>
          <a:prstGeom prst="rect">
            <a:avLst/>
          </a:prstGeom>
          <a:blipFill>
            <a:blip r:embed="rId11" cstate="print"/>
            <a:stretch>
              <a:fillRect/>
            </a:stretch>
          </a:blipFill>
        </p:spPr>
        <p:txBody>
          <a:bodyPr wrap="square" lIns="0" tIns="0" rIns="0" bIns="0" rtlCol="0"/>
          <a:lstStyle/>
          <a:p>
            <a:endParaRPr/>
          </a:p>
        </p:txBody>
      </p:sp>
      <p:sp>
        <p:nvSpPr>
          <p:cNvPr id="22" name="object 22"/>
          <p:cNvSpPr/>
          <p:nvPr/>
        </p:nvSpPr>
        <p:spPr>
          <a:xfrm>
            <a:off x="644856" y="4364251"/>
            <a:ext cx="138430" cy="132715"/>
          </a:xfrm>
          <a:custGeom>
            <a:avLst/>
            <a:gdLst/>
            <a:ahLst/>
            <a:cxnLst/>
            <a:rect l="l" t="t" r="r" b="b"/>
            <a:pathLst>
              <a:path w="138430" h="132714">
                <a:moveTo>
                  <a:pt x="60723" y="0"/>
                </a:moveTo>
                <a:lnTo>
                  <a:pt x="22462" y="16969"/>
                </a:lnTo>
                <a:lnTo>
                  <a:pt x="1568" y="51997"/>
                </a:lnTo>
                <a:lnTo>
                  <a:pt x="0" y="66201"/>
                </a:lnTo>
                <a:lnTo>
                  <a:pt x="15" y="67606"/>
                </a:lnTo>
                <a:lnTo>
                  <a:pt x="12761" y="104124"/>
                </a:lnTo>
                <a:lnTo>
                  <a:pt x="46266" y="127528"/>
                </a:lnTo>
                <a:lnTo>
                  <a:pt x="77918" y="132323"/>
                </a:lnTo>
                <a:lnTo>
                  <a:pt x="91921" y="129100"/>
                </a:lnTo>
                <a:lnTo>
                  <a:pt x="125035" y="104940"/>
                </a:lnTo>
                <a:lnTo>
                  <a:pt x="138011" y="65352"/>
                </a:lnTo>
                <a:lnTo>
                  <a:pt x="136442" y="52064"/>
                </a:lnTo>
                <a:lnTo>
                  <a:pt x="116450" y="18836"/>
                </a:lnTo>
                <a:lnTo>
                  <a:pt x="77240" y="1178"/>
                </a:lnTo>
                <a:lnTo>
                  <a:pt x="60723" y="0"/>
                </a:lnTo>
                <a:close/>
              </a:path>
            </a:pathLst>
          </a:custGeom>
          <a:solidFill>
            <a:srgbClr val="943735"/>
          </a:solidFill>
        </p:spPr>
        <p:txBody>
          <a:bodyPr wrap="square" lIns="0" tIns="0" rIns="0" bIns="0" rtlCol="0"/>
          <a:lstStyle/>
          <a:p>
            <a:endParaRPr/>
          </a:p>
        </p:txBody>
      </p:sp>
      <p:sp>
        <p:nvSpPr>
          <p:cNvPr id="23" name="object 23"/>
          <p:cNvSpPr/>
          <p:nvPr/>
        </p:nvSpPr>
        <p:spPr>
          <a:xfrm>
            <a:off x="5531997" y="1864851"/>
            <a:ext cx="2950716" cy="1841120"/>
          </a:xfrm>
          <a:prstGeom prst="rect">
            <a:avLst/>
          </a:prstGeom>
          <a:blipFill>
            <a:blip r:embed="rId12" cstate="print"/>
            <a:stretch>
              <a:fillRect/>
            </a:stretch>
          </a:blipFill>
        </p:spPr>
        <p:txBody>
          <a:bodyPr wrap="square" lIns="0" tIns="0" rIns="0" bIns="0" rtlCol="0"/>
          <a:lstStyle/>
          <a:p>
            <a:endParaRPr/>
          </a:p>
        </p:txBody>
      </p:sp>
      <p:sp>
        <p:nvSpPr>
          <p:cNvPr id="24" name="object 24"/>
          <p:cNvSpPr/>
          <p:nvPr/>
        </p:nvSpPr>
        <p:spPr>
          <a:xfrm>
            <a:off x="5503407" y="1836289"/>
            <a:ext cx="3007995" cy="1898650"/>
          </a:xfrm>
          <a:custGeom>
            <a:avLst/>
            <a:gdLst/>
            <a:ahLst/>
            <a:cxnLst/>
            <a:rect l="l" t="t" r="r" b="b"/>
            <a:pathLst>
              <a:path w="3007995" h="1898650">
                <a:moveTo>
                  <a:pt x="0" y="1898273"/>
                </a:moveTo>
                <a:lnTo>
                  <a:pt x="3007876" y="1898273"/>
                </a:lnTo>
                <a:lnTo>
                  <a:pt x="3007876" y="0"/>
                </a:lnTo>
                <a:lnTo>
                  <a:pt x="0" y="0"/>
                </a:lnTo>
                <a:lnTo>
                  <a:pt x="0" y="1898273"/>
                </a:lnTo>
                <a:close/>
              </a:path>
            </a:pathLst>
          </a:custGeom>
          <a:ln w="57149">
            <a:solidFill>
              <a:srgbClr val="30849B"/>
            </a:solidFill>
          </a:ln>
        </p:spPr>
        <p:txBody>
          <a:bodyPr wrap="square" lIns="0" tIns="0" rIns="0" bIns="0" rtlCol="0"/>
          <a:lstStyle/>
          <a:p>
            <a:endParaRPr/>
          </a:p>
        </p:txBody>
      </p:sp>
      <p:sp>
        <p:nvSpPr>
          <p:cNvPr id="25" name="object 25"/>
          <p:cNvSpPr/>
          <p:nvPr/>
        </p:nvSpPr>
        <p:spPr>
          <a:xfrm>
            <a:off x="5531997" y="4086883"/>
            <a:ext cx="2979291" cy="1942847"/>
          </a:xfrm>
          <a:prstGeom prst="rect">
            <a:avLst/>
          </a:prstGeom>
          <a:blipFill>
            <a:blip r:embed="rId13" cstate="print"/>
            <a:stretch>
              <a:fillRect/>
            </a:stretch>
          </a:blipFill>
        </p:spPr>
        <p:txBody>
          <a:bodyPr wrap="square" lIns="0" tIns="0" rIns="0" bIns="0" rtlCol="0"/>
          <a:lstStyle/>
          <a:p>
            <a:endParaRPr/>
          </a:p>
        </p:txBody>
      </p:sp>
      <p:sp>
        <p:nvSpPr>
          <p:cNvPr id="26" name="object 26"/>
          <p:cNvSpPr/>
          <p:nvPr/>
        </p:nvSpPr>
        <p:spPr>
          <a:xfrm>
            <a:off x="5503407" y="4058305"/>
            <a:ext cx="3036570" cy="2000250"/>
          </a:xfrm>
          <a:custGeom>
            <a:avLst/>
            <a:gdLst/>
            <a:ahLst/>
            <a:cxnLst/>
            <a:rect l="l" t="t" r="r" b="b"/>
            <a:pathLst>
              <a:path w="3036570" h="2000250">
                <a:moveTo>
                  <a:pt x="0" y="2000000"/>
                </a:moveTo>
                <a:lnTo>
                  <a:pt x="3036451" y="2000000"/>
                </a:lnTo>
                <a:lnTo>
                  <a:pt x="3036451" y="0"/>
                </a:lnTo>
                <a:lnTo>
                  <a:pt x="0" y="0"/>
                </a:lnTo>
                <a:lnTo>
                  <a:pt x="0" y="2000000"/>
                </a:lnTo>
                <a:close/>
              </a:path>
            </a:pathLst>
          </a:custGeom>
          <a:ln w="57149">
            <a:solidFill>
              <a:srgbClr val="30849B"/>
            </a:solidFill>
          </a:ln>
        </p:spPr>
        <p:txBody>
          <a:bodyPr wrap="square" lIns="0" tIns="0" rIns="0" bIns="0" rtlCol="0"/>
          <a:lstStyle/>
          <a:p>
            <a:endParaRPr/>
          </a:p>
        </p:txBody>
      </p:sp>
      <p:sp>
        <p:nvSpPr>
          <p:cNvPr id="27" name="TextBox 26"/>
          <p:cNvSpPr txBox="1"/>
          <p:nvPr/>
        </p:nvSpPr>
        <p:spPr>
          <a:xfrm>
            <a:off x="757724" y="3483803"/>
            <a:ext cx="4423876" cy="646331"/>
          </a:xfrm>
          <a:prstGeom prst="rect">
            <a:avLst/>
          </a:prstGeom>
          <a:noFill/>
        </p:spPr>
        <p:txBody>
          <a:bodyPr wrap="square" rtlCol="0">
            <a:spAutoFit/>
          </a:bodyPr>
          <a:lstStyle>
            <a:defPPr>
              <a:defRPr lang="en-US"/>
            </a:defPPr>
            <a:lvl1pPr>
              <a:defRPr b="1" i="1">
                <a:solidFill>
                  <a:srgbClr val="C00000"/>
                </a:solidFill>
                <a:latin typeface="Arial" pitchFamily="34" charset="0"/>
                <a:cs typeface="Arial" pitchFamily="34" charset="0"/>
              </a:defRPr>
            </a:lvl1pPr>
          </a:lstStyle>
          <a:p>
            <a:r>
              <a:rPr lang="en-US" dirty="0" err="1"/>
              <a:t>Dumalo</a:t>
            </a:r>
            <a:r>
              <a:rPr lang="en-US" dirty="0"/>
              <a:t> </a:t>
            </a:r>
            <a:r>
              <a:rPr lang="en-US" dirty="0" err="1"/>
              <a:t>sa</a:t>
            </a:r>
            <a:r>
              <a:rPr lang="en-US" dirty="0"/>
              <a:t> FDS </a:t>
            </a:r>
            <a:r>
              <a:rPr lang="en-US" dirty="0" err="1"/>
              <a:t>minsan</a:t>
            </a:r>
            <a:r>
              <a:rPr lang="en-US" dirty="0"/>
              <a:t> </a:t>
            </a:r>
            <a:r>
              <a:rPr lang="en-US" dirty="0" err="1"/>
              <a:t>sa</a:t>
            </a:r>
            <a:r>
              <a:rPr lang="en-US" dirty="0"/>
              <a:t> </a:t>
            </a:r>
            <a:r>
              <a:rPr lang="en-US" dirty="0" err="1"/>
              <a:t>isang</a:t>
            </a:r>
            <a:r>
              <a:rPr lang="en-US" dirty="0"/>
              <a:t> </a:t>
            </a:r>
            <a:r>
              <a:rPr lang="en-US" dirty="0" err="1"/>
              <a:t>buwan</a:t>
            </a:r>
            <a:endParaRPr lang="en-US" dirty="0"/>
          </a:p>
        </p:txBody>
      </p:sp>
      <p:sp>
        <p:nvSpPr>
          <p:cNvPr id="28" name="TextBox 27"/>
          <p:cNvSpPr txBox="1"/>
          <p:nvPr/>
        </p:nvSpPr>
        <p:spPr>
          <a:xfrm>
            <a:off x="762000" y="5080456"/>
            <a:ext cx="4077234" cy="1477328"/>
          </a:xfrm>
          <a:prstGeom prst="rect">
            <a:avLst/>
          </a:prstGeom>
          <a:noFill/>
        </p:spPr>
        <p:txBody>
          <a:bodyPr wrap="square" rtlCol="0">
            <a:spAutoFit/>
          </a:bodyPr>
          <a:lstStyle>
            <a:defPPr>
              <a:defRPr lang="en-US"/>
            </a:defPPr>
            <a:lvl1pPr>
              <a:defRPr b="1" i="1">
                <a:solidFill>
                  <a:srgbClr val="C00000"/>
                </a:solidFill>
                <a:latin typeface="Arial" pitchFamily="34" charset="0"/>
                <a:cs typeface="Arial" pitchFamily="34" charset="0"/>
              </a:defRPr>
            </a:lvl1pPr>
          </a:lstStyle>
          <a:p>
            <a:r>
              <a:rPr lang="en-US" dirty="0" err="1"/>
              <a:t>Lumahok</a:t>
            </a:r>
            <a:r>
              <a:rPr lang="en-US" dirty="0"/>
              <a:t> </a:t>
            </a:r>
            <a:r>
              <a:rPr lang="en-US" dirty="0" err="1"/>
              <a:t>sa</a:t>
            </a:r>
            <a:r>
              <a:rPr lang="en-US" dirty="0"/>
              <a:t> </a:t>
            </a:r>
            <a:r>
              <a:rPr lang="en-US" dirty="0" err="1"/>
              <a:t>mga</a:t>
            </a:r>
            <a:r>
              <a:rPr lang="en-US" dirty="0"/>
              <a:t> </a:t>
            </a:r>
            <a:r>
              <a:rPr lang="en-US" dirty="0" err="1"/>
              <a:t>gawaing</a:t>
            </a:r>
            <a:r>
              <a:rPr lang="en-US" dirty="0"/>
              <a:t> barangay at </a:t>
            </a:r>
            <a:r>
              <a:rPr lang="en-US" dirty="0" err="1"/>
              <a:t>palakasin</a:t>
            </a:r>
            <a:r>
              <a:rPr lang="en-US" dirty="0"/>
              <a:t> </a:t>
            </a:r>
            <a:r>
              <a:rPr lang="en-US" dirty="0" err="1"/>
              <a:t>ang</a:t>
            </a:r>
            <a:r>
              <a:rPr lang="en-US" dirty="0"/>
              <a:t> </a:t>
            </a:r>
            <a:r>
              <a:rPr lang="en-US" dirty="0" err="1"/>
              <a:t>pagpapatupad</a:t>
            </a:r>
            <a:r>
              <a:rPr lang="en-US" dirty="0"/>
              <a:t> </a:t>
            </a:r>
            <a:r>
              <a:rPr lang="en-US" dirty="0" err="1"/>
              <a:t>ng</a:t>
            </a:r>
            <a:r>
              <a:rPr lang="en-US" dirty="0"/>
              <a:t> </a:t>
            </a:r>
            <a:r>
              <a:rPr lang="en-US" dirty="0" err="1"/>
              <a:t>Pantawid</a:t>
            </a:r>
            <a:r>
              <a:rPr lang="en-US" dirty="0"/>
              <a:t> </a:t>
            </a:r>
            <a:r>
              <a:rPr lang="en-US" dirty="0" err="1"/>
              <a:t>na</a:t>
            </a:r>
            <a:r>
              <a:rPr lang="en-US" dirty="0"/>
              <a:t> </a:t>
            </a:r>
            <a:r>
              <a:rPr lang="en-US" dirty="0" err="1"/>
              <a:t>programa</a:t>
            </a:r>
            <a:endParaRPr lang="en-US" dirty="0"/>
          </a:p>
          <a:p>
            <a:endParaRPr lang="en-PH" dirty="0"/>
          </a:p>
        </p:txBody>
      </p:sp>
      <p:sp>
        <p:nvSpPr>
          <p:cNvPr id="29" name="object 4"/>
          <p:cNvSpPr/>
          <p:nvPr/>
        </p:nvSpPr>
        <p:spPr>
          <a:xfrm>
            <a:off x="608348" y="443485"/>
            <a:ext cx="425653" cy="318515"/>
          </a:xfrm>
          <a:prstGeom prst="rect">
            <a:avLst/>
          </a:prstGeom>
          <a:blipFill>
            <a:blip r:embed="rId14" cstate="print">
              <a:biLevel thresh="50000"/>
            </a:blip>
            <a:stretch>
              <a:fillRect/>
            </a:stretch>
          </a:blipFill>
        </p:spPr>
        <p:txBody>
          <a:bodyPr wrap="square" lIns="0" tIns="0" rIns="0" bIns="0" rtlCol="0"/>
          <a:lstStyle/>
          <a:p>
            <a:endParaRPr/>
          </a:p>
        </p:txBody>
      </p:sp>
      <p:sp>
        <p:nvSpPr>
          <p:cNvPr id="30" name="object 5"/>
          <p:cNvSpPr/>
          <p:nvPr/>
        </p:nvSpPr>
        <p:spPr>
          <a:xfrm>
            <a:off x="892116" y="443485"/>
            <a:ext cx="170687" cy="318515"/>
          </a:xfrm>
          <a:prstGeom prst="rect">
            <a:avLst/>
          </a:prstGeom>
          <a:blipFill>
            <a:blip r:embed="rId15" cstate="print">
              <a:biLevel thresh="50000"/>
            </a:blip>
            <a:stretch>
              <a:fillRect/>
            </a:stretch>
          </a:blipFill>
        </p:spPr>
        <p:txBody>
          <a:bodyPr wrap="square" lIns="0" tIns="0" rIns="0" bIns="0" rtlCol="0"/>
          <a:lstStyle/>
          <a:p>
            <a:endParaRPr/>
          </a:p>
        </p:txBody>
      </p:sp>
      <p:sp>
        <p:nvSpPr>
          <p:cNvPr id="31" name="object 6"/>
          <p:cNvSpPr/>
          <p:nvPr/>
        </p:nvSpPr>
        <p:spPr>
          <a:xfrm>
            <a:off x="977460" y="443485"/>
            <a:ext cx="5204825" cy="318515"/>
          </a:xfrm>
          <a:prstGeom prst="rect">
            <a:avLst/>
          </a:prstGeom>
          <a:blipFill>
            <a:blip r:embed="rId16" cstate="print">
              <a:biLevel thresh="50000"/>
            </a:blip>
            <a:stretch>
              <a:fillRect/>
            </a:stretch>
          </a:blipFill>
        </p:spPr>
        <p:txBody>
          <a:bodyPr wrap="square" lIns="0" tIns="0" rIns="0" bIns="0" rtlCol="0"/>
          <a:lstStyle/>
          <a:p>
            <a:endParaRPr/>
          </a:p>
        </p:txBody>
      </p:sp>
      <p:sp>
        <p:nvSpPr>
          <p:cNvPr id="32" name="TextBox 31"/>
          <p:cNvSpPr txBox="1"/>
          <p:nvPr/>
        </p:nvSpPr>
        <p:spPr>
          <a:xfrm>
            <a:off x="501328" y="681335"/>
            <a:ext cx="7308989" cy="523220"/>
          </a:xfrm>
          <a:prstGeom prst="rect">
            <a:avLst/>
          </a:prstGeom>
          <a:noFill/>
        </p:spPr>
        <p:txBody>
          <a:bodyPr wrap="none" rtlCol="0">
            <a:spAutoFit/>
          </a:bodyPr>
          <a:lstStyle/>
          <a:p>
            <a:r>
              <a:rPr lang="en-US" sz="2800" i="1" dirty="0" smtClean="0">
                <a:solidFill>
                  <a:srgbClr val="C00000"/>
                </a:solidFill>
                <a:latin typeface="+mj-lt"/>
                <a:ea typeface="Verdana" pitchFamily="34" charset="0"/>
                <a:cs typeface="Verdana" pitchFamily="34" charset="0"/>
              </a:rPr>
              <a:t>Mga Kondisyon </a:t>
            </a:r>
            <a:r>
              <a:rPr lang="en-US" sz="2800" i="1" dirty="0" err="1" smtClean="0">
                <a:solidFill>
                  <a:srgbClr val="C00000"/>
                </a:solidFill>
                <a:latin typeface="+mj-lt"/>
                <a:ea typeface="Verdana" pitchFamily="34" charset="0"/>
                <a:cs typeface="Verdana" pitchFamily="34" charset="0"/>
              </a:rPr>
              <a:t>upang</a:t>
            </a:r>
            <a:r>
              <a:rPr lang="en-US" sz="2800" i="1" dirty="0" smtClean="0">
                <a:solidFill>
                  <a:srgbClr val="C00000"/>
                </a:solidFill>
                <a:latin typeface="+mj-lt"/>
                <a:ea typeface="Verdana" pitchFamily="34" charset="0"/>
                <a:cs typeface="Verdana" pitchFamily="34" charset="0"/>
              </a:rPr>
              <a:t> </a:t>
            </a:r>
            <a:r>
              <a:rPr lang="en-US" sz="2800" i="1" dirty="0" err="1" smtClean="0">
                <a:solidFill>
                  <a:srgbClr val="C00000"/>
                </a:solidFill>
                <a:latin typeface="+mj-lt"/>
                <a:ea typeface="Verdana" pitchFamily="34" charset="0"/>
                <a:cs typeface="Verdana" pitchFamily="34" charset="0"/>
              </a:rPr>
              <a:t>makamit</a:t>
            </a:r>
            <a:r>
              <a:rPr lang="en-US" sz="2800" i="1" dirty="0" smtClean="0">
                <a:solidFill>
                  <a:srgbClr val="C00000"/>
                </a:solidFill>
                <a:latin typeface="+mj-lt"/>
                <a:ea typeface="Verdana" pitchFamily="34" charset="0"/>
                <a:cs typeface="Verdana" pitchFamily="34" charset="0"/>
              </a:rPr>
              <a:t> ang BENEPISYO</a:t>
            </a:r>
            <a:endParaRPr lang="en-US" sz="2800" i="1" dirty="0">
              <a:solidFill>
                <a:srgbClr val="C00000"/>
              </a:solidFill>
              <a:latin typeface="+mj-lt"/>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55F2A61E-48FD-4F96-85A2-4E092D9FE7A4}" type="slidenum">
              <a:rPr lang="en-US" smtClean="0"/>
              <a:t>8</a:t>
            </a:fld>
            <a:endParaRPr lang="en-US"/>
          </a:p>
        </p:txBody>
      </p:sp>
      <p:sp>
        <p:nvSpPr>
          <p:cNvPr id="4" name="Date Placeholder 3"/>
          <p:cNvSpPr>
            <a:spLocks noGrp="1"/>
          </p:cNvSpPr>
          <p:nvPr>
            <p:ph type="dt" sz="half" idx="10"/>
          </p:nvPr>
        </p:nvSpPr>
        <p:spPr/>
        <p:txBody>
          <a:bodyPr/>
          <a:lstStyle/>
          <a:p>
            <a:r>
              <a:rPr lang="en-US" smtClean="0"/>
              <a:t>i-Pantawid eFDS 1</a:t>
            </a:r>
            <a:endParaRPr lang="en-US"/>
          </a:p>
        </p:txBody>
      </p:sp>
    </p:spTree>
    <p:extLst>
      <p:ext uri="{BB962C8B-B14F-4D97-AF65-F5344CB8AC3E}">
        <p14:creationId xmlns:p14="http://schemas.microsoft.com/office/powerpoint/2010/main" val="371569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pPr algn="ctr"/>
            <a:r>
              <a:rPr lang="en-US" sz="4400" b="1" dirty="0" err="1" smtClean="0">
                <a:solidFill>
                  <a:srgbClr val="00682F"/>
                </a:solidFill>
                <a:latin typeface="Candara"/>
                <a:cs typeface="Candara"/>
              </a:rPr>
              <a:t>i</a:t>
            </a:r>
            <a:r>
              <a:rPr lang="en-US" sz="4400" b="1" dirty="0" smtClean="0">
                <a:solidFill>
                  <a:srgbClr val="00682F"/>
                </a:solidFill>
                <a:latin typeface="Candara"/>
                <a:cs typeface="Candara"/>
              </a:rPr>
              <a:t>-PANTAWID</a:t>
            </a:r>
            <a:r>
              <a:rPr lang="en-US" sz="4400" dirty="0" smtClean="0">
                <a:latin typeface="Candara"/>
                <a:cs typeface="Candara"/>
              </a:rPr>
              <a:t>  Objective</a:t>
            </a:r>
            <a:endParaRPr lang="en-US" sz="4400" dirty="0">
              <a:latin typeface="Candara"/>
              <a:cs typeface="Candara"/>
            </a:endParaRPr>
          </a:p>
        </p:txBody>
      </p:sp>
      <p:sp>
        <p:nvSpPr>
          <p:cNvPr id="3" name="Content Placeholder 2"/>
          <p:cNvSpPr>
            <a:spLocks noGrp="1"/>
          </p:cNvSpPr>
          <p:nvPr>
            <p:ph idx="4294967295"/>
          </p:nvPr>
        </p:nvSpPr>
        <p:spPr>
          <a:xfrm>
            <a:off x="457200" y="1219200"/>
            <a:ext cx="8229600" cy="3078162"/>
          </a:xfrm>
          <a:prstGeom prst="rect">
            <a:avLst/>
          </a:prstGeom>
        </p:spPr>
        <p:txBody>
          <a:bodyPr/>
          <a:lstStyle/>
          <a:p>
            <a:pPr marL="0" indent="0" algn="ctr">
              <a:spcBef>
                <a:spcPts val="600"/>
              </a:spcBef>
              <a:buNone/>
            </a:pPr>
            <a:r>
              <a:rPr lang="en-US" sz="3200" dirty="0" smtClean="0">
                <a:latin typeface="Candara"/>
                <a:cs typeface="Candara"/>
              </a:rPr>
              <a:t>To develop a </a:t>
            </a:r>
            <a:r>
              <a:rPr lang="en-US" sz="3200" b="1" dirty="0" smtClean="0">
                <a:solidFill>
                  <a:srgbClr val="006600"/>
                </a:solidFill>
                <a:latin typeface="Candara"/>
                <a:cs typeface="Candara"/>
              </a:rPr>
              <a:t>model</a:t>
            </a:r>
            <a:r>
              <a:rPr lang="en-US" sz="3200" dirty="0" smtClean="0">
                <a:solidFill>
                  <a:srgbClr val="006600"/>
                </a:solidFill>
                <a:latin typeface="Candara"/>
                <a:cs typeface="Candara"/>
              </a:rPr>
              <a:t> </a:t>
            </a:r>
          </a:p>
          <a:p>
            <a:pPr marL="0" indent="0" algn="ctr">
              <a:spcBef>
                <a:spcPts val="600"/>
              </a:spcBef>
              <a:buNone/>
            </a:pPr>
            <a:r>
              <a:rPr lang="en-US" sz="3200" dirty="0" smtClean="0">
                <a:latin typeface="Candara"/>
                <a:cs typeface="Candara"/>
              </a:rPr>
              <a:t>for civil society – government partnership</a:t>
            </a:r>
          </a:p>
          <a:p>
            <a:pPr marL="0" indent="0" algn="ctr">
              <a:spcBef>
                <a:spcPts val="600"/>
              </a:spcBef>
              <a:buNone/>
            </a:pPr>
            <a:r>
              <a:rPr lang="en-US" sz="3200" dirty="0">
                <a:latin typeface="Candara"/>
                <a:cs typeface="Candara"/>
              </a:rPr>
              <a:t>f</a:t>
            </a:r>
            <a:r>
              <a:rPr lang="en-US" sz="3200" dirty="0" smtClean="0">
                <a:latin typeface="Candara"/>
                <a:cs typeface="Candara"/>
              </a:rPr>
              <a:t>or transparent and accountable </a:t>
            </a:r>
          </a:p>
          <a:p>
            <a:pPr marL="0" indent="0" algn="ctr">
              <a:spcBef>
                <a:spcPts val="600"/>
              </a:spcBef>
              <a:buNone/>
            </a:pPr>
            <a:r>
              <a:rPr lang="en-US" sz="3200" dirty="0" smtClean="0">
                <a:latin typeface="Candara"/>
                <a:cs typeface="Candara"/>
              </a:rPr>
              <a:t>implementation  of the</a:t>
            </a:r>
          </a:p>
          <a:p>
            <a:pPr marL="0" indent="0" algn="ctr">
              <a:spcBef>
                <a:spcPts val="600"/>
              </a:spcBef>
              <a:buNone/>
            </a:pPr>
            <a:r>
              <a:rPr lang="en-US" sz="3200" dirty="0" err="1" smtClean="0">
                <a:latin typeface="Candara"/>
                <a:cs typeface="Candara"/>
              </a:rPr>
              <a:t>Pantawid</a:t>
            </a:r>
            <a:r>
              <a:rPr lang="en-US" sz="3200" dirty="0" smtClean="0">
                <a:latin typeface="Candara"/>
                <a:cs typeface="Candara"/>
              </a:rPr>
              <a:t> </a:t>
            </a:r>
            <a:r>
              <a:rPr lang="en-US" sz="3200" dirty="0" err="1" smtClean="0">
                <a:latin typeface="Candara"/>
                <a:cs typeface="Candara"/>
              </a:rPr>
              <a:t>Pamilyang</a:t>
            </a:r>
            <a:r>
              <a:rPr lang="en-US" sz="3200" dirty="0" smtClean="0">
                <a:latin typeface="Candara"/>
                <a:cs typeface="Candara"/>
              </a:rPr>
              <a:t> Pilipino Program (4Ps)</a:t>
            </a:r>
            <a:endParaRPr lang="en-US" sz="3200" dirty="0">
              <a:latin typeface="Candara"/>
              <a:cs typeface="Candara"/>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14" y="6113951"/>
            <a:ext cx="9144000" cy="802105"/>
          </a:xfrm>
          <a:prstGeom prst="rect">
            <a:avLst/>
          </a:prstGeom>
        </p:spPr>
      </p:pic>
      <p:sp>
        <p:nvSpPr>
          <p:cNvPr id="5" name="TextBox 4"/>
          <p:cNvSpPr txBox="1"/>
          <p:nvPr/>
        </p:nvSpPr>
        <p:spPr>
          <a:xfrm>
            <a:off x="469557" y="4390072"/>
            <a:ext cx="8229600" cy="1477328"/>
          </a:xfrm>
          <a:prstGeom prst="rect">
            <a:avLst/>
          </a:prstGeom>
          <a:noFill/>
        </p:spPr>
        <p:txBody>
          <a:bodyPr wrap="square" rtlCol="0">
            <a:spAutoFit/>
          </a:bodyPr>
          <a:lstStyle/>
          <a:p>
            <a:r>
              <a:rPr lang="en-US" b="1" i="1" dirty="0" smtClean="0">
                <a:solidFill>
                  <a:srgbClr val="C00000"/>
                </a:solidFill>
              </a:rPr>
              <a:t>From the grant agreement – “Capacity building of member organizations of the NLCGG through, inter alia, the carrying out of workshops and training for partner CSOs of the NLCGG to facilitate the adoption of common TPM procedures and tools developed under Part 1, common FDS training curriculum developed under Part 2, and a common menu of social accountability tools for use in the project.”</a:t>
            </a:r>
            <a:endParaRPr lang="en-US" b="1" i="1" dirty="0">
              <a:solidFill>
                <a:srgbClr val="C00000"/>
              </a:solidFill>
            </a:endParaRPr>
          </a:p>
        </p:txBody>
      </p:sp>
      <p:sp>
        <p:nvSpPr>
          <p:cNvPr id="6" name="Slide Number Placeholder 5"/>
          <p:cNvSpPr>
            <a:spLocks noGrp="1"/>
          </p:cNvSpPr>
          <p:nvPr>
            <p:ph type="sldNum" sz="quarter" idx="12"/>
          </p:nvPr>
        </p:nvSpPr>
        <p:spPr/>
        <p:txBody>
          <a:bodyPr/>
          <a:lstStyle/>
          <a:p>
            <a:fld id="{55F2A61E-48FD-4F96-85A2-4E092D9FE7A4}" type="slidenum">
              <a:rPr lang="en-US" smtClean="0"/>
              <a:pPr/>
              <a:t>9</a:t>
            </a:fld>
            <a:endParaRPr lang="en-US"/>
          </a:p>
        </p:txBody>
      </p:sp>
    </p:spTree>
    <p:extLst>
      <p:ext uri="{BB962C8B-B14F-4D97-AF65-F5344CB8AC3E}">
        <p14:creationId xmlns:p14="http://schemas.microsoft.com/office/powerpoint/2010/main" val="39155671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kwenta_CPA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1988</TotalTime>
  <Words>4088</Words>
  <Application>Microsoft Office PowerPoint</Application>
  <PresentationFormat>On-screen Show (4:3)</PresentationFormat>
  <Paragraphs>507</Paragraphs>
  <Slides>39</Slides>
  <Notes>38</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Office Theme</vt:lpstr>
      <vt:lpstr>1_i-kwenta_CPA_template</vt:lpstr>
      <vt:lpstr>PowerPoint Presentation</vt:lpstr>
      <vt:lpstr>eFDS9 – Tapatan sa Kalusugan</vt:lpstr>
      <vt:lpstr>PowerPoint Presentation</vt:lpstr>
      <vt:lpstr>PowerPoint Presentation</vt:lpstr>
      <vt:lpstr>PowerPoint Presentation</vt:lpstr>
      <vt:lpstr>PowerPoint Presentation</vt:lpstr>
      <vt:lpstr>PowerPoint Presentation</vt:lpstr>
      <vt:lpstr>PowerPoint Presentation</vt:lpstr>
      <vt:lpstr>i-PANTAWID  Objective</vt:lpstr>
      <vt:lpstr>LGU Selection</vt:lpstr>
      <vt:lpstr>i-Pantawid LGUs Northern Luzon (Regions I, II, CAR)</vt:lpstr>
      <vt:lpstr>What is the enhanced Family Development Session (eFDS)?</vt:lpstr>
      <vt:lpstr>Multiplier Effect</vt:lpstr>
      <vt:lpstr>2 Key Players</vt:lpstr>
      <vt:lpstr>Ang Aming BHS Mangaldan, Pangasinan Aug 2013</vt:lpstr>
      <vt:lpstr>Community Scorecard (CSC)</vt:lpstr>
      <vt:lpstr>Proseso ng Community Scorecard (CSC)</vt:lpstr>
      <vt:lpstr>Proseso ng Community Scorecard (CSC)</vt:lpstr>
      <vt:lpstr>Health Services Community Scorecard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Suggestions for Improvement - RHU</vt:lpstr>
      <vt:lpstr>Suggestions for Improvement - RHU</vt:lpstr>
      <vt:lpstr>Suggestions for Improvement - RHU</vt:lpstr>
      <vt:lpstr>Suggestions for Improvement - RHU</vt:lpstr>
      <vt:lpstr>PowerPoint Presentation</vt:lpstr>
      <vt:lpstr>PowerPoint Presentation</vt:lpstr>
      <vt:lpstr>Suggestions for Improvement -  BHS</vt:lpstr>
      <vt:lpstr>Suggestions for Improvement -  BHS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Bing van Tooren</dc:creator>
  <cp:lastModifiedBy>Bing van Tooren</cp:lastModifiedBy>
  <cp:revision>98</cp:revision>
  <cp:lastPrinted>2017-09-14T15:16:42Z</cp:lastPrinted>
  <dcterms:created xsi:type="dcterms:W3CDTF">2013-07-02T12:20:34Z</dcterms:created>
  <dcterms:modified xsi:type="dcterms:W3CDTF">2018-05-05T07:25:44Z</dcterms:modified>
</cp:coreProperties>
</file>