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312" r:id="rId3"/>
    <p:sldId id="259" r:id="rId4"/>
    <p:sldId id="313" r:id="rId5"/>
    <p:sldId id="273" r:id="rId6"/>
    <p:sldId id="275" r:id="rId7"/>
    <p:sldId id="262" r:id="rId8"/>
    <p:sldId id="296" r:id="rId9"/>
    <p:sldId id="295" r:id="rId10"/>
    <p:sldId id="311" r:id="rId11"/>
    <p:sldId id="305" r:id="rId12"/>
    <p:sldId id="304" r:id="rId13"/>
    <p:sldId id="314" r:id="rId14"/>
    <p:sldId id="315" r:id="rId15"/>
    <p:sldId id="316" r:id="rId16"/>
    <p:sldId id="301" r:id="rId17"/>
    <p:sldId id="300" r:id="rId18"/>
    <p:sldId id="302" r:id="rId1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007A37"/>
    <a:srgbClr val="009900"/>
    <a:srgbClr val="AC007F"/>
    <a:srgbClr val="517A00"/>
    <a:srgbClr val="669900"/>
    <a:srgbClr val="FF3300"/>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27" autoAdjust="0"/>
  </p:normalViewPr>
  <p:slideViewPr>
    <p:cSldViewPr>
      <p:cViewPr>
        <p:scale>
          <a:sx n="60" d="100"/>
          <a:sy n="60" d="100"/>
        </p:scale>
        <p:origin x="-1560" y="138"/>
      </p:cViewPr>
      <p:guideLst>
        <p:guide orient="horz" pos="2160"/>
        <p:guide pos="2880"/>
      </p:guideLst>
    </p:cSldViewPr>
  </p:slideViewPr>
  <p:notesTextViewPr>
    <p:cViewPr>
      <p:scale>
        <a:sx n="1" d="1"/>
        <a:sy n="1" d="1"/>
      </p:scale>
      <p:origin x="0" y="96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5E1DDE-FA5E-4459-B34F-C9A00A0E522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BB86572-9BD1-46AE-A44B-04EA608C480F}">
      <dgm:prSet/>
      <dgm:spPr/>
      <dgm:t>
        <a:bodyPr/>
        <a:lstStyle/>
        <a:p>
          <a:pPr rtl="0"/>
          <a:r>
            <a:rPr lang="en-US" b="1" dirty="0" smtClean="0"/>
            <a:t>Planning</a:t>
          </a:r>
          <a:endParaRPr lang="en-US" b="1" dirty="0"/>
        </a:p>
      </dgm:t>
    </dgm:pt>
    <dgm:pt modelId="{6C3585A0-FF4C-4B9E-90C7-24874B198B47}" type="parTrans" cxnId="{FDB23638-4D77-41FA-89FF-C92BA4362EA5}">
      <dgm:prSet/>
      <dgm:spPr/>
      <dgm:t>
        <a:bodyPr/>
        <a:lstStyle/>
        <a:p>
          <a:endParaRPr lang="en-US"/>
        </a:p>
      </dgm:t>
    </dgm:pt>
    <dgm:pt modelId="{7F6A828B-7100-4B7B-906F-2CF481540AE0}" type="sibTrans" cxnId="{FDB23638-4D77-41FA-89FF-C92BA4362EA5}">
      <dgm:prSet/>
      <dgm:spPr/>
      <dgm:t>
        <a:bodyPr/>
        <a:lstStyle/>
        <a:p>
          <a:endParaRPr lang="en-US"/>
        </a:p>
      </dgm:t>
    </dgm:pt>
    <dgm:pt modelId="{58B8A718-4C8D-456E-AB96-E0D4D9646A30}">
      <dgm:prSet/>
      <dgm:spPr/>
      <dgm:t>
        <a:bodyPr/>
        <a:lstStyle/>
        <a:p>
          <a:pPr rtl="0"/>
          <a:r>
            <a:rPr lang="en-US" b="1" dirty="0" smtClean="0"/>
            <a:t>Budgeting</a:t>
          </a:r>
          <a:endParaRPr lang="en-US" b="1" dirty="0"/>
        </a:p>
      </dgm:t>
    </dgm:pt>
    <dgm:pt modelId="{D433019C-DE86-4E73-A5E9-5C913E336E50}" type="parTrans" cxnId="{ADC6FDD1-F615-4111-8DD5-7E985B370548}">
      <dgm:prSet/>
      <dgm:spPr/>
      <dgm:t>
        <a:bodyPr/>
        <a:lstStyle/>
        <a:p>
          <a:endParaRPr lang="en-US"/>
        </a:p>
      </dgm:t>
    </dgm:pt>
    <dgm:pt modelId="{FA838D43-33B8-42D0-9E20-19D4F875E887}" type="sibTrans" cxnId="{ADC6FDD1-F615-4111-8DD5-7E985B370548}">
      <dgm:prSet/>
      <dgm:spPr/>
      <dgm:t>
        <a:bodyPr/>
        <a:lstStyle/>
        <a:p>
          <a:endParaRPr lang="en-US"/>
        </a:p>
      </dgm:t>
    </dgm:pt>
    <dgm:pt modelId="{8D0E821D-7DDC-421E-8511-F13A4D9ADF02}">
      <dgm:prSet/>
      <dgm:spPr/>
      <dgm:t>
        <a:bodyPr/>
        <a:lstStyle/>
        <a:p>
          <a:pPr rtl="0"/>
          <a:r>
            <a:rPr lang="en-US" b="1" dirty="0" smtClean="0"/>
            <a:t>Expenditure</a:t>
          </a:r>
          <a:endParaRPr lang="en-US" b="1" dirty="0"/>
        </a:p>
      </dgm:t>
    </dgm:pt>
    <dgm:pt modelId="{582C4527-7983-466F-B7C9-D95E781DBA33}" type="parTrans" cxnId="{D09EBAB5-7963-4D86-AE78-35A401ECACCE}">
      <dgm:prSet/>
      <dgm:spPr/>
      <dgm:t>
        <a:bodyPr/>
        <a:lstStyle/>
        <a:p>
          <a:endParaRPr lang="en-US"/>
        </a:p>
      </dgm:t>
    </dgm:pt>
    <dgm:pt modelId="{120C1B00-0586-4617-83B7-2D8A61178EB3}" type="sibTrans" cxnId="{D09EBAB5-7963-4D86-AE78-35A401ECACCE}">
      <dgm:prSet/>
      <dgm:spPr/>
      <dgm:t>
        <a:bodyPr/>
        <a:lstStyle/>
        <a:p>
          <a:endParaRPr lang="en-US"/>
        </a:p>
      </dgm:t>
    </dgm:pt>
    <dgm:pt modelId="{DF8131F8-EBC5-496D-9FC2-B9489ABBB09C}">
      <dgm:prSet/>
      <dgm:spPr/>
      <dgm:t>
        <a:bodyPr/>
        <a:lstStyle/>
        <a:p>
          <a:pPr rtl="0"/>
          <a:r>
            <a:rPr lang="en-US" b="1" dirty="0" smtClean="0"/>
            <a:t>Monitoring</a:t>
          </a:r>
          <a:endParaRPr lang="en-US" b="1" dirty="0"/>
        </a:p>
      </dgm:t>
    </dgm:pt>
    <dgm:pt modelId="{AC7C6311-4E79-4D4F-9EAA-FF2B180BDEDE}" type="parTrans" cxnId="{BE43DFA1-A441-40CD-9364-36D637C6D960}">
      <dgm:prSet/>
      <dgm:spPr/>
      <dgm:t>
        <a:bodyPr/>
        <a:lstStyle/>
        <a:p>
          <a:endParaRPr lang="en-US"/>
        </a:p>
      </dgm:t>
    </dgm:pt>
    <dgm:pt modelId="{FD1FA039-C0B2-40CB-8D18-63244161A434}" type="sibTrans" cxnId="{BE43DFA1-A441-40CD-9364-36D637C6D960}">
      <dgm:prSet/>
      <dgm:spPr/>
      <dgm:t>
        <a:bodyPr/>
        <a:lstStyle/>
        <a:p>
          <a:endParaRPr lang="en-US"/>
        </a:p>
      </dgm:t>
    </dgm:pt>
    <dgm:pt modelId="{DCA40AA2-27BC-4AF5-A668-52F7DC948EDD}" type="pres">
      <dgm:prSet presAssocID="{5F5E1DDE-FA5E-4459-B34F-C9A00A0E522E}" presName="cycle" presStyleCnt="0">
        <dgm:presLayoutVars>
          <dgm:dir/>
          <dgm:resizeHandles val="exact"/>
        </dgm:presLayoutVars>
      </dgm:prSet>
      <dgm:spPr/>
      <dgm:t>
        <a:bodyPr/>
        <a:lstStyle/>
        <a:p>
          <a:endParaRPr lang="en-US"/>
        </a:p>
      </dgm:t>
    </dgm:pt>
    <dgm:pt modelId="{955A694F-3E76-418D-8BBD-0A796FA1FD9D}" type="pres">
      <dgm:prSet presAssocID="{1BB86572-9BD1-46AE-A44B-04EA608C480F}" presName="dummy" presStyleCnt="0"/>
      <dgm:spPr/>
    </dgm:pt>
    <dgm:pt modelId="{DD9FC4C8-69F5-414B-BF35-1C55EBC40F88}" type="pres">
      <dgm:prSet presAssocID="{1BB86572-9BD1-46AE-A44B-04EA608C480F}" presName="node" presStyleLbl="revTx" presStyleIdx="0" presStyleCnt="4" custScaleY="49017">
        <dgm:presLayoutVars>
          <dgm:bulletEnabled val="1"/>
        </dgm:presLayoutVars>
      </dgm:prSet>
      <dgm:spPr/>
      <dgm:t>
        <a:bodyPr/>
        <a:lstStyle/>
        <a:p>
          <a:endParaRPr lang="en-US"/>
        </a:p>
      </dgm:t>
    </dgm:pt>
    <dgm:pt modelId="{A4CA4546-4D12-4AFC-AC1B-2DE37686FB78}" type="pres">
      <dgm:prSet presAssocID="{7F6A828B-7100-4B7B-906F-2CF481540AE0}" presName="sibTrans" presStyleLbl="node1" presStyleIdx="0" presStyleCnt="4"/>
      <dgm:spPr/>
      <dgm:t>
        <a:bodyPr/>
        <a:lstStyle/>
        <a:p>
          <a:endParaRPr lang="en-US"/>
        </a:p>
      </dgm:t>
    </dgm:pt>
    <dgm:pt modelId="{FDBBA20E-78A8-4EC4-B54A-43B814C11EEC}" type="pres">
      <dgm:prSet presAssocID="{58B8A718-4C8D-456E-AB96-E0D4D9646A30}" presName="dummy" presStyleCnt="0"/>
      <dgm:spPr/>
    </dgm:pt>
    <dgm:pt modelId="{9002B7FD-2625-4D40-8B3F-CD4302362B12}" type="pres">
      <dgm:prSet presAssocID="{58B8A718-4C8D-456E-AB96-E0D4D9646A30}" presName="node" presStyleLbl="revTx" presStyleIdx="1" presStyleCnt="4" custScaleX="115876" custScaleY="52785" custRadScaleRad="101896" custRadScaleInc="-24076">
        <dgm:presLayoutVars>
          <dgm:bulletEnabled val="1"/>
        </dgm:presLayoutVars>
      </dgm:prSet>
      <dgm:spPr/>
      <dgm:t>
        <a:bodyPr/>
        <a:lstStyle/>
        <a:p>
          <a:endParaRPr lang="en-US"/>
        </a:p>
      </dgm:t>
    </dgm:pt>
    <dgm:pt modelId="{7D2D356D-9A69-4BD8-864C-816A14191A66}" type="pres">
      <dgm:prSet presAssocID="{FA838D43-33B8-42D0-9E20-19D4F875E887}" presName="sibTrans" presStyleLbl="node1" presStyleIdx="1" presStyleCnt="4"/>
      <dgm:spPr/>
      <dgm:t>
        <a:bodyPr/>
        <a:lstStyle/>
        <a:p>
          <a:endParaRPr lang="en-US"/>
        </a:p>
      </dgm:t>
    </dgm:pt>
    <dgm:pt modelId="{B7C33E23-F524-449C-B1D3-99E065E08F24}" type="pres">
      <dgm:prSet presAssocID="{8D0E821D-7DDC-421E-8511-F13A4D9ADF02}" presName="dummy" presStyleCnt="0"/>
      <dgm:spPr/>
    </dgm:pt>
    <dgm:pt modelId="{8F508B8B-7DC6-4652-B7A7-3C9FBEE53F28}" type="pres">
      <dgm:prSet presAssocID="{8D0E821D-7DDC-421E-8511-F13A4D9ADF02}" presName="node" presStyleLbl="revTx" presStyleIdx="2" presStyleCnt="4" custScaleY="51905">
        <dgm:presLayoutVars>
          <dgm:bulletEnabled val="1"/>
        </dgm:presLayoutVars>
      </dgm:prSet>
      <dgm:spPr/>
      <dgm:t>
        <a:bodyPr/>
        <a:lstStyle/>
        <a:p>
          <a:endParaRPr lang="en-US"/>
        </a:p>
      </dgm:t>
    </dgm:pt>
    <dgm:pt modelId="{EA0CE494-2F90-4ED9-9C92-1ED597D2257F}" type="pres">
      <dgm:prSet presAssocID="{120C1B00-0586-4617-83B7-2D8A61178EB3}" presName="sibTrans" presStyleLbl="node1" presStyleIdx="2" presStyleCnt="4"/>
      <dgm:spPr/>
      <dgm:t>
        <a:bodyPr/>
        <a:lstStyle/>
        <a:p>
          <a:endParaRPr lang="en-US"/>
        </a:p>
      </dgm:t>
    </dgm:pt>
    <dgm:pt modelId="{397C898C-6C67-4E43-AAE4-04421A5AF5AB}" type="pres">
      <dgm:prSet presAssocID="{DF8131F8-EBC5-496D-9FC2-B9489ABBB09C}" presName="dummy" presStyleCnt="0"/>
      <dgm:spPr/>
    </dgm:pt>
    <dgm:pt modelId="{DFE5A7F1-1910-41EB-B417-6D754ED1165B}" type="pres">
      <dgm:prSet presAssocID="{DF8131F8-EBC5-496D-9FC2-B9489ABBB09C}" presName="node" presStyleLbl="revTx" presStyleIdx="3" presStyleCnt="4" custScaleY="68051">
        <dgm:presLayoutVars>
          <dgm:bulletEnabled val="1"/>
        </dgm:presLayoutVars>
      </dgm:prSet>
      <dgm:spPr/>
      <dgm:t>
        <a:bodyPr/>
        <a:lstStyle/>
        <a:p>
          <a:endParaRPr lang="en-US"/>
        </a:p>
      </dgm:t>
    </dgm:pt>
    <dgm:pt modelId="{940D5338-8E94-4075-A487-730D645893E7}" type="pres">
      <dgm:prSet presAssocID="{FD1FA039-C0B2-40CB-8D18-63244161A434}" presName="sibTrans" presStyleLbl="node1" presStyleIdx="3" presStyleCnt="4" custScaleX="105068"/>
      <dgm:spPr/>
      <dgm:t>
        <a:bodyPr/>
        <a:lstStyle/>
        <a:p>
          <a:endParaRPr lang="en-US"/>
        </a:p>
      </dgm:t>
    </dgm:pt>
  </dgm:ptLst>
  <dgm:cxnLst>
    <dgm:cxn modelId="{18A034AD-2682-44E7-B2B9-D4DAF79AE5A3}" type="presOf" srcId="{8D0E821D-7DDC-421E-8511-F13A4D9ADF02}" destId="{8F508B8B-7DC6-4652-B7A7-3C9FBEE53F28}" srcOrd="0" destOrd="0" presId="urn:microsoft.com/office/officeart/2005/8/layout/cycle1"/>
    <dgm:cxn modelId="{B5D818CD-F884-496B-9A27-BA97E4D9021C}" type="presOf" srcId="{FA838D43-33B8-42D0-9E20-19D4F875E887}" destId="{7D2D356D-9A69-4BD8-864C-816A14191A66}" srcOrd="0" destOrd="0" presId="urn:microsoft.com/office/officeart/2005/8/layout/cycle1"/>
    <dgm:cxn modelId="{BE43DFA1-A441-40CD-9364-36D637C6D960}" srcId="{5F5E1DDE-FA5E-4459-B34F-C9A00A0E522E}" destId="{DF8131F8-EBC5-496D-9FC2-B9489ABBB09C}" srcOrd="3" destOrd="0" parTransId="{AC7C6311-4E79-4D4F-9EAA-FF2B180BDEDE}" sibTransId="{FD1FA039-C0B2-40CB-8D18-63244161A434}"/>
    <dgm:cxn modelId="{FDB23638-4D77-41FA-89FF-C92BA4362EA5}" srcId="{5F5E1DDE-FA5E-4459-B34F-C9A00A0E522E}" destId="{1BB86572-9BD1-46AE-A44B-04EA608C480F}" srcOrd="0" destOrd="0" parTransId="{6C3585A0-FF4C-4B9E-90C7-24874B198B47}" sibTransId="{7F6A828B-7100-4B7B-906F-2CF481540AE0}"/>
    <dgm:cxn modelId="{ADC6FDD1-F615-4111-8DD5-7E985B370548}" srcId="{5F5E1DDE-FA5E-4459-B34F-C9A00A0E522E}" destId="{58B8A718-4C8D-456E-AB96-E0D4D9646A30}" srcOrd="1" destOrd="0" parTransId="{D433019C-DE86-4E73-A5E9-5C913E336E50}" sibTransId="{FA838D43-33B8-42D0-9E20-19D4F875E887}"/>
    <dgm:cxn modelId="{A2D2356E-6DC3-4539-8A7F-0567A4A57AF4}" type="presOf" srcId="{120C1B00-0586-4617-83B7-2D8A61178EB3}" destId="{EA0CE494-2F90-4ED9-9C92-1ED597D2257F}" srcOrd="0" destOrd="0" presId="urn:microsoft.com/office/officeart/2005/8/layout/cycle1"/>
    <dgm:cxn modelId="{D09EBAB5-7963-4D86-AE78-35A401ECACCE}" srcId="{5F5E1DDE-FA5E-4459-B34F-C9A00A0E522E}" destId="{8D0E821D-7DDC-421E-8511-F13A4D9ADF02}" srcOrd="2" destOrd="0" parTransId="{582C4527-7983-466F-B7C9-D95E781DBA33}" sibTransId="{120C1B00-0586-4617-83B7-2D8A61178EB3}"/>
    <dgm:cxn modelId="{944101DC-9833-4B40-9728-FE4B42D1305E}" type="presOf" srcId="{7F6A828B-7100-4B7B-906F-2CF481540AE0}" destId="{A4CA4546-4D12-4AFC-AC1B-2DE37686FB78}" srcOrd="0" destOrd="0" presId="urn:microsoft.com/office/officeart/2005/8/layout/cycle1"/>
    <dgm:cxn modelId="{DBBA002D-35CE-40AD-90B2-EDF2D953C1BD}" type="presOf" srcId="{5F5E1DDE-FA5E-4459-B34F-C9A00A0E522E}" destId="{DCA40AA2-27BC-4AF5-A668-52F7DC948EDD}" srcOrd="0" destOrd="0" presId="urn:microsoft.com/office/officeart/2005/8/layout/cycle1"/>
    <dgm:cxn modelId="{4473F7B4-14E8-4162-8FD3-F143E6317110}" type="presOf" srcId="{58B8A718-4C8D-456E-AB96-E0D4D9646A30}" destId="{9002B7FD-2625-4D40-8B3F-CD4302362B12}" srcOrd="0" destOrd="0" presId="urn:microsoft.com/office/officeart/2005/8/layout/cycle1"/>
    <dgm:cxn modelId="{B9A1E423-4C58-41DB-BEE4-F401786236BF}" type="presOf" srcId="{FD1FA039-C0B2-40CB-8D18-63244161A434}" destId="{940D5338-8E94-4075-A487-730D645893E7}" srcOrd="0" destOrd="0" presId="urn:microsoft.com/office/officeart/2005/8/layout/cycle1"/>
    <dgm:cxn modelId="{13E02157-A534-489F-A856-740C3A7DA5D4}" type="presOf" srcId="{DF8131F8-EBC5-496D-9FC2-B9489ABBB09C}" destId="{DFE5A7F1-1910-41EB-B417-6D754ED1165B}" srcOrd="0" destOrd="0" presId="urn:microsoft.com/office/officeart/2005/8/layout/cycle1"/>
    <dgm:cxn modelId="{DD6C1B33-8E7F-447E-B75B-2A187E448AD1}" type="presOf" srcId="{1BB86572-9BD1-46AE-A44B-04EA608C480F}" destId="{DD9FC4C8-69F5-414B-BF35-1C55EBC40F88}" srcOrd="0" destOrd="0" presId="urn:microsoft.com/office/officeart/2005/8/layout/cycle1"/>
    <dgm:cxn modelId="{6A1EC73B-19EC-4F04-BD3B-DFCBB244B703}" type="presParOf" srcId="{DCA40AA2-27BC-4AF5-A668-52F7DC948EDD}" destId="{955A694F-3E76-418D-8BBD-0A796FA1FD9D}" srcOrd="0" destOrd="0" presId="urn:microsoft.com/office/officeart/2005/8/layout/cycle1"/>
    <dgm:cxn modelId="{C6DD07CC-5E3A-46AE-A94A-37F759E20142}" type="presParOf" srcId="{DCA40AA2-27BC-4AF5-A668-52F7DC948EDD}" destId="{DD9FC4C8-69F5-414B-BF35-1C55EBC40F88}" srcOrd="1" destOrd="0" presId="urn:microsoft.com/office/officeart/2005/8/layout/cycle1"/>
    <dgm:cxn modelId="{763DB212-003B-45F1-914C-301210C49A6F}" type="presParOf" srcId="{DCA40AA2-27BC-4AF5-A668-52F7DC948EDD}" destId="{A4CA4546-4D12-4AFC-AC1B-2DE37686FB78}" srcOrd="2" destOrd="0" presId="urn:microsoft.com/office/officeart/2005/8/layout/cycle1"/>
    <dgm:cxn modelId="{00CBE316-43CF-4661-8946-1DCE5F8EF78B}" type="presParOf" srcId="{DCA40AA2-27BC-4AF5-A668-52F7DC948EDD}" destId="{FDBBA20E-78A8-4EC4-B54A-43B814C11EEC}" srcOrd="3" destOrd="0" presId="urn:microsoft.com/office/officeart/2005/8/layout/cycle1"/>
    <dgm:cxn modelId="{E0D19B81-E019-485F-ACC1-0384D881A54A}" type="presParOf" srcId="{DCA40AA2-27BC-4AF5-A668-52F7DC948EDD}" destId="{9002B7FD-2625-4D40-8B3F-CD4302362B12}" srcOrd="4" destOrd="0" presId="urn:microsoft.com/office/officeart/2005/8/layout/cycle1"/>
    <dgm:cxn modelId="{D737E3FB-F406-4425-9102-DF765263EA35}" type="presParOf" srcId="{DCA40AA2-27BC-4AF5-A668-52F7DC948EDD}" destId="{7D2D356D-9A69-4BD8-864C-816A14191A66}" srcOrd="5" destOrd="0" presId="urn:microsoft.com/office/officeart/2005/8/layout/cycle1"/>
    <dgm:cxn modelId="{6CDB4C57-ED03-48B4-9C6C-0B7015C5C111}" type="presParOf" srcId="{DCA40AA2-27BC-4AF5-A668-52F7DC948EDD}" destId="{B7C33E23-F524-449C-B1D3-99E065E08F24}" srcOrd="6" destOrd="0" presId="urn:microsoft.com/office/officeart/2005/8/layout/cycle1"/>
    <dgm:cxn modelId="{6641D0E3-96EE-4CAD-83D8-9336762CDA90}" type="presParOf" srcId="{DCA40AA2-27BC-4AF5-A668-52F7DC948EDD}" destId="{8F508B8B-7DC6-4652-B7A7-3C9FBEE53F28}" srcOrd="7" destOrd="0" presId="urn:microsoft.com/office/officeart/2005/8/layout/cycle1"/>
    <dgm:cxn modelId="{E161D59F-A81C-457D-8321-34FCB6BF083B}" type="presParOf" srcId="{DCA40AA2-27BC-4AF5-A668-52F7DC948EDD}" destId="{EA0CE494-2F90-4ED9-9C92-1ED597D2257F}" srcOrd="8" destOrd="0" presId="urn:microsoft.com/office/officeart/2005/8/layout/cycle1"/>
    <dgm:cxn modelId="{27FDAFE1-D38B-4B0B-B5C1-05D366ACEF9E}" type="presParOf" srcId="{DCA40AA2-27BC-4AF5-A668-52F7DC948EDD}" destId="{397C898C-6C67-4E43-AAE4-04421A5AF5AB}" srcOrd="9" destOrd="0" presId="urn:microsoft.com/office/officeart/2005/8/layout/cycle1"/>
    <dgm:cxn modelId="{CAC5F5FB-BA75-4A0D-B874-1204A5006967}" type="presParOf" srcId="{DCA40AA2-27BC-4AF5-A668-52F7DC948EDD}" destId="{DFE5A7F1-1910-41EB-B417-6D754ED1165B}" srcOrd="10" destOrd="0" presId="urn:microsoft.com/office/officeart/2005/8/layout/cycle1"/>
    <dgm:cxn modelId="{14FC10E5-DB50-4C37-902B-FA6A296E1544}" type="presParOf" srcId="{DCA40AA2-27BC-4AF5-A668-52F7DC948EDD}" destId="{940D5338-8E94-4075-A487-730D645893E7}"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FC4C8-69F5-414B-BF35-1C55EBC40F88}">
      <dsp:nvSpPr>
        <dsp:cNvPr id="0" name=""/>
        <dsp:cNvSpPr/>
      </dsp:nvSpPr>
      <dsp:spPr>
        <a:xfrm>
          <a:off x="4818547" y="633996"/>
          <a:ext cx="1996201" cy="978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Planning</a:t>
          </a:r>
          <a:endParaRPr lang="en-US" sz="3000" b="1" kern="1200" dirty="0"/>
        </a:p>
      </dsp:txBody>
      <dsp:txXfrm>
        <a:off x="4818547" y="633996"/>
        <a:ext cx="1996201" cy="978478"/>
      </dsp:txXfrm>
    </dsp:sp>
    <dsp:sp modelId="{A4CA4546-4D12-4AFC-AC1B-2DE37686FB78}">
      <dsp:nvSpPr>
        <dsp:cNvPr id="0" name=""/>
        <dsp:cNvSpPr/>
      </dsp:nvSpPr>
      <dsp:spPr>
        <a:xfrm>
          <a:off x="1328943" y="47281"/>
          <a:ext cx="5640873" cy="5640873"/>
        </a:xfrm>
        <a:prstGeom prst="circularArrow">
          <a:avLst>
            <a:gd name="adj1" fmla="val 6901"/>
            <a:gd name="adj2" fmla="val 465243"/>
            <a:gd name="adj3" fmla="val 891255"/>
            <a:gd name="adj4" fmla="val 19706795"/>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02B7FD-2625-4D40-8B3F-CD4302362B12}">
      <dsp:nvSpPr>
        <dsp:cNvPr id="0" name=""/>
        <dsp:cNvSpPr/>
      </dsp:nvSpPr>
      <dsp:spPr>
        <a:xfrm>
          <a:off x="4895832" y="3789863"/>
          <a:ext cx="2313118" cy="1053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Budgeting</a:t>
          </a:r>
          <a:endParaRPr lang="en-US" sz="3000" b="1" kern="1200" dirty="0"/>
        </a:p>
      </dsp:txBody>
      <dsp:txXfrm>
        <a:off x="4895832" y="3789863"/>
        <a:ext cx="2313118" cy="1053694"/>
      </dsp:txXfrm>
    </dsp:sp>
    <dsp:sp modelId="{7D2D356D-9A69-4BD8-864C-816A14191A66}">
      <dsp:nvSpPr>
        <dsp:cNvPr id="0" name=""/>
        <dsp:cNvSpPr/>
      </dsp:nvSpPr>
      <dsp:spPr>
        <a:xfrm>
          <a:off x="1349859" y="20381"/>
          <a:ext cx="5640873" cy="5640873"/>
        </a:xfrm>
        <a:prstGeom prst="circularArrow">
          <a:avLst>
            <a:gd name="adj1" fmla="val 6901"/>
            <a:gd name="adj2" fmla="val 465243"/>
            <a:gd name="adj3" fmla="val 6369628"/>
            <a:gd name="adj4" fmla="val 3396409"/>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508B8B-7DC6-4652-B7A7-3C9FBEE53F28}">
      <dsp:nvSpPr>
        <dsp:cNvPr id="0" name=""/>
        <dsp:cNvSpPr/>
      </dsp:nvSpPr>
      <dsp:spPr>
        <a:xfrm>
          <a:off x="1426218" y="3997500"/>
          <a:ext cx="1996201" cy="103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Expenditure</a:t>
          </a:r>
          <a:endParaRPr lang="en-US" sz="3000" b="1" kern="1200" dirty="0"/>
        </a:p>
      </dsp:txBody>
      <dsp:txXfrm>
        <a:off x="1426218" y="3997500"/>
        <a:ext cx="1996201" cy="1036128"/>
      </dsp:txXfrm>
    </dsp:sp>
    <dsp:sp modelId="{EA0CE494-2F90-4ED9-9C92-1ED597D2257F}">
      <dsp:nvSpPr>
        <dsp:cNvPr id="0" name=""/>
        <dsp:cNvSpPr/>
      </dsp:nvSpPr>
      <dsp:spPr>
        <a:xfrm>
          <a:off x="1300046" y="-1036"/>
          <a:ext cx="5640873" cy="5640873"/>
        </a:xfrm>
        <a:prstGeom prst="circularArrow">
          <a:avLst>
            <a:gd name="adj1" fmla="val 6901"/>
            <a:gd name="adj2" fmla="val 465243"/>
            <a:gd name="adj3" fmla="val 11839813"/>
            <a:gd name="adj4" fmla="val 9035094"/>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E5A7F1-1910-41EB-B417-6D754ED1165B}">
      <dsp:nvSpPr>
        <dsp:cNvPr id="0" name=""/>
        <dsp:cNvSpPr/>
      </dsp:nvSpPr>
      <dsp:spPr>
        <a:xfrm>
          <a:off x="1426218" y="444017"/>
          <a:ext cx="1996201" cy="1358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rtl="0">
            <a:lnSpc>
              <a:spcPct val="90000"/>
            </a:lnSpc>
            <a:spcBef>
              <a:spcPct val="0"/>
            </a:spcBef>
            <a:spcAft>
              <a:spcPct val="35000"/>
            </a:spcAft>
          </a:pPr>
          <a:r>
            <a:rPr lang="en-US" sz="3000" b="1" kern="1200" dirty="0" smtClean="0"/>
            <a:t>Monitoring</a:t>
          </a:r>
          <a:endParaRPr lang="en-US" sz="3000" b="1" kern="1200" dirty="0"/>
        </a:p>
      </dsp:txBody>
      <dsp:txXfrm>
        <a:off x="1426218" y="444017"/>
        <a:ext cx="1996201" cy="1358435"/>
      </dsp:txXfrm>
    </dsp:sp>
    <dsp:sp modelId="{940D5338-8E94-4075-A487-730D645893E7}">
      <dsp:nvSpPr>
        <dsp:cNvPr id="0" name=""/>
        <dsp:cNvSpPr/>
      </dsp:nvSpPr>
      <dsp:spPr>
        <a:xfrm>
          <a:off x="1157107" y="-1036"/>
          <a:ext cx="5926753" cy="5640873"/>
        </a:xfrm>
        <a:prstGeom prst="circularArrow">
          <a:avLst>
            <a:gd name="adj1" fmla="val 6901"/>
            <a:gd name="adj2" fmla="val 465243"/>
            <a:gd name="adj3" fmla="val 17195593"/>
            <a:gd name="adj4" fmla="val 15184884"/>
            <a:gd name="adj5" fmla="val 8051"/>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289A8FD2-B0E8-4A7C-8EF8-73B6513701F3}" type="datetimeFigureOut">
              <a:rPr lang="en-US" smtClean="0"/>
              <a:t>11/9/2017</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C2A0469A-C42D-4188-945A-982ADE494806}" type="slidenum">
              <a:rPr lang="en-US" smtClean="0"/>
              <a:t>‹#›</a:t>
            </a:fld>
            <a:endParaRPr lang="en-US"/>
          </a:p>
        </p:txBody>
      </p:sp>
    </p:spTree>
    <p:extLst>
      <p:ext uri="{BB962C8B-B14F-4D97-AF65-F5344CB8AC3E}">
        <p14:creationId xmlns:p14="http://schemas.microsoft.com/office/powerpoint/2010/main" val="1923324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F40FCA36-272C-4C0B-A939-E1DE4175D5AD}" type="datetimeFigureOut">
              <a:rPr lang="en-US" smtClean="0"/>
              <a:t>11/9/2017</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78912BBD-BF52-4094-B50E-EC31C0E5DA47}" type="slidenum">
              <a:rPr lang="en-US" smtClean="0"/>
              <a:t>‹#›</a:t>
            </a:fld>
            <a:endParaRPr lang="en-US"/>
          </a:p>
        </p:txBody>
      </p:sp>
    </p:spTree>
    <p:extLst>
      <p:ext uri="{BB962C8B-B14F-4D97-AF65-F5344CB8AC3E}">
        <p14:creationId xmlns:p14="http://schemas.microsoft.com/office/powerpoint/2010/main" val="144825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6E050-E80A-4F24-A136-0B5174D66771}" type="slidenum">
              <a:rPr lang="en-US"/>
              <a:pPr/>
              <a:t>1</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pPr defTabSz="966612">
              <a:defRPr/>
            </a:pPr>
            <a:r>
              <a:rPr lang="en-PH" dirty="0" smtClean="0"/>
              <a:t>[GREETING, INTRODUCE SELF AS FACILITATOR]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These</a:t>
            </a:r>
            <a:r>
              <a:rPr lang="en-PH" baseline="0" dirty="0" smtClean="0"/>
              <a:t> are the appropriate sections of the LGC with regards to posting of the summary of income and expenditures. [READ &amp; DISCUSS]</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10</a:t>
            </a:fld>
            <a:endParaRPr lang="en-US"/>
          </a:p>
        </p:txBody>
      </p:sp>
    </p:spTree>
    <p:extLst>
      <p:ext uri="{BB962C8B-B14F-4D97-AF65-F5344CB8AC3E}">
        <p14:creationId xmlns:p14="http://schemas.microsoft.com/office/powerpoint/2010/main" val="1007208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list of Barangay</a:t>
            </a:r>
            <a:r>
              <a:rPr lang="en-PH" baseline="0" dirty="0" smtClean="0"/>
              <a:t> basic services that the budget should provide for. [READ &amp; DISCUSS]</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11</a:t>
            </a:fld>
            <a:endParaRPr lang="en-US"/>
          </a:p>
        </p:txBody>
      </p:sp>
    </p:spTree>
    <p:extLst>
      <p:ext uri="{BB962C8B-B14F-4D97-AF65-F5344CB8AC3E}">
        <p14:creationId xmlns:p14="http://schemas.microsoft.com/office/powerpoint/2010/main" val="2077133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These are the contents of the budget document prepared by the </a:t>
            </a:r>
            <a:r>
              <a:rPr lang="en-PH" dirty="0" err="1" smtClean="0"/>
              <a:t>Punong</a:t>
            </a:r>
            <a:r>
              <a:rPr lang="en-PH" dirty="0" smtClean="0"/>
              <a:t> Barangay for submission</a:t>
            </a:r>
            <a:r>
              <a:rPr lang="en-PH" baseline="0" dirty="0" smtClean="0"/>
              <a:t> to the </a:t>
            </a:r>
            <a:r>
              <a:rPr lang="en-PH" baseline="0" dirty="0" err="1" smtClean="0"/>
              <a:t>Sangguniang</a:t>
            </a:r>
            <a:r>
              <a:rPr lang="en-PH" baseline="0" dirty="0" smtClean="0"/>
              <a:t> Barangay</a:t>
            </a:r>
            <a:r>
              <a:rPr lang="en-PH" dirty="0" smtClean="0"/>
              <a:t>. [READ &amp; DISCUSS FOR UNDERSTANDING]</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12</a:t>
            </a:fld>
            <a:endParaRPr lang="en-US"/>
          </a:p>
        </p:txBody>
      </p:sp>
    </p:spTree>
    <p:extLst>
      <p:ext uri="{BB962C8B-B14F-4D97-AF65-F5344CB8AC3E}">
        <p14:creationId xmlns:p14="http://schemas.microsoft.com/office/powerpoint/2010/main" val="2149367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Review the contents of this template.  Review the sample</a:t>
            </a:r>
            <a:r>
              <a:rPr lang="en-PH" baseline="0" dirty="0" smtClean="0"/>
              <a:t> barangay financial statement available.  Transfer to this form the appropriate amounts from the sample barangay financial statement.  Compute percentage over total income.</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13</a:t>
            </a:fld>
            <a:endParaRPr lang="en-US"/>
          </a:p>
        </p:txBody>
      </p:sp>
    </p:spTree>
    <p:extLst>
      <p:ext uri="{BB962C8B-B14F-4D97-AF65-F5344CB8AC3E}">
        <p14:creationId xmlns:p14="http://schemas.microsoft.com/office/powerpoint/2010/main" val="2204315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Review the contents of this template.  Review the sample</a:t>
            </a:r>
            <a:r>
              <a:rPr lang="en-PH" baseline="0" dirty="0" smtClean="0"/>
              <a:t> barangay financial statement available.  Transfer to this form the appropriate amounts from the sample barangay financial statement.  Compute % over total expenditure.</a:t>
            </a:r>
            <a:endParaRPr lang="en-PH" dirty="0" smtClean="0"/>
          </a:p>
        </p:txBody>
      </p:sp>
      <p:sp>
        <p:nvSpPr>
          <p:cNvPr id="4" name="Slide Number Placeholder 3"/>
          <p:cNvSpPr>
            <a:spLocks noGrp="1"/>
          </p:cNvSpPr>
          <p:nvPr>
            <p:ph type="sldNum" sz="quarter" idx="10"/>
          </p:nvPr>
        </p:nvSpPr>
        <p:spPr/>
        <p:txBody>
          <a:bodyPr/>
          <a:lstStyle/>
          <a:p>
            <a:fld id="{78912BBD-BF52-4094-B50E-EC31C0E5DA47}" type="slidenum">
              <a:rPr lang="en-US" smtClean="0"/>
              <a:t>14</a:t>
            </a:fld>
            <a:endParaRPr lang="en-US"/>
          </a:p>
        </p:txBody>
      </p:sp>
    </p:spTree>
    <p:extLst>
      <p:ext uri="{BB962C8B-B14F-4D97-AF65-F5344CB8AC3E}">
        <p14:creationId xmlns:p14="http://schemas.microsoft.com/office/powerpoint/2010/main" val="555114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These are the mandatory allocations, based on</a:t>
            </a:r>
            <a:r>
              <a:rPr lang="en-PH" baseline="0" dirty="0" smtClean="0"/>
              <a:t> various laws, </a:t>
            </a:r>
            <a:r>
              <a:rPr lang="en-PH" dirty="0" smtClean="0"/>
              <a:t>that have to be provided for in the budget.  Review the contents of this template.  Review the sample</a:t>
            </a:r>
            <a:r>
              <a:rPr lang="en-PH" baseline="0" dirty="0" smtClean="0"/>
              <a:t> barangay financial statement available.  Transfer to this form the appropriate amounts from the sample barangay financial statement. Review whether the amount follows the legal requirement.</a:t>
            </a:r>
          </a:p>
          <a:p>
            <a:pPr defTabSz="966612">
              <a:defRPr/>
            </a:pPr>
            <a:r>
              <a:rPr lang="en-PH" baseline="0" dirty="0" smtClean="0"/>
              <a:t>Process the experience with participants.  Were they able to transfer amounts?  Did it become clearer as they discussed?  What did they think of the amounts?</a:t>
            </a:r>
            <a:endParaRPr lang="en-PH" dirty="0" smtClean="0"/>
          </a:p>
        </p:txBody>
      </p:sp>
      <p:sp>
        <p:nvSpPr>
          <p:cNvPr id="4" name="Slide Number Placeholder 3"/>
          <p:cNvSpPr>
            <a:spLocks noGrp="1"/>
          </p:cNvSpPr>
          <p:nvPr>
            <p:ph type="sldNum" sz="quarter" idx="10"/>
          </p:nvPr>
        </p:nvSpPr>
        <p:spPr/>
        <p:txBody>
          <a:bodyPr/>
          <a:lstStyle/>
          <a:p>
            <a:fld id="{78912BBD-BF52-4094-B50E-EC31C0E5DA47}" type="slidenum">
              <a:rPr lang="en-US" smtClean="0"/>
              <a:t>15</a:t>
            </a:fld>
            <a:endParaRPr lang="en-US"/>
          </a:p>
        </p:txBody>
      </p:sp>
    </p:spTree>
    <p:extLst>
      <p:ext uri="{BB962C8B-B14F-4D97-AF65-F5344CB8AC3E}">
        <p14:creationId xmlns:p14="http://schemas.microsoft.com/office/powerpoint/2010/main" val="4214010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a:t>
            </a:r>
            <a:r>
              <a:rPr lang="en-PH" baseline="0" dirty="0" smtClean="0"/>
              <a:t> is the basis of the 5% mandatory allocation for GAD.</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16</a:t>
            </a:fld>
            <a:endParaRPr lang="en-US"/>
          </a:p>
        </p:txBody>
      </p:sp>
    </p:spTree>
    <p:extLst>
      <p:ext uri="{BB962C8B-B14F-4D97-AF65-F5344CB8AC3E}">
        <p14:creationId xmlns:p14="http://schemas.microsoft.com/office/powerpoint/2010/main" val="1586229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basis for the 1%</a:t>
            </a:r>
            <a:r>
              <a:rPr lang="en-PH" baseline="0" dirty="0" smtClean="0"/>
              <a:t> of IRA mandatory allocation for Children, also called the Children’s fund.  Do you remember your barangay IRA?  What is 1% of the IRA?  That’s the amount that should be used for children in the given year.</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17</a:t>
            </a:fld>
            <a:endParaRPr lang="en-US"/>
          </a:p>
        </p:txBody>
      </p:sp>
    </p:spTree>
    <p:extLst>
      <p:ext uri="{BB962C8B-B14F-4D97-AF65-F5344CB8AC3E}">
        <p14:creationId xmlns:p14="http://schemas.microsoft.com/office/powerpoint/2010/main" val="3252678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basis of the 5% mandatory allocation for LDRRM.  Of this amount, the LGU</a:t>
            </a:r>
            <a:r>
              <a:rPr lang="en-PH" baseline="0" dirty="0" smtClean="0"/>
              <a:t> may use 70% in preparing for disaster risk reduction and management.  The remaining 30% should be set aside for expenditure only during a disaster.  Let’s practice.  Do you remember your barangay IRA?  There may be other sources of income, but let’s pretend the income of your barangay is only from the IRA.  What is 5% of your barangay IRA?  That is the total allocation for disaster for the year.  What is 70% of the disaster fund?  That can be spent in preparation, like for flashlights, rubber boats, tents, etc.  The remaining 30% can only be spent during a disaster.</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18</a:t>
            </a:fld>
            <a:endParaRPr lang="en-US"/>
          </a:p>
        </p:txBody>
      </p:sp>
    </p:spTree>
    <p:extLst>
      <p:ext uri="{BB962C8B-B14F-4D97-AF65-F5344CB8AC3E}">
        <p14:creationId xmlns:p14="http://schemas.microsoft.com/office/powerpoint/2010/main" val="1006143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what we will cover in today’s training.</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2</a:t>
            </a:fld>
            <a:endParaRPr lang="en-US"/>
          </a:p>
        </p:txBody>
      </p:sp>
    </p:spTree>
    <p:extLst>
      <p:ext uri="{BB962C8B-B14F-4D97-AF65-F5344CB8AC3E}">
        <p14:creationId xmlns:p14="http://schemas.microsoft.com/office/powerpoint/2010/main" val="327365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3CFD081-BB5B-4238-8055-14B7045B46F6}" type="slidenum">
              <a:rPr lang="en-US"/>
              <a:pPr/>
              <a:t>3</a:t>
            </a:fld>
            <a:endParaRPr lang="en-US"/>
          </a:p>
        </p:txBody>
      </p:sp>
      <p:sp>
        <p:nvSpPr>
          <p:cNvPr id="27650" name="Slide Image Placeholder 1"/>
          <p:cNvSpPr>
            <a:spLocks noGrp="1" noRot="1" noChangeAspect="1" noTextEdit="1"/>
          </p:cNvSpPr>
          <p:nvPr>
            <p:ph type="sldImg"/>
          </p:nvPr>
        </p:nvSpPr>
        <p:spPr>
          <a:xfrm>
            <a:off x="2974975" y="549275"/>
            <a:ext cx="3657600" cy="2743200"/>
          </a:xfrm>
          <a:ln/>
          <a:extLst>
            <a:ext uri="{909E8E84-426E-40DD-AFC4-6F175D3DCCD1}">
              <a14:hiddenFill xmlns:a14="http://schemas.microsoft.com/office/drawing/2010/main">
                <a:noFill/>
              </a14:hiddenFill>
            </a:ext>
          </a:extLst>
        </p:spPr>
      </p:sp>
      <p:sp>
        <p:nvSpPr>
          <p:cNvPr id="27651" name="Notes Placeholder 2"/>
          <p:cNvSpPr>
            <a:spLocks noGrp="1"/>
          </p:cNvSpPr>
          <p:nvPr>
            <p:ph type="body" idx="1"/>
          </p:nvPr>
        </p:nvSpPr>
        <p:spPr/>
        <p:txBody>
          <a:bodyPr/>
          <a:lstStyle/>
          <a:p>
            <a:pPr>
              <a:spcBef>
                <a:spcPct val="0"/>
              </a:spcBef>
            </a:pPr>
            <a:r>
              <a:rPr lang="en-GB" dirty="0" smtClean="0"/>
              <a:t>Review</a:t>
            </a:r>
            <a:r>
              <a:rPr lang="en-GB" baseline="0" dirty="0" smtClean="0"/>
              <a:t> slide - there are 2 key players that have to work together (</a:t>
            </a:r>
            <a:r>
              <a:rPr lang="en-GB" i="1" baseline="0" dirty="0" err="1" smtClean="0"/>
              <a:t>pagtutulungan</a:t>
            </a:r>
            <a:r>
              <a:rPr lang="en-GB" baseline="0" dirty="0" smtClean="0"/>
              <a:t>) towards good governance – citizens and government working hand-in-hand.  This working together is called constructive engagement (</a:t>
            </a:r>
            <a:r>
              <a:rPr lang="en-GB" i="1" baseline="0" dirty="0" err="1" smtClean="0"/>
              <a:t>makabulunhang</a:t>
            </a:r>
            <a:r>
              <a:rPr lang="en-GB" i="1" baseline="0" dirty="0" smtClean="0"/>
              <a:t> </a:t>
            </a:r>
            <a:r>
              <a:rPr lang="en-GB" i="1" baseline="0" dirty="0" err="1" smtClean="0"/>
              <a:t>pakikilahok</a:t>
            </a:r>
            <a:r>
              <a:rPr lang="en-GB" baseline="0" dirty="0" smtClean="0"/>
              <a:t>).</a:t>
            </a:r>
          </a:p>
          <a:p>
            <a:pPr>
              <a:spcBef>
                <a:spcPct val="0"/>
              </a:spcBef>
            </a:pPr>
            <a:endParaRPr lang="en-GB" baseline="0" dirty="0" smtClean="0"/>
          </a:p>
          <a:p>
            <a:pPr>
              <a:spcBef>
                <a:spcPct val="0"/>
              </a:spcBef>
            </a:pPr>
            <a:r>
              <a:rPr lang="en-GB" baseline="0" dirty="0" smtClean="0"/>
              <a:t>The goal of constructive engagement is better delivery of public service, improvement of people’s welfare and protection of people’s rights.</a:t>
            </a:r>
          </a:p>
          <a:p>
            <a:pPr>
              <a:spcBef>
                <a:spcPct val="0"/>
              </a:spcBef>
            </a:pPr>
            <a:endParaRPr lang="en-GB" baseline="0" dirty="0" smtClean="0"/>
          </a:p>
          <a:p>
            <a:pPr>
              <a:spcBef>
                <a:spcPct val="0"/>
              </a:spcBef>
            </a:pPr>
            <a:r>
              <a:rPr lang="en-GB" baseline="0" dirty="0" smtClean="0"/>
              <a:t>When citizens and government are truly working together, with real citizen participation, they are practising social accountability (</a:t>
            </a:r>
            <a:r>
              <a:rPr lang="en-GB" i="1" baseline="0" dirty="0" err="1" smtClean="0"/>
              <a:t>pananagutang</a:t>
            </a:r>
            <a:r>
              <a:rPr lang="en-GB" i="1" baseline="0" dirty="0" smtClean="0"/>
              <a:t> </a:t>
            </a:r>
            <a:r>
              <a:rPr lang="en-GB" i="1" baseline="0" dirty="0" err="1" smtClean="0"/>
              <a:t>panlipunan</a:t>
            </a:r>
            <a:r>
              <a:rPr lang="en-GB" baseline="0" dirty="0" smtClean="0"/>
              <a:t>).</a:t>
            </a:r>
            <a:endParaRPr lang="en-GB" dirty="0" smtClean="0"/>
          </a:p>
        </p:txBody>
      </p:sp>
      <p:sp>
        <p:nvSpPr>
          <p:cNvPr id="20484" name="Slide Number Placeholder 3"/>
          <p:cNvSpPr txBox="1">
            <a:spLocks noGrp="1"/>
          </p:cNvSpPr>
          <p:nvPr/>
        </p:nvSpPr>
        <p:spPr bwMode="auto">
          <a:xfrm>
            <a:off x="5438458" y="6948360"/>
            <a:ext cx="4160520" cy="365858"/>
          </a:xfrm>
          <a:prstGeom prst="rect">
            <a:avLst/>
          </a:prstGeom>
          <a:noFill/>
          <a:ln>
            <a:miter lim="800000"/>
            <a:headEnd/>
            <a:tailEnd/>
          </a:ln>
        </p:spPr>
        <p:txBody>
          <a:bodyPr lIns="96661" tIns="48331" rIns="96661" bIns="48331" anchor="b"/>
          <a:lstStyle/>
          <a:p>
            <a:pPr algn="r">
              <a:defRPr/>
            </a:pPr>
            <a:fld id="{F31934C4-F037-4B71-BB66-61ECCE19172C}" type="slidenum">
              <a:rPr lang="en-US" sz="1300"/>
              <a:pPr algn="r">
                <a:defRPr/>
              </a:pPr>
              <a:t>3</a:t>
            </a:fld>
            <a:endParaRPr 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a:t>Let’s remind ourselves of what we would like to see in our community.  This vision should guide us in all our efforts.</a:t>
            </a:r>
          </a:p>
        </p:txBody>
      </p:sp>
      <p:sp>
        <p:nvSpPr>
          <p:cNvPr id="4" name="Slide Number Placeholder 3"/>
          <p:cNvSpPr>
            <a:spLocks noGrp="1"/>
          </p:cNvSpPr>
          <p:nvPr>
            <p:ph type="sldNum" sz="quarter" idx="10"/>
          </p:nvPr>
        </p:nvSpPr>
        <p:spPr/>
        <p:txBody>
          <a:bodyPr/>
          <a:lstStyle/>
          <a:p>
            <a:fld id="{78912BBD-BF52-4094-B50E-EC31C0E5DA47}" type="slidenum">
              <a:rPr lang="en-US" smtClean="0"/>
              <a:t>4</a:t>
            </a:fld>
            <a:endParaRPr lang="en-US"/>
          </a:p>
        </p:txBody>
      </p:sp>
    </p:spTree>
    <p:extLst>
      <p:ext uri="{BB962C8B-B14F-4D97-AF65-F5344CB8AC3E}">
        <p14:creationId xmlns:p14="http://schemas.microsoft.com/office/powerpoint/2010/main" val="2859093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Replace</a:t>
            </a:r>
            <a:r>
              <a:rPr lang="en-PH" baseline="0" dirty="0" smtClean="0"/>
              <a:t> data with appropriate year from www.dbm.gov.ph.  Read total, other relevant budget items.</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5</a:t>
            </a:fld>
            <a:endParaRPr lang="en-US"/>
          </a:p>
        </p:txBody>
      </p:sp>
    </p:spTree>
    <p:extLst>
      <p:ext uri="{BB962C8B-B14F-4D97-AF65-F5344CB8AC3E}">
        <p14:creationId xmlns:p14="http://schemas.microsoft.com/office/powerpoint/2010/main" val="117739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Replace</a:t>
            </a:r>
            <a:r>
              <a:rPr lang="en-PH" baseline="0" dirty="0" smtClean="0"/>
              <a:t> with appropriate data for the LGU from www.dba.gov.ph.</a:t>
            </a:r>
          </a:p>
          <a:p>
            <a:r>
              <a:rPr lang="en-PH" baseline="0" dirty="0" smtClean="0"/>
              <a:t>Each and every barangay has its own IRA.  Give examples for the barangays of those present.</a:t>
            </a:r>
          </a:p>
          <a:p>
            <a:r>
              <a:rPr lang="en-PH" baseline="0" dirty="0" smtClean="0"/>
              <a:t>The city/municipality has its own IRA, give amount.</a:t>
            </a:r>
          </a:p>
          <a:p>
            <a:r>
              <a:rPr lang="en-PH" baseline="0" dirty="0" smtClean="0"/>
              <a:t>The province has its own IRA, give amount.  Give total IRA (barangay, all LGUs, province) that went to the province (ex. </a:t>
            </a:r>
            <a:r>
              <a:rPr lang="en-PH" baseline="0" dirty="0" err="1" smtClean="0"/>
              <a:t>Pangasinan</a:t>
            </a:r>
            <a:r>
              <a:rPr lang="en-PH" baseline="0" dirty="0" smtClean="0"/>
              <a:t> = P11.4B in 2014).</a:t>
            </a:r>
          </a:p>
          <a:p>
            <a:r>
              <a:rPr lang="en-PH" baseline="0" dirty="0" smtClean="0"/>
              <a:t>Discuss barangay funds and mandatory allocations.</a:t>
            </a:r>
            <a:endParaRPr lang="en-PH" dirty="0" smtClean="0"/>
          </a:p>
        </p:txBody>
      </p:sp>
      <p:sp>
        <p:nvSpPr>
          <p:cNvPr id="4" name="Slide Number Placeholder 3"/>
          <p:cNvSpPr>
            <a:spLocks noGrp="1"/>
          </p:cNvSpPr>
          <p:nvPr>
            <p:ph type="sldNum" sz="quarter" idx="10"/>
          </p:nvPr>
        </p:nvSpPr>
        <p:spPr/>
        <p:txBody>
          <a:bodyPr/>
          <a:lstStyle/>
          <a:p>
            <a:fld id="{78912BBD-BF52-4094-B50E-EC31C0E5DA47}" type="slidenum">
              <a:rPr lang="en-US" smtClean="0"/>
              <a:t>6</a:t>
            </a:fld>
            <a:endParaRPr lang="en-US"/>
          </a:p>
        </p:txBody>
      </p:sp>
    </p:spTree>
    <p:extLst>
      <p:ext uri="{BB962C8B-B14F-4D97-AF65-F5344CB8AC3E}">
        <p14:creationId xmlns:p14="http://schemas.microsoft.com/office/powerpoint/2010/main" val="1755158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Our Social Accountability can be exercised throughout the Public Financial Management or PFM</a:t>
            </a:r>
            <a:r>
              <a:rPr lang="en-PH" baseline="0" dirty="0" smtClean="0"/>
              <a:t> </a:t>
            </a:r>
            <a:r>
              <a:rPr lang="en-PH" dirty="0" smtClean="0"/>
              <a:t>Cycle. </a:t>
            </a:r>
          </a:p>
          <a:p>
            <a:r>
              <a:rPr lang="en-PH" dirty="0" smtClean="0"/>
              <a:t>Public</a:t>
            </a:r>
            <a:r>
              <a:rPr lang="en-PH" baseline="0" dirty="0" smtClean="0"/>
              <a:t> financial management begins with planning on what projects will be most helpful to the community.  Citizens can participate in PFM planning through participation in the Barangay Assembly, other consultations, and through membership in the Barangay Development Council.</a:t>
            </a:r>
          </a:p>
          <a:p>
            <a:r>
              <a:rPr lang="en-PH" dirty="0" smtClean="0"/>
              <a:t>The next step in the PFM is budgeting.</a:t>
            </a:r>
            <a:r>
              <a:rPr lang="en-PH" baseline="0" dirty="0" smtClean="0"/>
              <a:t>  Citizens can participate through reviewing the project allocations, attending the budget hearings, reviewing where the IRA went.</a:t>
            </a:r>
          </a:p>
          <a:p>
            <a:r>
              <a:rPr lang="en-PH" baseline="0" dirty="0" smtClean="0"/>
              <a:t>After budgeting is expenditure, when funds are spent.  Citizens can review the financial reporting, check on the cost of projects.</a:t>
            </a:r>
          </a:p>
          <a:p>
            <a:r>
              <a:rPr lang="en-PH" baseline="0" dirty="0" smtClean="0"/>
              <a:t>After expenditure is monitoring.  Citizens can participate in project monitoring and review of financial reporting.  After monitoring, we go back to planning.  This is a yearly cycle.</a:t>
            </a:r>
          </a:p>
          <a:p>
            <a:r>
              <a:rPr lang="en-PH" baseline="0" dirty="0" smtClean="0"/>
              <a:t>Would you like to help government with their public financial management?  Would you like to learn more about this?  We will be teaching you how to budget and how to read financial reports.  Would you like that?</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7</a:t>
            </a:fld>
            <a:endParaRPr lang="en-US"/>
          </a:p>
        </p:txBody>
      </p:sp>
    </p:spTree>
    <p:extLst>
      <p:ext uri="{BB962C8B-B14F-4D97-AF65-F5344CB8AC3E}">
        <p14:creationId xmlns:p14="http://schemas.microsoft.com/office/powerpoint/2010/main" val="2662614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public financial management in the barangay</a:t>
            </a:r>
            <a:r>
              <a:rPr lang="en-PH" baseline="0" dirty="0" smtClean="0"/>
              <a:t> and this happens yearly, beginning in July/August for the next year.  For example, in July/August of 2015, the </a:t>
            </a:r>
            <a:r>
              <a:rPr lang="en-PH" baseline="0" dirty="0" err="1" smtClean="0"/>
              <a:t>Punong</a:t>
            </a:r>
            <a:r>
              <a:rPr lang="en-PH" baseline="0" dirty="0" smtClean="0"/>
              <a:t> Barangay should convene the </a:t>
            </a:r>
            <a:r>
              <a:rPr lang="en-PH" baseline="0" dirty="0" err="1" smtClean="0"/>
              <a:t>Brgy</a:t>
            </a:r>
            <a:r>
              <a:rPr lang="en-PH" baseline="0" dirty="0" smtClean="0"/>
              <a:t> Development Council (BDC) to prepare the </a:t>
            </a:r>
            <a:r>
              <a:rPr lang="en-PH" baseline="0" dirty="0" err="1" smtClean="0"/>
              <a:t>Brgy</a:t>
            </a:r>
            <a:r>
              <a:rPr lang="en-PH" baseline="0" dirty="0" smtClean="0"/>
              <a:t> Development Plan (BDP) for 2016.  The BDC should include 2 – 3 members of the community.</a:t>
            </a:r>
          </a:p>
          <a:p>
            <a:r>
              <a:rPr lang="en-PH" baseline="0" dirty="0" smtClean="0"/>
              <a:t>In September, the </a:t>
            </a:r>
            <a:r>
              <a:rPr lang="en-PH" baseline="0" dirty="0" err="1" smtClean="0"/>
              <a:t>Brgy</a:t>
            </a:r>
            <a:r>
              <a:rPr lang="en-PH" baseline="0" dirty="0" smtClean="0"/>
              <a:t> Treasurer submits to the </a:t>
            </a:r>
            <a:r>
              <a:rPr lang="en-PH" baseline="0" dirty="0" err="1" smtClean="0"/>
              <a:t>Punong</a:t>
            </a:r>
            <a:r>
              <a:rPr lang="en-PH" baseline="0" dirty="0" smtClean="0"/>
              <a:t> Barangay the estimate of income and expenditure for the next year and the </a:t>
            </a:r>
            <a:r>
              <a:rPr lang="en-PH" baseline="0" dirty="0" err="1" smtClean="0"/>
              <a:t>Punong</a:t>
            </a:r>
            <a:r>
              <a:rPr lang="en-PH" baseline="0" dirty="0" smtClean="0"/>
              <a:t> Barangay allocates the income based on the BDP.  By Oct. 16, the budget is presented to the </a:t>
            </a:r>
            <a:r>
              <a:rPr lang="en-PH" baseline="0" dirty="0" err="1" smtClean="0"/>
              <a:t>Sangguniang</a:t>
            </a:r>
            <a:r>
              <a:rPr lang="en-PH" baseline="0" dirty="0" smtClean="0"/>
              <a:t> Barangay for review and agreement.  The </a:t>
            </a:r>
            <a:r>
              <a:rPr lang="en-PH" baseline="0" dirty="0" err="1" smtClean="0"/>
              <a:t>Sangguniang</a:t>
            </a:r>
            <a:r>
              <a:rPr lang="en-PH" baseline="0" dirty="0" smtClean="0"/>
              <a:t> Barangay then passes an Appropriation Ordinance.</a:t>
            </a:r>
          </a:p>
          <a:p>
            <a:r>
              <a:rPr lang="en-PH" baseline="0" dirty="0" smtClean="0"/>
              <a:t>By Nov. 16, the Appropriation Ordinance is submitted to the Municipal Budget Officer who reviews the allocations for compliance to laws and presents this to the </a:t>
            </a:r>
            <a:r>
              <a:rPr lang="en-PH" baseline="0" dirty="0" err="1" smtClean="0"/>
              <a:t>Sangguniang</a:t>
            </a:r>
            <a:r>
              <a:rPr lang="en-PH" baseline="0" dirty="0" smtClean="0"/>
              <a:t> Bayan for ratification.</a:t>
            </a:r>
          </a:p>
          <a:p>
            <a:r>
              <a:rPr lang="en-PH" baseline="0" dirty="0" smtClean="0"/>
              <a:t>The budget goes into effect on Jan 1 of the following year.  The Barangay Treasurer can now spend funds based on the approved Appropriation Ordinance and submits a monthly financial report.  By Jan. 30, an annual financial report is prepared covering the entire year.  The </a:t>
            </a:r>
            <a:r>
              <a:rPr lang="en-PH" baseline="0" dirty="0" err="1" smtClean="0"/>
              <a:t>Punong</a:t>
            </a:r>
            <a:r>
              <a:rPr lang="en-PH" baseline="0" dirty="0" smtClean="0"/>
              <a:t> Barangay reviews and signs the financial report which should now be posted in 3 conspicuous, public places.</a:t>
            </a:r>
          </a:p>
          <a:p>
            <a:r>
              <a:rPr lang="en-PH" baseline="0" dirty="0" smtClean="0"/>
              <a:t>Citizens can review the financial reports also, monitor projects and the performance of </a:t>
            </a:r>
            <a:r>
              <a:rPr lang="en-PH" baseline="0" dirty="0" err="1" smtClean="0"/>
              <a:t>offficials</a:t>
            </a:r>
            <a:r>
              <a:rPr lang="en-PH" baseline="0" dirty="0" smtClean="0"/>
              <a:t>.</a:t>
            </a:r>
          </a:p>
          <a:p>
            <a:r>
              <a:rPr lang="en-PH" baseline="0" dirty="0" smtClean="0"/>
              <a:t>[CHECK FOR UNDERSTANDING, REPEAT IF NOT CLEAR]</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8</a:t>
            </a:fld>
            <a:endParaRPr lang="en-US"/>
          </a:p>
        </p:txBody>
      </p:sp>
    </p:spTree>
    <p:extLst>
      <p:ext uri="{BB962C8B-B14F-4D97-AF65-F5344CB8AC3E}">
        <p14:creationId xmlns:p14="http://schemas.microsoft.com/office/powerpoint/2010/main" val="1608166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[READ &amp; DISCUSS</a:t>
            </a:r>
            <a:r>
              <a:rPr lang="en-PH" baseline="0" dirty="0" smtClean="0"/>
              <a:t> FOR UNDERSTANDING]</a:t>
            </a:r>
            <a:endParaRPr lang="en-PH" dirty="0" smtClean="0"/>
          </a:p>
        </p:txBody>
      </p:sp>
      <p:sp>
        <p:nvSpPr>
          <p:cNvPr id="4" name="Slide Number Placeholder 3"/>
          <p:cNvSpPr>
            <a:spLocks noGrp="1"/>
          </p:cNvSpPr>
          <p:nvPr>
            <p:ph type="sldNum" sz="quarter" idx="10"/>
          </p:nvPr>
        </p:nvSpPr>
        <p:spPr/>
        <p:txBody>
          <a:bodyPr/>
          <a:lstStyle/>
          <a:p>
            <a:fld id="{78912BBD-BF52-4094-B50E-EC31C0E5DA47}" type="slidenum">
              <a:rPr lang="en-US" smtClean="0"/>
              <a:t>9</a:t>
            </a:fld>
            <a:endParaRPr lang="en-US"/>
          </a:p>
        </p:txBody>
      </p:sp>
    </p:spTree>
    <p:extLst>
      <p:ext uri="{BB962C8B-B14F-4D97-AF65-F5344CB8AC3E}">
        <p14:creationId xmlns:p14="http://schemas.microsoft.com/office/powerpoint/2010/main" val="98470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1854047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19362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9722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414508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09698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eFDS 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25674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eFDS 7</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369155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eFDS 7</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23384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eFDS 7</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sz="1600"/>
            </a:lvl1pPr>
          </a:lstStyle>
          <a:p>
            <a:fld id="{FD1F5157-FDDE-4CDF-8D20-C3A8F46CEA9B}" type="slidenum">
              <a:rPr lang="en-US" smtClean="0"/>
              <a:pPr/>
              <a:t>‹#›</a:t>
            </a:fld>
            <a:endParaRPr lang="en-US"/>
          </a:p>
        </p:txBody>
      </p:sp>
    </p:spTree>
    <p:extLst>
      <p:ext uri="{BB962C8B-B14F-4D97-AF65-F5344CB8AC3E}">
        <p14:creationId xmlns:p14="http://schemas.microsoft.com/office/powerpoint/2010/main" val="369595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537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60757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eFDS 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5157-FDDE-4CDF-8D20-C3A8F46CEA9B}" type="slidenum">
              <a:rPr lang="en-US" smtClean="0"/>
              <a:t>‹#›</a:t>
            </a:fld>
            <a:endParaRPr lang="en-US"/>
          </a:p>
        </p:txBody>
      </p:sp>
    </p:spTree>
    <p:extLst>
      <p:ext uri="{BB962C8B-B14F-4D97-AF65-F5344CB8AC3E}">
        <p14:creationId xmlns:p14="http://schemas.microsoft.com/office/powerpoint/2010/main" val="3131814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hyperlink" Target="http://budgetngbayan.com/wp-content/uploads/pg13-1.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rot="-1641787">
            <a:off x="-88306" y="833147"/>
            <a:ext cx="4119282" cy="14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lnSpc>
                <a:spcPct val="65000"/>
              </a:lnSpc>
            </a:pPr>
            <a:r>
              <a:rPr lang="en-US" sz="14200" dirty="0">
                <a:solidFill>
                  <a:srgbClr val="CC0000"/>
                </a:solidFill>
                <a:latin typeface="Freestyle Script" pitchFamily="66" charset="0"/>
              </a:rPr>
              <a:t>Welcome</a:t>
            </a:r>
          </a:p>
        </p:txBody>
      </p:sp>
      <p:sp>
        <p:nvSpPr>
          <p:cNvPr id="34819" name="Text Box 3"/>
          <p:cNvSpPr txBox="1">
            <a:spLocks noChangeArrowheads="1"/>
          </p:cNvSpPr>
          <p:nvPr/>
        </p:nvSpPr>
        <p:spPr bwMode="auto">
          <a:xfrm>
            <a:off x="100914" y="4115867"/>
            <a:ext cx="8944305" cy="1306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r>
              <a:rPr lang="en-US" sz="8000" dirty="0" smtClean="0">
                <a:solidFill>
                  <a:srgbClr val="CC0000"/>
                </a:solidFill>
                <a:latin typeface="Freestyle Script" pitchFamily="66" charset="0"/>
              </a:rPr>
              <a:t>Ang </a:t>
            </a:r>
            <a:r>
              <a:rPr lang="en-US" sz="8000" dirty="0" err="1" smtClean="0">
                <a:solidFill>
                  <a:srgbClr val="CC0000"/>
                </a:solidFill>
                <a:latin typeface="Freestyle Script" pitchFamily="66" charset="0"/>
              </a:rPr>
              <a:t>Kaban</a:t>
            </a:r>
            <a:r>
              <a:rPr lang="en-US" sz="8000" dirty="0" smtClean="0">
                <a:solidFill>
                  <a:srgbClr val="CC0000"/>
                </a:solidFill>
                <a:latin typeface="Freestyle Script" pitchFamily="66" charset="0"/>
              </a:rPr>
              <a:t> </a:t>
            </a:r>
            <a:r>
              <a:rPr lang="en-US" sz="8000" dirty="0" err="1" smtClean="0">
                <a:solidFill>
                  <a:srgbClr val="CC0000"/>
                </a:solidFill>
                <a:latin typeface="Freestyle Script" pitchFamily="66" charset="0"/>
              </a:rPr>
              <a:t>ng</a:t>
            </a:r>
            <a:r>
              <a:rPr lang="en-US" sz="8000" dirty="0" smtClean="0">
                <a:solidFill>
                  <a:srgbClr val="CC0000"/>
                </a:solidFill>
                <a:latin typeface="Freestyle Script" pitchFamily="66" charset="0"/>
              </a:rPr>
              <a:t> Bayan</a:t>
            </a:r>
            <a:endParaRPr lang="en-US" sz="8000" dirty="0">
              <a:solidFill>
                <a:srgbClr val="CC0000"/>
              </a:solidFill>
              <a:latin typeface="Freestyle Script" pitchFamily="66" charset="0"/>
            </a:endParaRPr>
          </a:p>
        </p:txBody>
      </p:sp>
      <p:sp>
        <p:nvSpPr>
          <p:cNvPr id="34820" name="Arc 4"/>
          <p:cNvSpPr>
            <a:spLocks/>
          </p:cNvSpPr>
          <p:nvPr/>
        </p:nvSpPr>
        <p:spPr bwMode="auto">
          <a:xfrm rot="9880003" flipV="1">
            <a:off x="1599974" y="1599744"/>
            <a:ext cx="2288268" cy="80729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1" name="Text Box 5"/>
          <p:cNvSpPr txBox="1">
            <a:spLocks noChangeArrowheads="1"/>
          </p:cNvSpPr>
          <p:nvPr/>
        </p:nvSpPr>
        <p:spPr bwMode="auto">
          <a:xfrm>
            <a:off x="1546477" y="2488110"/>
            <a:ext cx="6005687"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4400" b="1" dirty="0">
                <a:solidFill>
                  <a:srgbClr val="000099"/>
                </a:solidFill>
              </a:rPr>
              <a:t>TUNGO SA</a:t>
            </a:r>
          </a:p>
          <a:p>
            <a:pPr algn="ctr"/>
            <a:r>
              <a:rPr lang="en-US" sz="4400" b="1" dirty="0">
                <a:solidFill>
                  <a:srgbClr val="000099"/>
                </a:solidFill>
              </a:rPr>
              <a:t>BAYANG </a:t>
            </a:r>
            <a:r>
              <a:rPr lang="en-US" sz="4400" b="1" dirty="0" smtClean="0">
                <a:solidFill>
                  <a:srgbClr val="000099"/>
                </a:solidFill>
              </a:rPr>
              <a:t>MAGILIW - 7</a:t>
            </a:r>
            <a:endParaRPr lang="en-US" sz="4400" b="1" dirty="0">
              <a:solidFill>
                <a:srgbClr val="000099"/>
              </a:solidFill>
            </a:endParaRPr>
          </a:p>
        </p:txBody>
      </p:sp>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l="3000" t="28000" r="74001" b="28000"/>
          <a:stretch>
            <a:fillRect/>
          </a:stretch>
        </p:blipFill>
        <p:spPr bwMode="auto">
          <a:xfrm>
            <a:off x="5332867" y="761620"/>
            <a:ext cx="1754187" cy="167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3" name="Rectangle 7"/>
          <p:cNvSpPr>
            <a:spLocks noChangeArrowheads="1"/>
          </p:cNvSpPr>
          <p:nvPr/>
        </p:nvSpPr>
        <p:spPr bwMode="auto">
          <a:xfrm>
            <a:off x="6859134" y="2286001"/>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4" name="Rectangle 8"/>
          <p:cNvSpPr>
            <a:spLocks noChangeArrowheads="1"/>
          </p:cNvSpPr>
          <p:nvPr/>
        </p:nvSpPr>
        <p:spPr bwMode="auto">
          <a:xfrm>
            <a:off x="6859134" y="609753"/>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 name="Date Placeholder 1"/>
          <p:cNvSpPr>
            <a:spLocks noGrp="1"/>
          </p:cNvSpPr>
          <p:nvPr>
            <p:ph type="dt" sz="half" idx="10"/>
          </p:nvPr>
        </p:nvSpPr>
        <p:spPr/>
        <p:txBody>
          <a:bodyPr/>
          <a:lstStyle/>
          <a:p>
            <a:r>
              <a:rPr lang="en-US" smtClean="0"/>
              <a:t>i-Pantawid eFDS 7</a:t>
            </a:r>
            <a:endParaRPr lang="en-US"/>
          </a:p>
        </p:txBody>
      </p:sp>
      <p:sp>
        <p:nvSpPr>
          <p:cNvPr id="3" name="Slide Number Placeholder 2"/>
          <p:cNvSpPr>
            <a:spLocks noGrp="1"/>
          </p:cNvSpPr>
          <p:nvPr>
            <p:ph type="sldNum" sz="quarter" idx="12"/>
          </p:nvPr>
        </p:nvSpPr>
        <p:spPr/>
        <p:txBody>
          <a:bodyPr/>
          <a:lstStyle/>
          <a:p>
            <a:fld id="{FD1F5157-FDDE-4CDF-8D20-C3A8F46CEA9B}" type="slidenum">
              <a:rPr lang="en-US" smtClean="0"/>
              <a:t>1</a:t>
            </a:fld>
            <a:endParaRPr lang="en-US"/>
          </a:p>
        </p:txBody>
      </p:sp>
    </p:spTree>
    <p:extLst>
      <p:ext uri="{BB962C8B-B14F-4D97-AF65-F5344CB8AC3E}">
        <p14:creationId xmlns:p14="http://schemas.microsoft.com/office/powerpoint/2010/main" val="3308840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Local Government Code</a:t>
            </a:r>
            <a:endParaRPr lang="en-US" dirty="0"/>
          </a:p>
        </p:txBody>
      </p:sp>
      <p:sp>
        <p:nvSpPr>
          <p:cNvPr id="4" name="Content Placeholder 3"/>
          <p:cNvSpPr>
            <a:spLocks noGrp="1"/>
          </p:cNvSpPr>
          <p:nvPr>
            <p:ph idx="1"/>
          </p:nvPr>
        </p:nvSpPr>
        <p:spPr/>
        <p:txBody>
          <a:bodyPr>
            <a:normAutofit fontScale="85000" lnSpcReduction="20000"/>
          </a:bodyPr>
          <a:lstStyle/>
          <a:p>
            <a:r>
              <a:rPr lang="en-US" b="1" dirty="0"/>
              <a:t>SECTION </a:t>
            </a:r>
            <a:r>
              <a:rPr lang="en-US" dirty="0"/>
              <a:t>352. </a:t>
            </a:r>
            <a:r>
              <a:rPr lang="en-US" b="1" dirty="0">
                <a:solidFill>
                  <a:srgbClr val="FF0000"/>
                </a:solidFill>
              </a:rPr>
              <a:t>Posting of the Summary of Income and Expenditures</a:t>
            </a:r>
            <a:r>
              <a:rPr lang="en-US" dirty="0"/>
              <a:t>. - Local treasurers, accountants, budget officers and other accountable officers shall, within thirty (30) days from the end of each fiscal year, post in at least three (3) publicly accessible and conspicuous places in the </a:t>
            </a:r>
            <a:r>
              <a:rPr lang="en-US" dirty="0" smtClean="0"/>
              <a:t>local </a:t>
            </a:r>
            <a:r>
              <a:rPr lang="en-US" dirty="0"/>
              <a:t>government unit a summary of all revenues collected and funds received including the appropriations and disbursements of such funds during the preceding fiscal year. </a:t>
            </a:r>
          </a:p>
          <a:p>
            <a:r>
              <a:rPr lang="en-US" b="1" dirty="0"/>
              <a:t>SECTION </a:t>
            </a:r>
            <a:r>
              <a:rPr lang="en-US" dirty="0"/>
              <a:t>353. </a:t>
            </a:r>
            <a:r>
              <a:rPr lang="en-US" b="1" dirty="0">
                <a:solidFill>
                  <a:srgbClr val="FF0000"/>
                </a:solidFill>
              </a:rPr>
              <a:t>The Official Fiscal Year</a:t>
            </a:r>
            <a:r>
              <a:rPr lang="en-US" dirty="0"/>
              <a:t>. - The official fiscal year of local government units shall be the period beginning with the first day of January and ending with the thirty-first day of December of the same year. </a:t>
            </a:r>
          </a:p>
        </p:txBody>
      </p:sp>
      <p:sp>
        <p:nvSpPr>
          <p:cNvPr id="2" name="Date Placeholder 1"/>
          <p:cNvSpPr>
            <a:spLocks noGrp="1"/>
          </p:cNvSpPr>
          <p:nvPr>
            <p:ph type="dt" sz="half" idx="10"/>
          </p:nvPr>
        </p:nvSpPr>
        <p:spPr/>
        <p:txBody>
          <a:bodyPr/>
          <a:lstStyle/>
          <a:p>
            <a:r>
              <a:rPr lang="en-US" smtClean="0"/>
              <a:t>i-Pantawid eFDS 7</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10</a:t>
            </a:fld>
            <a:endParaRPr lang="en-US"/>
          </a:p>
        </p:txBody>
      </p:sp>
    </p:spTree>
    <p:extLst>
      <p:ext uri="{BB962C8B-B14F-4D97-AF65-F5344CB8AC3E}">
        <p14:creationId xmlns:p14="http://schemas.microsoft.com/office/powerpoint/2010/main" val="1167443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Barangay Basic Services</a:t>
            </a:r>
            <a:endParaRPr lang="en-US" dirty="0"/>
          </a:p>
        </p:txBody>
      </p:sp>
      <p:sp>
        <p:nvSpPr>
          <p:cNvPr id="3" name="Content Placeholder 2"/>
          <p:cNvSpPr>
            <a:spLocks noGrp="1"/>
          </p:cNvSpPr>
          <p:nvPr>
            <p:ph idx="1"/>
          </p:nvPr>
        </p:nvSpPr>
        <p:spPr>
          <a:xfrm>
            <a:off x="457200" y="1401762"/>
            <a:ext cx="8229600" cy="4876800"/>
          </a:xfrm>
        </p:spPr>
        <p:txBody>
          <a:bodyPr>
            <a:normAutofit fontScale="77500" lnSpcReduction="20000"/>
          </a:bodyPr>
          <a:lstStyle/>
          <a:p>
            <a:pPr marL="457200" lvl="1" indent="0">
              <a:buNone/>
            </a:pPr>
            <a:r>
              <a:rPr lang="en-US" dirty="0" smtClean="0"/>
              <a:t>(</a:t>
            </a:r>
            <a:r>
              <a:rPr lang="en-US" dirty="0"/>
              <a:t>i) </a:t>
            </a:r>
            <a:r>
              <a:rPr lang="en-US" b="1" dirty="0">
                <a:solidFill>
                  <a:srgbClr val="007A37"/>
                </a:solidFill>
              </a:rPr>
              <a:t>Agricultural support services </a:t>
            </a:r>
            <a:r>
              <a:rPr lang="en-US" dirty="0"/>
              <a:t>which include planting materials distribution system and operation of farm produce collection and buying stations; </a:t>
            </a:r>
          </a:p>
          <a:p>
            <a:pPr marL="457200" lvl="1" indent="0">
              <a:buNone/>
            </a:pPr>
            <a:r>
              <a:rPr lang="en-US" dirty="0"/>
              <a:t>(ii) </a:t>
            </a:r>
            <a:r>
              <a:rPr lang="en-US" b="1" dirty="0">
                <a:solidFill>
                  <a:srgbClr val="007A37"/>
                </a:solidFill>
              </a:rPr>
              <a:t>Health and social welfare services </a:t>
            </a:r>
            <a:r>
              <a:rPr lang="en-US" dirty="0"/>
              <a:t>which include maintenance of Barangay health center and day-care center; </a:t>
            </a:r>
          </a:p>
          <a:p>
            <a:pPr marL="457200" lvl="1" indent="0">
              <a:buNone/>
            </a:pPr>
            <a:r>
              <a:rPr lang="en-US" dirty="0"/>
              <a:t>(iii) Services and facilities related to </a:t>
            </a:r>
            <a:r>
              <a:rPr lang="en-US" b="1" dirty="0">
                <a:solidFill>
                  <a:srgbClr val="007A37"/>
                </a:solidFill>
              </a:rPr>
              <a:t>general hygiene and sanitation, beautification, and solid waste collection</a:t>
            </a:r>
            <a:r>
              <a:rPr lang="en-US" dirty="0"/>
              <a:t>; </a:t>
            </a:r>
          </a:p>
          <a:p>
            <a:pPr marL="457200" lvl="1" indent="0">
              <a:buNone/>
            </a:pPr>
            <a:r>
              <a:rPr lang="en-US" dirty="0" smtClean="0"/>
              <a:t>(</a:t>
            </a:r>
            <a:r>
              <a:rPr lang="en-US" dirty="0"/>
              <a:t>iv) Maintenance of </a:t>
            </a:r>
            <a:r>
              <a:rPr lang="en-US" b="1" dirty="0" err="1">
                <a:solidFill>
                  <a:srgbClr val="007A37"/>
                </a:solidFill>
              </a:rPr>
              <a:t>Katarungang</a:t>
            </a:r>
            <a:r>
              <a:rPr lang="en-US" b="1" dirty="0">
                <a:solidFill>
                  <a:srgbClr val="007A37"/>
                </a:solidFill>
              </a:rPr>
              <a:t> </a:t>
            </a:r>
            <a:r>
              <a:rPr lang="en-US" b="1" dirty="0" err="1">
                <a:solidFill>
                  <a:srgbClr val="007A37"/>
                </a:solidFill>
              </a:rPr>
              <a:t>Pambarangay</a:t>
            </a:r>
            <a:r>
              <a:rPr lang="en-US" dirty="0"/>
              <a:t>; </a:t>
            </a:r>
          </a:p>
          <a:p>
            <a:pPr marL="457200" lvl="1" indent="0">
              <a:buNone/>
            </a:pPr>
            <a:r>
              <a:rPr lang="en-US" dirty="0"/>
              <a:t>(v) Maintenance of </a:t>
            </a:r>
            <a:r>
              <a:rPr lang="en-US" b="1" dirty="0">
                <a:solidFill>
                  <a:srgbClr val="007A37"/>
                </a:solidFill>
              </a:rPr>
              <a:t>Barangay roads and bridges and water supply </a:t>
            </a:r>
            <a:r>
              <a:rPr lang="en-US" dirty="0"/>
              <a:t>systems </a:t>
            </a:r>
          </a:p>
          <a:p>
            <a:pPr marL="457200" lvl="1" indent="0">
              <a:buNone/>
            </a:pPr>
            <a:r>
              <a:rPr lang="en-US" dirty="0"/>
              <a:t>(vi) </a:t>
            </a:r>
            <a:r>
              <a:rPr lang="en-US" b="1" dirty="0">
                <a:solidFill>
                  <a:srgbClr val="007A37"/>
                </a:solidFill>
              </a:rPr>
              <a:t>Infrastructure facilities </a:t>
            </a:r>
            <a:r>
              <a:rPr lang="en-US" dirty="0"/>
              <a:t>such as multi-purpose hall, multipurpose pavement, plaza, sports center, and other similar facilities; </a:t>
            </a:r>
          </a:p>
          <a:p>
            <a:pPr marL="457200" lvl="1" indent="0">
              <a:buNone/>
            </a:pPr>
            <a:r>
              <a:rPr lang="en-US" dirty="0"/>
              <a:t>(vii) </a:t>
            </a:r>
            <a:r>
              <a:rPr lang="en-US" b="1" dirty="0">
                <a:solidFill>
                  <a:srgbClr val="007A37"/>
                </a:solidFill>
              </a:rPr>
              <a:t>Information and reading center</a:t>
            </a:r>
            <a:r>
              <a:rPr lang="en-US" dirty="0"/>
              <a:t>; and </a:t>
            </a:r>
          </a:p>
          <a:p>
            <a:pPr marL="457200" lvl="1" indent="0">
              <a:buNone/>
            </a:pPr>
            <a:r>
              <a:rPr lang="en-US" dirty="0"/>
              <a:t>(viii) </a:t>
            </a:r>
            <a:r>
              <a:rPr lang="en-US" b="1" dirty="0">
                <a:solidFill>
                  <a:srgbClr val="007A37"/>
                </a:solidFill>
              </a:rPr>
              <a:t>Satellite or public market</a:t>
            </a:r>
            <a:r>
              <a:rPr lang="en-US" dirty="0"/>
              <a:t>, where </a:t>
            </a:r>
            <a:r>
              <a:rPr lang="en-US" dirty="0" smtClean="0"/>
              <a:t>viable </a:t>
            </a:r>
            <a:endParaRPr lang="en-US" dirty="0"/>
          </a:p>
          <a:p>
            <a:endParaRPr lang="en-US" dirty="0"/>
          </a:p>
        </p:txBody>
      </p:sp>
      <p:sp>
        <p:nvSpPr>
          <p:cNvPr id="4" name="TextBox 3"/>
          <p:cNvSpPr txBox="1"/>
          <p:nvPr/>
        </p:nvSpPr>
        <p:spPr>
          <a:xfrm>
            <a:off x="990600" y="6202362"/>
            <a:ext cx="5045484" cy="369332"/>
          </a:xfrm>
          <a:prstGeom prst="rect">
            <a:avLst/>
          </a:prstGeom>
          <a:noFill/>
          <a:ln w="19050">
            <a:solidFill>
              <a:srgbClr val="C00000"/>
            </a:solidFill>
          </a:ln>
        </p:spPr>
        <p:txBody>
          <a:bodyPr wrap="none" rtlCol="0">
            <a:spAutoFit/>
          </a:bodyPr>
          <a:lstStyle/>
          <a:p>
            <a:r>
              <a:rPr lang="en-US" dirty="0" smtClean="0">
                <a:ln>
                  <a:solidFill>
                    <a:srgbClr val="FF0000"/>
                  </a:solidFill>
                </a:ln>
              </a:rPr>
              <a:t>Source: Local Government Code of 1991, Section 17</a:t>
            </a:r>
            <a:endParaRPr lang="en-US" dirty="0">
              <a:ln>
                <a:solidFill>
                  <a:srgbClr val="FF0000"/>
                </a:solidFill>
              </a:ln>
            </a:endParaRPr>
          </a:p>
        </p:txBody>
      </p:sp>
      <p:sp>
        <p:nvSpPr>
          <p:cNvPr id="5" name="Date Placeholder 4"/>
          <p:cNvSpPr>
            <a:spLocks noGrp="1"/>
          </p:cNvSpPr>
          <p:nvPr>
            <p:ph type="dt" sz="half" idx="10"/>
          </p:nvPr>
        </p:nvSpPr>
        <p:spPr>
          <a:xfrm>
            <a:off x="457200" y="6569075"/>
            <a:ext cx="2133600" cy="365125"/>
          </a:xfrm>
        </p:spPr>
        <p:txBody>
          <a:bodyPr/>
          <a:lstStyle/>
          <a:p>
            <a:r>
              <a:rPr lang="en-US" smtClean="0"/>
              <a:t>i-Pantawid eFDS 7</a:t>
            </a:r>
            <a:endParaRPr lang="en-US"/>
          </a:p>
        </p:txBody>
      </p:sp>
      <p:sp>
        <p:nvSpPr>
          <p:cNvPr id="6" name="Slide Number Placeholder 5"/>
          <p:cNvSpPr>
            <a:spLocks noGrp="1"/>
          </p:cNvSpPr>
          <p:nvPr>
            <p:ph type="sldNum" sz="quarter" idx="12"/>
          </p:nvPr>
        </p:nvSpPr>
        <p:spPr>
          <a:xfrm>
            <a:off x="6553200" y="6157912"/>
            <a:ext cx="2133600" cy="365125"/>
          </a:xfrm>
        </p:spPr>
        <p:txBody>
          <a:bodyPr/>
          <a:lstStyle/>
          <a:p>
            <a:fld id="{FD1F5157-FDDE-4CDF-8D20-C3A8F46CEA9B}" type="slidenum">
              <a:rPr lang="en-US" smtClean="0"/>
              <a:t>11</a:t>
            </a:fld>
            <a:endParaRPr lang="en-US"/>
          </a:p>
        </p:txBody>
      </p:sp>
    </p:spTree>
    <p:extLst>
      <p:ext uri="{BB962C8B-B14F-4D97-AF65-F5344CB8AC3E}">
        <p14:creationId xmlns:p14="http://schemas.microsoft.com/office/powerpoint/2010/main" val="964356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Budget Document</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pPr marL="514350" indent="-514350">
              <a:buFont typeface="+mj-lt"/>
              <a:buAutoNum type="arabicPeriod"/>
            </a:pPr>
            <a:r>
              <a:rPr lang="en-US" dirty="0" smtClean="0"/>
              <a:t>Budget Message of </a:t>
            </a:r>
            <a:r>
              <a:rPr lang="en-US" dirty="0" err="1" smtClean="0"/>
              <a:t>Punong</a:t>
            </a:r>
            <a:r>
              <a:rPr lang="en-US" dirty="0" smtClean="0"/>
              <a:t> Barangay</a:t>
            </a:r>
          </a:p>
          <a:p>
            <a:pPr marL="514350" indent="-514350">
              <a:buFont typeface="+mj-lt"/>
              <a:buAutoNum type="arabicPeriod"/>
            </a:pPr>
            <a:r>
              <a:rPr lang="en-US" dirty="0" err="1" smtClean="0"/>
              <a:t>Mga</a:t>
            </a:r>
            <a:r>
              <a:rPr lang="en-US" dirty="0" smtClean="0"/>
              <a:t> </a:t>
            </a:r>
            <a:r>
              <a:rPr lang="en-US" dirty="0" err="1" smtClean="0"/>
              <a:t>plano</a:t>
            </a:r>
            <a:r>
              <a:rPr lang="en-US" dirty="0" smtClean="0"/>
              <a:t> at </a:t>
            </a:r>
            <a:r>
              <a:rPr lang="en-US" dirty="0" err="1" smtClean="0"/>
              <a:t>proyekto</a:t>
            </a:r>
            <a:r>
              <a:rPr lang="en-US" dirty="0" smtClean="0"/>
              <a:t> </a:t>
            </a:r>
            <a:r>
              <a:rPr lang="en-US" dirty="0" err="1" smtClean="0"/>
              <a:t>para</a:t>
            </a:r>
            <a:r>
              <a:rPr lang="en-US" dirty="0" smtClean="0"/>
              <a:t> </a:t>
            </a:r>
            <a:r>
              <a:rPr lang="en-US" dirty="0" err="1"/>
              <a:t>sa</a:t>
            </a:r>
            <a:r>
              <a:rPr lang="en-US" dirty="0"/>
              <a:t> mas </a:t>
            </a:r>
            <a:r>
              <a:rPr lang="en-US" dirty="0" err="1"/>
              <a:t>mahusay</a:t>
            </a:r>
            <a:r>
              <a:rPr lang="en-US" dirty="0"/>
              <a:t> </a:t>
            </a:r>
            <a:r>
              <a:rPr lang="en-US" dirty="0" err="1"/>
              <a:t>na</a:t>
            </a:r>
            <a:r>
              <a:rPr lang="en-US" dirty="0"/>
              <a:t> </a:t>
            </a:r>
            <a:r>
              <a:rPr lang="en-US" dirty="0" err="1"/>
              <a:t>paghahatid</a:t>
            </a:r>
            <a:r>
              <a:rPr lang="en-US" dirty="0"/>
              <a:t> </a:t>
            </a:r>
            <a:r>
              <a:rPr lang="en-US" dirty="0" err="1" smtClean="0"/>
              <a:t>ng</a:t>
            </a:r>
            <a:r>
              <a:rPr lang="en-US" dirty="0" smtClean="0"/>
              <a:t> </a:t>
            </a:r>
            <a:r>
              <a:rPr lang="en-US" dirty="0" err="1"/>
              <a:t>Palingkurang</a:t>
            </a:r>
            <a:r>
              <a:rPr lang="en-US" dirty="0"/>
              <a:t> </a:t>
            </a:r>
            <a:r>
              <a:rPr lang="en-US" dirty="0" err="1" smtClean="0"/>
              <a:t>Pangmadla</a:t>
            </a:r>
            <a:r>
              <a:rPr lang="en-US" dirty="0" smtClean="0"/>
              <a:t> – Barangay Basic Services</a:t>
            </a:r>
          </a:p>
          <a:p>
            <a:pPr marL="514350" indent="-514350">
              <a:buFont typeface="+mj-lt"/>
              <a:buAutoNum type="arabicPeriod"/>
            </a:pPr>
            <a:r>
              <a:rPr lang="en-US" dirty="0" smtClean="0"/>
              <a:t>Financial Statements</a:t>
            </a:r>
          </a:p>
          <a:p>
            <a:pPr lvl="1"/>
            <a:r>
              <a:rPr lang="en-US" dirty="0"/>
              <a:t>The actual </a:t>
            </a:r>
            <a:r>
              <a:rPr lang="en-US" b="1" dirty="0">
                <a:solidFill>
                  <a:srgbClr val="007A37"/>
                </a:solidFill>
              </a:rPr>
              <a:t>income</a:t>
            </a:r>
            <a:r>
              <a:rPr lang="en-US" dirty="0"/>
              <a:t> and </a:t>
            </a:r>
            <a:r>
              <a:rPr lang="en-US" b="1" dirty="0">
                <a:solidFill>
                  <a:srgbClr val="FF0000"/>
                </a:solidFill>
              </a:rPr>
              <a:t>expenditures</a:t>
            </a:r>
            <a:r>
              <a:rPr lang="en-US" dirty="0"/>
              <a:t> during </a:t>
            </a:r>
            <a:r>
              <a:rPr lang="en-US" dirty="0">
                <a:solidFill>
                  <a:srgbClr val="0000FF"/>
                </a:solidFill>
              </a:rPr>
              <a:t>the immediately preceding </a:t>
            </a:r>
            <a:r>
              <a:rPr lang="en-US" dirty="0" smtClean="0">
                <a:solidFill>
                  <a:srgbClr val="0000FF"/>
                </a:solidFill>
              </a:rPr>
              <a:t>year</a:t>
            </a:r>
            <a:endParaRPr lang="en-US" dirty="0"/>
          </a:p>
          <a:p>
            <a:pPr lvl="1"/>
            <a:r>
              <a:rPr lang="en-US" dirty="0" smtClean="0"/>
              <a:t>The </a:t>
            </a:r>
            <a:r>
              <a:rPr lang="en-US" dirty="0"/>
              <a:t>actual </a:t>
            </a:r>
            <a:r>
              <a:rPr lang="en-US" b="1" dirty="0">
                <a:solidFill>
                  <a:srgbClr val="007A37"/>
                </a:solidFill>
              </a:rPr>
              <a:t>income</a:t>
            </a:r>
            <a:r>
              <a:rPr lang="en-US" dirty="0"/>
              <a:t> and </a:t>
            </a:r>
            <a:r>
              <a:rPr lang="en-US" b="1" dirty="0">
                <a:solidFill>
                  <a:srgbClr val="FF0000"/>
                </a:solidFill>
              </a:rPr>
              <a:t>expenditures</a:t>
            </a:r>
            <a:r>
              <a:rPr lang="en-US" dirty="0" smtClean="0"/>
              <a:t> </a:t>
            </a:r>
            <a:r>
              <a:rPr lang="en-US" dirty="0"/>
              <a:t>of the first two (2) quarters and the estimates of income and </a:t>
            </a:r>
            <a:r>
              <a:rPr lang="en-US" b="1" dirty="0">
                <a:solidFill>
                  <a:srgbClr val="FF0000"/>
                </a:solidFill>
              </a:rPr>
              <a:t>expenditures</a:t>
            </a:r>
            <a:r>
              <a:rPr lang="en-US" dirty="0" smtClean="0"/>
              <a:t> </a:t>
            </a:r>
            <a:r>
              <a:rPr lang="en-US" dirty="0"/>
              <a:t>for the last two (2) quarters of the </a:t>
            </a:r>
            <a:r>
              <a:rPr lang="en-US" sz="2900" dirty="0">
                <a:solidFill>
                  <a:srgbClr val="0000FF"/>
                </a:solidFill>
              </a:rPr>
              <a:t>current fiscal year</a:t>
            </a:r>
          </a:p>
          <a:p>
            <a:pPr lvl="1"/>
            <a:r>
              <a:rPr lang="en-US" dirty="0"/>
              <a:t>The </a:t>
            </a:r>
            <a:r>
              <a:rPr lang="en-US" dirty="0" smtClean="0"/>
              <a:t>estimated </a:t>
            </a:r>
            <a:r>
              <a:rPr lang="en-US" b="1" dirty="0">
                <a:solidFill>
                  <a:srgbClr val="007A37"/>
                </a:solidFill>
              </a:rPr>
              <a:t>income</a:t>
            </a:r>
            <a:r>
              <a:rPr lang="en-US" dirty="0"/>
              <a:t> and </a:t>
            </a:r>
            <a:r>
              <a:rPr lang="en-US" b="1" dirty="0">
                <a:solidFill>
                  <a:srgbClr val="FF0000"/>
                </a:solidFill>
              </a:rPr>
              <a:t>expenditures</a:t>
            </a:r>
            <a:r>
              <a:rPr lang="en-US" dirty="0"/>
              <a:t> </a:t>
            </a:r>
            <a:r>
              <a:rPr lang="en-US" dirty="0" smtClean="0"/>
              <a:t>for the </a:t>
            </a:r>
            <a:r>
              <a:rPr lang="en-US" sz="2900" dirty="0">
                <a:solidFill>
                  <a:srgbClr val="0000FF"/>
                </a:solidFill>
              </a:rPr>
              <a:t>next </a:t>
            </a:r>
            <a:r>
              <a:rPr lang="en-US" sz="2900" dirty="0" smtClean="0">
                <a:solidFill>
                  <a:srgbClr val="0000FF"/>
                </a:solidFill>
              </a:rPr>
              <a:t>year</a:t>
            </a:r>
            <a:endParaRPr lang="en-US" sz="2900" dirty="0">
              <a:solidFill>
                <a:srgbClr val="0000FF"/>
              </a:solidFill>
            </a:endParaRPr>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12</a:t>
            </a:fld>
            <a:endParaRPr lang="en-US"/>
          </a:p>
        </p:txBody>
      </p:sp>
    </p:spTree>
    <p:extLst>
      <p:ext uri="{BB962C8B-B14F-4D97-AF65-F5344CB8AC3E}">
        <p14:creationId xmlns:p14="http://schemas.microsoft.com/office/powerpoint/2010/main" val="43831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76200"/>
            <a:ext cx="8763000" cy="1143000"/>
          </a:xfrm>
        </p:spPr>
        <p:txBody>
          <a:bodyPr>
            <a:noAutofit/>
          </a:bodyPr>
          <a:lstStyle/>
          <a:p>
            <a:r>
              <a:rPr lang="en-US" sz="3600" dirty="0" smtClean="0"/>
              <a:t>Barangay Sources </a:t>
            </a:r>
            <a:r>
              <a:rPr lang="en-US" sz="3600" dirty="0"/>
              <a:t>of </a:t>
            </a:r>
            <a:r>
              <a:rPr lang="en-US" sz="3600" dirty="0" smtClean="0"/>
              <a:t>Income</a:t>
            </a:r>
            <a:br>
              <a:rPr lang="en-US" sz="3600" dirty="0" smtClean="0"/>
            </a:br>
            <a:endParaRPr lang="en-US" sz="2400" dirty="0">
              <a:solidFill>
                <a:srgbClr val="FF0000"/>
              </a:solidFill>
            </a:endParaRPr>
          </a:p>
        </p:txBody>
      </p:sp>
      <p:graphicFrame>
        <p:nvGraphicFramePr>
          <p:cNvPr id="13" name="Content Placeholder 3"/>
          <p:cNvGraphicFramePr>
            <a:graphicFrameLocks noGrp="1"/>
          </p:cNvGraphicFramePr>
          <p:nvPr>
            <p:ph idx="1"/>
            <p:extLst>
              <p:ext uri="{D42A27DB-BD31-4B8C-83A1-F6EECF244321}">
                <p14:modId xmlns:p14="http://schemas.microsoft.com/office/powerpoint/2010/main" val="266951267"/>
              </p:ext>
            </p:extLst>
          </p:nvPr>
        </p:nvGraphicFramePr>
        <p:xfrm>
          <a:off x="228600" y="1210056"/>
          <a:ext cx="8534401" cy="4733544"/>
        </p:xfrm>
        <a:graphic>
          <a:graphicData uri="http://schemas.openxmlformats.org/drawingml/2006/table">
            <a:tbl>
              <a:tblPr firstRow="1" bandRow="1">
                <a:tableStyleId>{5C22544A-7EE6-4342-B048-85BDC9FD1C3A}</a:tableStyleId>
              </a:tblPr>
              <a:tblGrid>
                <a:gridCol w="4902741"/>
                <a:gridCol w="2031459"/>
                <a:gridCol w="1600201"/>
              </a:tblGrid>
              <a:tr h="521631">
                <a:tc>
                  <a:txBody>
                    <a:bodyPr/>
                    <a:lstStyle/>
                    <a:p>
                      <a:pPr algn="ctr"/>
                      <a:endParaRPr lang="en-US" sz="1400" dirty="0" smtClean="0">
                        <a:solidFill>
                          <a:schemeClr val="tx1"/>
                        </a:solidFill>
                      </a:endParaRPr>
                    </a:p>
                    <a:p>
                      <a:pPr algn="ctr"/>
                      <a:r>
                        <a:rPr lang="en-US" sz="1400" dirty="0" smtClean="0">
                          <a:solidFill>
                            <a:schemeClr val="tx1"/>
                          </a:solidFill>
                        </a:rPr>
                        <a:t>Source</a:t>
                      </a:r>
                      <a:r>
                        <a:rPr lang="en-US" sz="1400" baseline="0" dirty="0" smtClean="0">
                          <a:solidFill>
                            <a:schemeClr val="tx1"/>
                          </a:solidFill>
                        </a:rPr>
                        <a:t> of Income</a:t>
                      </a:r>
                      <a:endParaRPr lang="en-US" sz="1400" dirty="0">
                        <a:solidFill>
                          <a:schemeClr val="tx1"/>
                        </a:solidFill>
                      </a:endParaRPr>
                    </a:p>
                  </a:txBody>
                  <a:tcPr anchor="b">
                    <a:solidFill>
                      <a:schemeClr val="accent6">
                        <a:lumMod val="40000"/>
                        <a:lumOff val="60000"/>
                      </a:schemeClr>
                    </a:solidFill>
                  </a:tcPr>
                </a:tc>
                <a:tc>
                  <a:txBody>
                    <a:bodyPr/>
                    <a:lstStyle/>
                    <a:p>
                      <a:pPr algn="ctr"/>
                      <a:r>
                        <a:rPr lang="en-US" sz="1400" dirty="0" smtClean="0">
                          <a:solidFill>
                            <a:schemeClr val="tx1"/>
                          </a:solidFill>
                        </a:rPr>
                        <a:t>Amount</a:t>
                      </a:r>
                      <a:endParaRPr lang="en-US" sz="1400" dirty="0">
                        <a:solidFill>
                          <a:schemeClr val="tx1"/>
                        </a:solidFill>
                      </a:endParaRPr>
                    </a:p>
                  </a:txBody>
                  <a:tcPr anchor="b">
                    <a:solidFill>
                      <a:schemeClr val="accent6">
                        <a:lumMod val="40000"/>
                        <a:lumOff val="60000"/>
                      </a:schemeClr>
                    </a:solidFill>
                  </a:tcPr>
                </a:tc>
                <a:tc>
                  <a:txBody>
                    <a:bodyPr/>
                    <a:lstStyle/>
                    <a:p>
                      <a:pPr algn="ctr"/>
                      <a:r>
                        <a:rPr lang="en-US" sz="1400" dirty="0" smtClean="0">
                          <a:solidFill>
                            <a:schemeClr val="tx1"/>
                          </a:solidFill>
                        </a:rPr>
                        <a:t>%</a:t>
                      </a:r>
                      <a:endParaRPr lang="en-US" sz="1400" dirty="0">
                        <a:solidFill>
                          <a:schemeClr val="tx1"/>
                        </a:solidFill>
                      </a:endParaRPr>
                    </a:p>
                  </a:txBody>
                  <a:tcPr anchor="b">
                    <a:solidFill>
                      <a:schemeClr val="accent6">
                        <a:lumMod val="40000"/>
                        <a:lumOff val="60000"/>
                      </a:schemeClr>
                    </a:solidFill>
                  </a:tcPr>
                </a:tc>
              </a:tr>
              <a:tr h="373324">
                <a:tc>
                  <a:txBody>
                    <a:bodyPr/>
                    <a:lstStyle/>
                    <a:p>
                      <a:pPr marL="287338" indent="-287338"/>
                      <a:r>
                        <a:rPr lang="en-US" sz="1400" b="1" dirty="0" smtClean="0">
                          <a:solidFill>
                            <a:schemeClr val="tx1"/>
                          </a:solidFill>
                        </a:rPr>
                        <a:t>IRA</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a:solidFill>
                          <a:schemeClr val="tx1"/>
                        </a:solidFill>
                      </a:endParaRPr>
                    </a:p>
                  </a:txBody>
                  <a:tcPr/>
                </a:tc>
              </a:tr>
              <a:tr h="478673">
                <a:tc>
                  <a:txBody>
                    <a:bodyPr/>
                    <a:lstStyle/>
                    <a:p>
                      <a:pPr>
                        <a:lnSpc>
                          <a:spcPct val="90000"/>
                        </a:lnSpc>
                        <a:buClr>
                          <a:srgbClr val="CC0000"/>
                        </a:buClr>
                      </a:pPr>
                      <a:r>
                        <a:rPr lang="en-US" sz="1400" b="1" dirty="0" smtClean="0">
                          <a:solidFill>
                            <a:schemeClr val="tx1"/>
                          </a:solidFill>
                        </a:rPr>
                        <a:t>Real property tax – 25% to the barangay where the property is located</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marL="287338" indent="-287338"/>
                      <a:r>
                        <a:rPr lang="en-US" sz="1400" b="1" dirty="0" smtClean="0">
                          <a:solidFill>
                            <a:schemeClr val="tx1"/>
                          </a:solidFill>
                        </a:rPr>
                        <a:t>Business</a:t>
                      </a:r>
                      <a:r>
                        <a:rPr lang="en-US" sz="1400" b="1" baseline="0" dirty="0" smtClean="0">
                          <a:solidFill>
                            <a:schemeClr val="tx1"/>
                          </a:solidFill>
                        </a:rPr>
                        <a:t> taxes</a:t>
                      </a:r>
                      <a:r>
                        <a:rPr lang="en-US" sz="1400" b="1" dirty="0" smtClean="0">
                          <a:solidFill>
                            <a:schemeClr val="tx1"/>
                          </a:solidFill>
                        </a:rPr>
                        <a:t>	</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a:lnSpc>
                          <a:spcPct val="90000"/>
                        </a:lnSpc>
                        <a:buClr>
                          <a:srgbClr val="CC0000"/>
                        </a:buClr>
                      </a:pPr>
                      <a:r>
                        <a:rPr lang="en-US" sz="1400" b="1" dirty="0" smtClean="0">
                          <a:solidFill>
                            <a:schemeClr val="tx1"/>
                          </a:solidFill>
                        </a:rPr>
                        <a:t>Quarry (sand, gravel) – 40% of proceeds collected by province</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a:lnSpc>
                          <a:spcPct val="90000"/>
                        </a:lnSpc>
                        <a:buClr>
                          <a:srgbClr val="CC0000"/>
                        </a:buClr>
                      </a:pPr>
                      <a:r>
                        <a:rPr lang="en-US" sz="1400" b="1" dirty="0" smtClean="0">
                          <a:solidFill>
                            <a:schemeClr val="tx1"/>
                          </a:solidFill>
                        </a:rPr>
                        <a:t>50% of community tax collected through barangay treasurer</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marL="287338" indent="-287338"/>
                      <a:r>
                        <a:rPr lang="en-US" sz="1400" b="1" dirty="0" smtClean="0">
                          <a:solidFill>
                            <a:schemeClr val="tx1"/>
                          </a:solidFill>
                        </a:rPr>
                        <a:t>Grants and donations</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marL="287338" indent="-287338"/>
                      <a:r>
                        <a:rPr lang="en-US" sz="1400" b="1" dirty="0" smtClean="0">
                          <a:solidFill>
                            <a:schemeClr val="tx1"/>
                          </a:solidFill>
                        </a:rPr>
                        <a:t>Subsidy from province</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marL="287338" indent="-287338"/>
                      <a:r>
                        <a:rPr lang="en-US" sz="1400" b="1" dirty="0" smtClean="0">
                          <a:solidFill>
                            <a:schemeClr val="tx1"/>
                          </a:solidFill>
                        </a:rPr>
                        <a:t>Subsidy from municipality</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marL="287338" indent="-287338"/>
                      <a:r>
                        <a:rPr lang="en-US" sz="1400" b="1" dirty="0" smtClean="0">
                          <a:solidFill>
                            <a:schemeClr val="tx1"/>
                          </a:solidFill>
                        </a:rPr>
                        <a:t>Barangay Certification/ Clearance Fees</a:t>
                      </a:r>
                      <a:endParaRPr lang="en-US" sz="1400" b="1" dirty="0">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tr>
              <a:tr h="373324">
                <a:tc>
                  <a:txBody>
                    <a:bodyPr/>
                    <a:lstStyle/>
                    <a:p>
                      <a:pPr marL="287338" marR="0" indent="-287338"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Others (specify)</a:t>
                      </a: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373324">
                <a:tc>
                  <a:txBody>
                    <a:bodyPr/>
                    <a:lstStyle/>
                    <a:p>
                      <a:pPr marL="287338" marR="0" indent="-287338"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TOTAL --</a:t>
                      </a: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FD1F5157-FDDE-4CDF-8D20-C3A8F46CEA9B}" type="slidenum">
              <a:rPr lang="en-US" smtClean="0"/>
              <a:t>13</a:t>
            </a:fld>
            <a:endParaRPr lang="en-US"/>
          </a:p>
        </p:txBody>
      </p:sp>
      <p:sp>
        <p:nvSpPr>
          <p:cNvPr id="6" name="TextBox 5"/>
          <p:cNvSpPr txBox="1"/>
          <p:nvPr/>
        </p:nvSpPr>
        <p:spPr>
          <a:xfrm>
            <a:off x="304800" y="762000"/>
            <a:ext cx="8610600" cy="338554"/>
          </a:xfrm>
          <a:prstGeom prst="rect">
            <a:avLst/>
          </a:prstGeom>
          <a:noFill/>
          <a:ln w="9525">
            <a:solidFill>
              <a:srgbClr val="0070C0"/>
            </a:solidFill>
          </a:ln>
        </p:spPr>
        <p:txBody>
          <a:bodyPr wrap="square" rtlCol="0">
            <a:spAutoFit/>
          </a:bodyPr>
          <a:lstStyle/>
          <a:p>
            <a:r>
              <a:rPr lang="en-US" sz="1600" dirty="0" smtClean="0"/>
              <a:t>LGU:			Barangay: 				Budget Year:</a:t>
            </a:r>
            <a:endParaRPr lang="en-US" sz="1600" dirty="0"/>
          </a:p>
        </p:txBody>
      </p:sp>
      <p:sp>
        <p:nvSpPr>
          <p:cNvPr id="7" name="Date Placeholder 3"/>
          <p:cNvSpPr>
            <a:spLocks noGrp="1"/>
          </p:cNvSpPr>
          <p:nvPr>
            <p:ph type="dt" sz="half" idx="10"/>
          </p:nvPr>
        </p:nvSpPr>
        <p:spPr>
          <a:xfrm>
            <a:off x="457200" y="6356350"/>
            <a:ext cx="2133600" cy="365125"/>
          </a:xfrm>
        </p:spPr>
        <p:txBody>
          <a:bodyPr/>
          <a:lstStyle/>
          <a:p>
            <a:r>
              <a:rPr lang="en-US" smtClean="0"/>
              <a:t>i-Pantawid eFDS 7</a:t>
            </a:r>
            <a:endParaRPr lang="en-US"/>
          </a:p>
        </p:txBody>
      </p:sp>
    </p:spTree>
    <p:extLst>
      <p:ext uri="{BB962C8B-B14F-4D97-AF65-F5344CB8AC3E}">
        <p14:creationId xmlns:p14="http://schemas.microsoft.com/office/powerpoint/2010/main" val="3347922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1143000"/>
          </a:xfrm>
        </p:spPr>
        <p:txBody>
          <a:bodyPr>
            <a:normAutofit fontScale="90000"/>
          </a:bodyPr>
          <a:lstStyle/>
          <a:p>
            <a:r>
              <a:rPr lang="en-US" dirty="0" smtClean="0"/>
              <a:t>Barangay Expenditure Program</a:t>
            </a:r>
            <a:br>
              <a:rPr lang="en-US" dirty="0" smtClean="0"/>
            </a:br>
            <a:r>
              <a:rPr lang="en-US" dirty="0" smtClean="0"/>
              <a:t/>
            </a:r>
            <a:br>
              <a:rPr lang="en-US" dirty="0" smtClean="0"/>
            </a:b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1014258"/>
              </p:ext>
            </p:extLst>
          </p:nvPr>
        </p:nvGraphicFramePr>
        <p:xfrm>
          <a:off x="533400" y="2209800"/>
          <a:ext cx="7924801" cy="3032760"/>
        </p:xfrm>
        <a:graphic>
          <a:graphicData uri="http://schemas.openxmlformats.org/drawingml/2006/table">
            <a:tbl>
              <a:tblPr firstRow="1" bandRow="1">
                <a:tableStyleId>{5C22544A-7EE6-4342-B048-85BDC9FD1C3A}</a:tableStyleId>
              </a:tblPr>
              <a:tblGrid>
                <a:gridCol w="4038600"/>
                <a:gridCol w="2286000"/>
                <a:gridCol w="1600201"/>
              </a:tblGrid>
              <a:tr h="370840">
                <a:tc>
                  <a:txBody>
                    <a:bodyPr/>
                    <a:lstStyle/>
                    <a:p>
                      <a:pPr algn="ctr"/>
                      <a:endParaRPr lang="en-US" dirty="0" smtClean="0">
                        <a:solidFill>
                          <a:schemeClr val="tx1"/>
                        </a:solidFill>
                      </a:endParaRPr>
                    </a:p>
                    <a:p>
                      <a:pPr algn="ctr"/>
                      <a:r>
                        <a:rPr lang="en-US" dirty="0" smtClean="0">
                          <a:solidFill>
                            <a:schemeClr val="tx1"/>
                          </a:solidFill>
                        </a:rPr>
                        <a:t>PPA Description</a:t>
                      </a:r>
                      <a:endParaRPr lang="en-US" dirty="0">
                        <a:solidFill>
                          <a:schemeClr val="tx1"/>
                        </a:solidFill>
                      </a:endParaRPr>
                    </a:p>
                  </a:txBody>
                  <a:tcPr>
                    <a:solidFill>
                      <a:schemeClr val="accent6">
                        <a:lumMod val="40000"/>
                        <a:lumOff val="60000"/>
                      </a:schemeClr>
                    </a:solidFill>
                  </a:tcPr>
                </a:tc>
                <a:tc>
                  <a:txBody>
                    <a:bodyPr/>
                    <a:lstStyle/>
                    <a:p>
                      <a:pPr algn="ctr"/>
                      <a:endParaRPr lang="en-US" dirty="0" smtClean="0">
                        <a:solidFill>
                          <a:schemeClr val="tx1"/>
                        </a:solidFill>
                      </a:endParaRPr>
                    </a:p>
                    <a:p>
                      <a:pPr algn="ctr"/>
                      <a:r>
                        <a:rPr lang="en-US" dirty="0" smtClean="0">
                          <a:solidFill>
                            <a:schemeClr val="tx1"/>
                          </a:solidFill>
                        </a:rPr>
                        <a:t>Amount</a:t>
                      </a:r>
                      <a:endParaRPr lang="en-US" dirty="0">
                        <a:solidFill>
                          <a:schemeClr val="tx1"/>
                        </a:solidFill>
                      </a:endParaRPr>
                    </a:p>
                  </a:txBody>
                  <a:tcPr>
                    <a:solidFill>
                      <a:schemeClr val="accent6">
                        <a:lumMod val="40000"/>
                        <a:lumOff val="60000"/>
                      </a:schemeClr>
                    </a:solidFill>
                  </a:tcPr>
                </a:tc>
                <a:tc>
                  <a:txBody>
                    <a:bodyPr/>
                    <a:lstStyle/>
                    <a:p>
                      <a:pPr algn="ctr"/>
                      <a:endParaRPr lang="en-US" dirty="0" smtClean="0">
                        <a:solidFill>
                          <a:schemeClr val="tx1"/>
                        </a:solidFill>
                      </a:endParaRPr>
                    </a:p>
                    <a:p>
                      <a:pPr algn="ctr"/>
                      <a:r>
                        <a:rPr lang="en-US" dirty="0" smtClean="0">
                          <a:solidFill>
                            <a:schemeClr val="tx1"/>
                          </a:solidFill>
                        </a:rPr>
                        <a:t>%</a:t>
                      </a:r>
                      <a:endParaRPr lang="en-US" dirty="0">
                        <a:solidFill>
                          <a:schemeClr val="tx1"/>
                        </a:solidFill>
                      </a:endParaRPr>
                    </a:p>
                  </a:txBody>
                  <a:tcPr>
                    <a:solidFill>
                      <a:schemeClr val="accent6">
                        <a:lumMod val="40000"/>
                        <a:lumOff val="60000"/>
                      </a:schemeClr>
                    </a:solidFill>
                  </a:tcPr>
                </a:tc>
              </a:tr>
              <a:tr h="370840">
                <a:tc>
                  <a:txBody>
                    <a:bodyPr/>
                    <a:lstStyle/>
                    <a:p>
                      <a:pPr marL="342900" indent="-342900">
                        <a:buAutoNum type="alphaUcPeriod"/>
                      </a:pPr>
                      <a:r>
                        <a:rPr lang="en-US" dirty="0" smtClean="0">
                          <a:solidFill>
                            <a:schemeClr val="tx1"/>
                          </a:solidFill>
                        </a:rPr>
                        <a:t>Personal Services (max 55% of next preceding year)</a:t>
                      </a:r>
                    </a:p>
                  </a:txBody>
                  <a:tcPr/>
                </a:tc>
                <a:tc>
                  <a:txBody>
                    <a:bodyPr/>
                    <a:lstStyle/>
                    <a:p>
                      <a:endParaRPr lang="en-US">
                        <a:solidFill>
                          <a:schemeClr val="tx1"/>
                        </a:solidFill>
                      </a:endParaRPr>
                    </a:p>
                  </a:txBody>
                  <a:tcPr/>
                </a:tc>
                <a:tc>
                  <a:txBody>
                    <a:bodyPr/>
                    <a:lstStyle/>
                    <a:p>
                      <a:endParaRPr lang="en-US" dirty="0">
                        <a:solidFill>
                          <a:schemeClr val="tx1"/>
                        </a:solidFill>
                      </a:endParaRPr>
                    </a:p>
                  </a:txBody>
                  <a:tcPr/>
                </a:tc>
              </a:tr>
              <a:tr h="370840">
                <a:tc>
                  <a:txBody>
                    <a:bodyPr/>
                    <a:lstStyle/>
                    <a:p>
                      <a:pPr marL="287338" indent="-287338"/>
                      <a:r>
                        <a:rPr lang="en-US" dirty="0" smtClean="0">
                          <a:solidFill>
                            <a:schemeClr val="tx1"/>
                          </a:solidFill>
                        </a:rPr>
                        <a:t>B.  Maintenance and Other Operating</a:t>
                      </a:r>
                      <a:r>
                        <a:rPr lang="en-US" baseline="0" dirty="0" smtClean="0">
                          <a:solidFill>
                            <a:schemeClr val="tx1"/>
                          </a:solidFill>
                        </a:rPr>
                        <a:t> Expenses (MOOE)</a:t>
                      </a:r>
                      <a:endParaRPr lang="en-US" dirty="0">
                        <a:solidFill>
                          <a:schemeClr val="tx1"/>
                        </a:solidFill>
                      </a:endParaRPr>
                    </a:p>
                  </a:txBody>
                  <a:tcPr/>
                </a:tc>
                <a:tc>
                  <a:txBody>
                    <a:bodyPr/>
                    <a:lstStyle/>
                    <a:p>
                      <a:endParaRPr lang="en-US">
                        <a:solidFill>
                          <a:schemeClr val="tx1"/>
                        </a:solidFill>
                      </a:endParaRPr>
                    </a:p>
                  </a:txBody>
                  <a:tcPr/>
                </a:tc>
                <a:tc>
                  <a:txBody>
                    <a:bodyPr/>
                    <a:lstStyle/>
                    <a:p>
                      <a:endParaRPr lang="en-US" dirty="0">
                        <a:solidFill>
                          <a:schemeClr val="tx1"/>
                        </a:solidFill>
                      </a:endParaRPr>
                    </a:p>
                  </a:txBody>
                  <a:tcPr/>
                </a:tc>
              </a:tr>
              <a:tr h="370840">
                <a:tc>
                  <a:txBody>
                    <a:bodyPr/>
                    <a:lstStyle/>
                    <a:p>
                      <a:pPr marL="287338" indent="-287338"/>
                      <a:r>
                        <a:rPr lang="en-US" dirty="0" smtClean="0">
                          <a:solidFill>
                            <a:schemeClr val="tx1"/>
                          </a:solidFill>
                        </a:rPr>
                        <a:t>C.  Special</a:t>
                      </a:r>
                      <a:r>
                        <a:rPr lang="en-US" baseline="0" dirty="0" smtClean="0">
                          <a:solidFill>
                            <a:schemeClr val="tx1"/>
                          </a:solidFill>
                        </a:rPr>
                        <a:t> Purpose Allocation</a:t>
                      </a:r>
                      <a:endParaRPr lang="en-US" dirty="0">
                        <a:solidFill>
                          <a:schemeClr val="tx1"/>
                        </a:solidFill>
                      </a:endParaRPr>
                    </a:p>
                  </a:txBody>
                  <a:tcPr/>
                </a:tc>
                <a:tc>
                  <a:txBody>
                    <a:bodyPr/>
                    <a:lstStyle/>
                    <a:p>
                      <a:endParaRPr lang="en-US">
                        <a:solidFill>
                          <a:schemeClr val="tx1"/>
                        </a:solidFill>
                      </a:endParaRPr>
                    </a:p>
                  </a:txBody>
                  <a:tcPr/>
                </a:tc>
                <a:tc>
                  <a:txBody>
                    <a:bodyPr/>
                    <a:lstStyle/>
                    <a:p>
                      <a:endParaRPr lang="en-US">
                        <a:solidFill>
                          <a:schemeClr val="tx1"/>
                        </a:solidFill>
                      </a:endParaRPr>
                    </a:p>
                  </a:txBody>
                  <a:tcPr/>
                </a:tc>
              </a:tr>
              <a:tr h="370840">
                <a:tc>
                  <a:txBody>
                    <a:bodyPr/>
                    <a:lstStyle/>
                    <a:p>
                      <a:pPr marL="287338" indent="-287338"/>
                      <a:r>
                        <a:rPr lang="en-US" dirty="0" smtClean="0">
                          <a:solidFill>
                            <a:schemeClr val="tx1"/>
                          </a:solidFill>
                        </a:rPr>
                        <a:t>D.  Capital Outlay</a:t>
                      </a:r>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r>
              <a:tr h="370840">
                <a:tc>
                  <a:txBody>
                    <a:bodyPr/>
                    <a:lstStyle/>
                    <a:p>
                      <a:pPr marL="287338" indent="-287338"/>
                      <a:r>
                        <a:rPr lang="en-US" dirty="0" smtClean="0">
                          <a:solidFill>
                            <a:schemeClr val="tx1"/>
                          </a:solidFill>
                        </a:rPr>
                        <a:t>		</a:t>
                      </a:r>
                      <a:r>
                        <a:rPr lang="en-US" b="1" dirty="0" smtClean="0">
                          <a:solidFill>
                            <a:schemeClr val="tx1"/>
                          </a:solidFill>
                        </a:rPr>
                        <a:t>TOTAL --</a:t>
                      </a:r>
                      <a:endParaRPr lang="en-US" b="1"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r>
            </a:tbl>
          </a:graphicData>
        </a:graphic>
      </p:graphicFrame>
      <p:sp>
        <p:nvSpPr>
          <p:cNvPr id="5" name="Slide Number Placeholder 4"/>
          <p:cNvSpPr>
            <a:spLocks noGrp="1"/>
          </p:cNvSpPr>
          <p:nvPr>
            <p:ph type="sldNum" sz="quarter" idx="12"/>
          </p:nvPr>
        </p:nvSpPr>
        <p:spPr/>
        <p:txBody>
          <a:bodyPr/>
          <a:lstStyle/>
          <a:p>
            <a:fld id="{FD1F5157-FDDE-4CDF-8D20-C3A8F46CEA9B}" type="slidenum">
              <a:rPr lang="en-US" smtClean="0"/>
              <a:t>14</a:t>
            </a:fld>
            <a:endParaRPr lang="en-US"/>
          </a:p>
        </p:txBody>
      </p:sp>
      <p:sp>
        <p:nvSpPr>
          <p:cNvPr id="6" name="TextBox 5"/>
          <p:cNvSpPr txBox="1"/>
          <p:nvPr/>
        </p:nvSpPr>
        <p:spPr>
          <a:xfrm>
            <a:off x="304800" y="1295400"/>
            <a:ext cx="8610600" cy="338554"/>
          </a:xfrm>
          <a:prstGeom prst="rect">
            <a:avLst/>
          </a:prstGeom>
          <a:noFill/>
          <a:ln w="9525">
            <a:solidFill>
              <a:srgbClr val="0070C0"/>
            </a:solidFill>
          </a:ln>
        </p:spPr>
        <p:txBody>
          <a:bodyPr wrap="square" rtlCol="0">
            <a:spAutoFit/>
          </a:bodyPr>
          <a:lstStyle/>
          <a:p>
            <a:r>
              <a:rPr lang="en-US" sz="1600" dirty="0" smtClean="0"/>
              <a:t>LGU:			Barangay: 				Budget Year:</a:t>
            </a:r>
            <a:endParaRPr lang="en-US" sz="1600" dirty="0"/>
          </a:p>
        </p:txBody>
      </p:sp>
      <p:sp>
        <p:nvSpPr>
          <p:cNvPr id="7" name="Date Placeholder 3"/>
          <p:cNvSpPr>
            <a:spLocks noGrp="1"/>
          </p:cNvSpPr>
          <p:nvPr>
            <p:ph type="dt" sz="half" idx="10"/>
          </p:nvPr>
        </p:nvSpPr>
        <p:spPr>
          <a:xfrm>
            <a:off x="457200" y="6356350"/>
            <a:ext cx="2133600" cy="365125"/>
          </a:xfrm>
        </p:spPr>
        <p:txBody>
          <a:bodyPr/>
          <a:lstStyle/>
          <a:p>
            <a:r>
              <a:rPr lang="en-US" smtClean="0"/>
              <a:t>i-Pantawid eFDS 7</a:t>
            </a:r>
            <a:endParaRPr lang="en-US"/>
          </a:p>
        </p:txBody>
      </p:sp>
    </p:spTree>
    <p:extLst>
      <p:ext uri="{BB962C8B-B14F-4D97-AF65-F5344CB8AC3E}">
        <p14:creationId xmlns:p14="http://schemas.microsoft.com/office/powerpoint/2010/main" val="4149714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Purpose Allocation</a:t>
            </a:r>
            <a:br>
              <a:rPr lang="en-US" dirty="0" smtClean="0"/>
            </a:b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8425474"/>
              </p:ext>
            </p:extLst>
          </p:nvPr>
        </p:nvGraphicFramePr>
        <p:xfrm>
          <a:off x="457200" y="1600200"/>
          <a:ext cx="8305800" cy="4480560"/>
        </p:xfrm>
        <a:graphic>
          <a:graphicData uri="http://schemas.openxmlformats.org/drawingml/2006/table">
            <a:tbl>
              <a:tblPr firstRow="1" bandRow="1">
                <a:tableStyleId>{5C22544A-7EE6-4342-B048-85BDC9FD1C3A}</a:tableStyleId>
              </a:tblPr>
              <a:tblGrid>
                <a:gridCol w="4572000"/>
                <a:gridCol w="2286000"/>
                <a:gridCol w="1447800"/>
              </a:tblGrid>
              <a:tr h="370840">
                <a:tc>
                  <a:txBody>
                    <a:bodyPr/>
                    <a:lstStyle/>
                    <a:p>
                      <a:pPr algn="ctr"/>
                      <a:endParaRPr lang="en-US" dirty="0" smtClean="0">
                        <a:solidFill>
                          <a:schemeClr val="tx1"/>
                        </a:solidFill>
                      </a:endParaRPr>
                    </a:p>
                    <a:p>
                      <a:pPr algn="ctr"/>
                      <a:r>
                        <a:rPr lang="en-US" dirty="0" smtClean="0">
                          <a:solidFill>
                            <a:schemeClr val="tx1"/>
                          </a:solidFill>
                        </a:rPr>
                        <a:t>Total Income ____________________</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Amount</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a:t>
                      </a:r>
                      <a:endParaRPr lang="en-US" dirty="0">
                        <a:solidFill>
                          <a:schemeClr val="tx1"/>
                        </a:solidFill>
                      </a:endParaRPr>
                    </a:p>
                  </a:txBody>
                  <a:tcPr anchor="b">
                    <a:solidFill>
                      <a:schemeClr val="accent6">
                        <a:lumMod val="40000"/>
                        <a:lumOff val="60000"/>
                      </a:schemeClr>
                    </a:solidFill>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Narrow" pitchFamily="34" charset="0"/>
                        </a:rPr>
                        <a:t>20% Local Development Fund (LDF)</a:t>
                      </a:r>
                      <a:endParaRPr lang="en-US" dirty="0"/>
                    </a:p>
                  </a:txBody>
                  <a:tcPr anchor="ctr"/>
                </a:tc>
                <a:tc>
                  <a:txBody>
                    <a:bodyPr/>
                    <a:lstStyle/>
                    <a:p>
                      <a:endParaRPr lang="en-US"/>
                    </a:p>
                  </a:txBody>
                  <a:tcPr anchor="ctr"/>
                </a:tc>
                <a:tc>
                  <a:txBody>
                    <a:bodyPr/>
                    <a:lstStyle/>
                    <a:p>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Narrow" pitchFamily="34" charset="0"/>
                        </a:rPr>
                        <a:t>10% SK</a:t>
                      </a:r>
                    </a:p>
                  </a:txBody>
                  <a:tcPr anchor="ctr"/>
                </a:tc>
                <a:tc>
                  <a:txBody>
                    <a:bodyPr/>
                    <a:lstStyle/>
                    <a:p>
                      <a:endParaRPr lang="en-US" dirty="0"/>
                    </a:p>
                  </a:txBody>
                  <a:tcPr anchor="ctr"/>
                </a:tc>
                <a:tc>
                  <a:txBody>
                    <a:bodyPr/>
                    <a:lstStyle/>
                    <a:p>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Narrow" pitchFamily="34" charset="0"/>
                        </a:rPr>
                        <a:t>5% GAD Fund (can be part of LDF)</a:t>
                      </a:r>
                    </a:p>
                  </a:txBody>
                  <a:tcPr anchor="ctr"/>
                </a:tc>
                <a:tc>
                  <a:txBody>
                    <a:bodyPr/>
                    <a:lstStyle/>
                    <a:p>
                      <a:endParaRPr lang="en-US" dirty="0"/>
                    </a:p>
                  </a:txBody>
                  <a:tcPr anchor="ctr"/>
                </a:tc>
                <a:tc>
                  <a:txBody>
                    <a:bodyPr/>
                    <a:lstStyle/>
                    <a:p>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Narrow" pitchFamily="34" charset="0"/>
                        </a:rPr>
                        <a:t>1% of IRA - Protection of children</a:t>
                      </a:r>
                    </a:p>
                  </a:txBody>
                  <a:tcPr anchor="ctr"/>
                </a:tc>
                <a:tc>
                  <a:txBody>
                    <a:bodyPr/>
                    <a:lstStyle/>
                    <a:p>
                      <a:endParaRPr lang="en-US"/>
                    </a:p>
                  </a:txBody>
                  <a:tcPr anchor="ctr"/>
                </a:tc>
                <a:tc>
                  <a:txBody>
                    <a:bodyPr/>
                    <a:lstStyle/>
                    <a:p>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Narrow" pitchFamily="34" charset="0"/>
                        </a:rPr>
                        <a:t>5% Disaster (70:30)</a:t>
                      </a:r>
                    </a:p>
                  </a:txBody>
                  <a:tcPr anchor="ctr"/>
                </a:tc>
                <a:tc>
                  <a:txBody>
                    <a:bodyPr/>
                    <a:lstStyle/>
                    <a:p>
                      <a:endParaRPr lang="en-US" dirty="0"/>
                    </a:p>
                  </a:txBody>
                  <a:tcPr anchor="ctr"/>
                </a:tc>
                <a:tc>
                  <a:txBody>
                    <a:bodyPr/>
                    <a:lstStyle/>
                    <a:p>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Narrow" pitchFamily="34" charset="0"/>
                        </a:rPr>
                        <a:t>2% of RPT - discretionary fund of PB</a:t>
                      </a:r>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5" name="Slide Number Placeholder 4"/>
          <p:cNvSpPr>
            <a:spLocks noGrp="1"/>
          </p:cNvSpPr>
          <p:nvPr>
            <p:ph type="sldNum" sz="quarter" idx="12"/>
          </p:nvPr>
        </p:nvSpPr>
        <p:spPr/>
        <p:txBody>
          <a:bodyPr/>
          <a:lstStyle/>
          <a:p>
            <a:fld id="{FD1F5157-FDDE-4CDF-8D20-C3A8F46CEA9B}" type="slidenum">
              <a:rPr lang="en-US" smtClean="0"/>
              <a:t>15</a:t>
            </a:fld>
            <a:endParaRPr lang="en-US"/>
          </a:p>
        </p:txBody>
      </p:sp>
      <p:sp>
        <p:nvSpPr>
          <p:cNvPr id="6" name="TextBox 5"/>
          <p:cNvSpPr txBox="1"/>
          <p:nvPr/>
        </p:nvSpPr>
        <p:spPr>
          <a:xfrm>
            <a:off x="304800" y="914400"/>
            <a:ext cx="8610600" cy="338554"/>
          </a:xfrm>
          <a:prstGeom prst="rect">
            <a:avLst/>
          </a:prstGeom>
          <a:noFill/>
          <a:ln w="9525">
            <a:solidFill>
              <a:srgbClr val="0070C0"/>
            </a:solidFill>
          </a:ln>
        </p:spPr>
        <p:txBody>
          <a:bodyPr wrap="square" rtlCol="0">
            <a:spAutoFit/>
          </a:bodyPr>
          <a:lstStyle/>
          <a:p>
            <a:r>
              <a:rPr lang="en-US" sz="1600" dirty="0" smtClean="0"/>
              <a:t>LGU:			Barangay: 				Budget Year:</a:t>
            </a:r>
            <a:endParaRPr lang="en-US" sz="1600" dirty="0"/>
          </a:p>
        </p:txBody>
      </p:sp>
      <p:sp>
        <p:nvSpPr>
          <p:cNvPr id="7" name="Date Placeholder 3"/>
          <p:cNvSpPr>
            <a:spLocks noGrp="1"/>
          </p:cNvSpPr>
          <p:nvPr>
            <p:ph type="dt" sz="half" idx="10"/>
          </p:nvPr>
        </p:nvSpPr>
        <p:spPr>
          <a:xfrm>
            <a:off x="457200" y="6584732"/>
            <a:ext cx="2133600" cy="365125"/>
          </a:xfrm>
        </p:spPr>
        <p:txBody>
          <a:bodyPr/>
          <a:lstStyle/>
          <a:p>
            <a:r>
              <a:rPr lang="en-US" smtClean="0"/>
              <a:t>i-Pantawid eFDS 7</a:t>
            </a:r>
            <a:endParaRPr lang="en-US"/>
          </a:p>
        </p:txBody>
      </p:sp>
    </p:spTree>
    <p:extLst>
      <p:ext uri="{BB962C8B-B14F-4D97-AF65-F5344CB8AC3E}">
        <p14:creationId xmlns:p14="http://schemas.microsoft.com/office/powerpoint/2010/main" val="3417565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8183" r="7479"/>
          <a:stretch/>
        </p:blipFill>
        <p:spPr bwMode="auto">
          <a:xfrm>
            <a:off x="106877" y="3200400"/>
            <a:ext cx="837210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12860" r="19462"/>
          <a:stretch/>
        </p:blipFill>
        <p:spPr bwMode="auto">
          <a:xfrm>
            <a:off x="228600" y="1001775"/>
            <a:ext cx="8763000" cy="24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Autofit/>
          </a:bodyPr>
          <a:lstStyle/>
          <a:p>
            <a:r>
              <a:rPr lang="en-US" sz="4000" b="1" dirty="0" smtClean="0">
                <a:solidFill>
                  <a:srgbClr val="007A37"/>
                </a:solidFill>
              </a:rPr>
              <a:t>5% GAD (Gender and Development)</a:t>
            </a:r>
            <a:endParaRPr lang="en-US" sz="4000" b="1" dirty="0">
              <a:solidFill>
                <a:srgbClr val="007A37"/>
              </a:solidFill>
            </a:endParaRPr>
          </a:p>
        </p:txBody>
      </p:sp>
      <p:sp>
        <p:nvSpPr>
          <p:cNvPr id="2" name="Date Placeholder 1"/>
          <p:cNvSpPr>
            <a:spLocks noGrp="1"/>
          </p:cNvSpPr>
          <p:nvPr>
            <p:ph type="dt" sz="half" idx="10"/>
          </p:nvPr>
        </p:nvSpPr>
        <p:spPr/>
        <p:txBody>
          <a:bodyPr/>
          <a:lstStyle/>
          <a:p>
            <a:r>
              <a:rPr lang="en-US" smtClean="0"/>
              <a:t>i-Pantawid eFDS 7</a:t>
            </a:r>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16</a:t>
            </a:fld>
            <a:endParaRPr lang="en-US"/>
          </a:p>
        </p:txBody>
      </p:sp>
    </p:spTree>
    <p:extLst>
      <p:ext uri="{BB962C8B-B14F-4D97-AF65-F5344CB8AC3E}">
        <p14:creationId xmlns:p14="http://schemas.microsoft.com/office/powerpoint/2010/main" val="399888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286000"/>
            <a:ext cx="8382000" cy="4524315"/>
          </a:xfrm>
          <a:prstGeom prst="rect">
            <a:avLst/>
          </a:prstGeom>
          <a:noFill/>
        </p:spPr>
        <p:txBody>
          <a:bodyPr wrap="square" rtlCol="0">
            <a:spAutoFit/>
          </a:bodyPr>
          <a:lstStyle/>
          <a:p>
            <a:r>
              <a:rPr lang="en-US" b="1" dirty="0"/>
              <a:t>SEC. 15. </a:t>
            </a:r>
            <a:r>
              <a:rPr lang="en-US" b="1" i="1" dirty="0"/>
              <a:t>Establishment and Strengthening of Local Councils for the Protection of</a:t>
            </a:r>
          </a:p>
          <a:p>
            <a:r>
              <a:rPr lang="en-US" b="1" i="1" dirty="0"/>
              <a:t>Children. </a:t>
            </a:r>
            <a:r>
              <a:rPr lang="en-US" dirty="0"/>
              <a:t>- Local Councils for the Protection of Children (LCPC) shall be established in all</a:t>
            </a:r>
          </a:p>
          <a:p>
            <a:r>
              <a:rPr lang="en-US" dirty="0"/>
              <a:t>levels of local government, and where they have already been established, they shall be</a:t>
            </a:r>
          </a:p>
          <a:p>
            <a:r>
              <a:rPr lang="en-US" dirty="0"/>
              <a:t>strengthened within one (1) year from the </a:t>
            </a:r>
            <a:r>
              <a:rPr lang="en-US" dirty="0" err="1"/>
              <a:t>effectivity</a:t>
            </a:r>
            <a:r>
              <a:rPr lang="en-US" dirty="0"/>
              <a:t> of this Act. Membership in the </a:t>
            </a:r>
            <a:r>
              <a:rPr lang="en-US" dirty="0" smtClean="0"/>
              <a:t>LCPC shall </a:t>
            </a:r>
            <a:r>
              <a:rPr lang="en-US" dirty="0"/>
              <a:t>be chosen from among the responsible members of the community, including </a:t>
            </a:r>
            <a:r>
              <a:rPr lang="en-US" dirty="0" smtClean="0"/>
              <a:t>a representative </a:t>
            </a:r>
            <a:r>
              <a:rPr lang="en-US" dirty="0"/>
              <a:t>from the youth sector, as well as representatives from government and </a:t>
            </a:r>
            <a:r>
              <a:rPr lang="en-US" dirty="0" smtClean="0"/>
              <a:t>private agencies </a:t>
            </a:r>
            <a:r>
              <a:rPr lang="en-US" dirty="0"/>
              <a:t>concerned with the welfare of children</a:t>
            </a:r>
            <a:r>
              <a:rPr lang="en-US" dirty="0" smtClean="0"/>
              <a:t>.</a:t>
            </a:r>
          </a:p>
          <a:p>
            <a:endParaRPr lang="en-US" dirty="0"/>
          </a:p>
          <a:p>
            <a:r>
              <a:rPr lang="en-US" dirty="0"/>
              <a:t>The local council shall serve as the primary agency to coordinate with and assist the LGU</a:t>
            </a:r>
          </a:p>
          <a:p>
            <a:r>
              <a:rPr lang="en-US" dirty="0"/>
              <a:t>concerned for the adoption of a comprehensive plan on delinquency prevention, and to</a:t>
            </a:r>
          </a:p>
          <a:p>
            <a:r>
              <a:rPr lang="en-US" dirty="0"/>
              <a:t>oversee its proper implementation</a:t>
            </a:r>
            <a:r>
              <a:rPr lang="en-US" dirty="0" smtClean="0"/>
              <a:t>.</a:t>
            </a:r>
          </a:p>
          <a:p>
            <a:endParaRPr lang="en-US" dirty="0"/>
          </a:p>
          <a:p>
            <a:r>
              <a:rPr lang="en-US" dirty="0"/>
              <a:t>One percent (1%) of the internal revenue allotment of barangays, municipalities and </a:t>
            </a:r>
            <a:r>
              <a:rPr lang="en-US" dirty="0" err="1" smtClean="0"/>
              <a:t>citiesshall</a:t>
            </a:r>
            <a:r>
              <a:rPr lang="en-US" dirty="0" smtClean="0"/>
              <a:t> </a:t>
            </a:r>
            <a:r>
              <a:rPr lang="en-US" dirty="0"/>
              <a:t>be allocated for the strengthening and implementation of the programs of the </a:t>
            </a:r>
            <a:r>
              <a:rPr lang="en-US" dirty="0" smtClean="0"/>
              <a:t>LCPC: Provided</a:t>
            </a:r>
            <a:r>
              <a:rPr lang="en-US" dirty="0"/>
              <a:t>, That the disbursement of the fund shall be made by the LGU concerned.</a:t>
            </a:r>
          </a:p>
        </p:txBody>
      </p:sp>
      <p:sp>
        <p:nvSpPr>
          <p:cNvPr id="4" name="TextBox 3"/>
          <p:cNvSpPr txBox="1"/>
          <p:nvPr/>
        </p:nvSpPr>
        <p:spPr>
          <a:xfrm>
            <a:off x="2133600" y="1524000"/>
            <a:ext cx="4953000" cy="707886"/>
          </a:xfrm>
          <a:prstGeom prst="rect">
            <a:avLst/>
          </a:prstGeom>
          <a:noFill/>
        </p:spPr>
        <p:txBody>
          <a:bodyPr wrap="square" rtlCol="0">
            <a:spAutoFit/>
          </a:bodyPr>
          <a:lstStyle/>
          <a:p>
            <a:pPr algn="ctr"/>
            <a:r>
              <a:rPr lang="en-US" sz="2000" b="1" dirty="0"/>
              <a:t>Republic Act No. 9344</a:t>
            </a:r>
          </a:p>
          <a:p>
            <a:pPr algn="ctr"/>
            <a:r>
              <a:rPr lang="en-US" sz="2000" b="1" dirty="0"/>
              <a:t>"Juvenile Justice </a:t>
            </a:r>
            <a:r>
              <a:rPr lang="en-US" sz="2000" b="1" dirty="0" smtClean="0"/>
              <a:t>and Welfare </a:t>
            </a:r>
            <a:r>
              <a:rPr lang="en-US" sz="2000" b="1" dirty="0"/>
              <a:t>Act of 2006."</a:t>
            </a:r>
            <a:endParaRPr lang="en-US" sz="2000" dirty="0"/>
          </a:p>
        </p:txBody>
      </p:sp>
      <p:sp>
        <p:nvSpPr>
          <p:cNvPr id="5" name="Title 4"/>
          <p:cNvSpPr>
            <a:spLocks noGrp="1"/>
          </p:cNvSpPr>
          <p:nvPr>
            <p:ph type="title"/>
          </p:nvPr>
        </p:nvSpPr>
        <p:spPr/>
        <p:txBody>
          <a:bodyPr>
            <a:normAutofit fontScale="90000"/>
          </a:bodyPr>
          <a:lstStyle/>
          <a:p>
            <a:r>
              <a:rPr lang="en-US" b="1" dirty="0" smtClean="0">
                <a:solidFill>
                  <a:srgbClr val="007A37"/>
                </a:solidFill>
              </a:rPr>
              <a:t>1% of IRA</a:t>
            </a:r>
            <a:br>
              <a:rPr lang="en-US" b="1" dirty="0" smtClean="0">
                <a:solidFill>
                  <a:srgbClr val="007A37"/>
                </a:solidFill>
              </a:rPr>
            </a:br>
            <a:r>
              <a:rPr lang="en-US" b="1" dirty="0" smtClean="0">
                <a:solidFill>
                  <a:srgbClr val="007A37"/>
                </a:solidFill>
              </a:rPr>
              <a:t>for the Protection of Children </a:t>
            </a:r>
            <a:endParaRPr lang="en-US" b="1" dirty="0">
              <a:solidFill>
                <a:srgbClr val="007A37"/>
              </a:solidFill>
            </a:endParaRPr>
          </a:p>
        </p:txBody>
      </p:sp>
      <p:sp>
        <p:nvSpPr>
          <p:cNvPr id="2" name="Date Placeholder 1"/>
          <p:cNvSpPr>
            <a:spLocks noGrp="1"/>
          </p:cNvSpPr>
          <p:nvPr>
            <p:ph type="dt" sz="half" idx="10"/>
          </p:nvPr>
        </p:nvSpPr>
        <p:spPr/>
        <p:txBody>
          <a:bodyPr/>
          <a:lstStyle/>
          <a:p>
            <a:r>
              <a:rPr lang="en-US" smtClean="0"/>
              <a:t>i-Pantawid eFDS 7</a:t>
            </a:r>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17</a:t>
            </a:fld>
            <a:endParaRPr lang="en-US"/>
          </a:p>
        </p:txBody>
      </p:sp>
    </p:spTree>
    <p:extLst>
      <p:ext uri="{BB962C8B-B14F-4D97-AF65-F5344CB8AC3E}">
        <p14:creationId xmlns:p14="http://schemas.microsoft.com/office/powerpoint/2010/main" val="3037539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b="1" dirty="0" smtClean="0">
                <a:solidFill>
                  <a:srgbClr val="007A37"/>
                </a:solidFill>
              </a:rPr>
              <a:t>5% Local Disaster Risk Reduction and Management Fund (LDRRMF)</a:t>
            </a:r>
            <a:endParaRPr lang="en-US" sz="3200" b="1" dirty="0">
              <a:solidFill>
                <a:srgbClr val="007A37"/>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158586"/>
            <a:ext cx="7153275" cy="57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US" smtClean="0"/>
              <a:t>i-Pantawid eFDS 7</a:t>
            </a:r>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18</a:t>
            </a:fld>
            <a:endParaRPr lang="en-US"/>
          </a:p>
        </p:txBody>
      </p:sp>
    </p:spTree>
    <p:extLst>
      <p:ext uri="{BB962C8B-B14F-4D97-AF65-F5344CB8AC3E}">
        <p14:creationId xmlns:p14="http://schemas.microsoft.com/office/powerpoint/2010/main" val="328598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smtClean="0">
                <a:solidFill>
                  <a:srgbClr val="CC0000"/>
                </a:solidFill>
                <a:latin typeface="Freestyle Script" pitchFamily="66" charset="0"/>
              </a:rPr>
              <a:t>eFDS7 – </a:t>
            </a:r>
            <a:r>
              <a:rPr lang="en-US" sz="6000" dirty="0" err="1">
                <a:solidFill>
                  <a:srgbClr val="CC0000"/>
                </a:solidFill>
                <a:latin typeface="Freestyle Script" pitchFamily="66" charset="0"/>
              </a:rPr>
              <a:t>Ang</a:t>
            </a:r>
            <a:r>
              <a:rPr lang="en-US" sz="6000" dirty="0">
                <a:solidFill>
                  <a:srgbClr val="CC0000"/>
                </a:solidFill>
                <a:latin typeface="Freestyle Script" pitchFamily="66" charset="0"/>
              </a:rPr>
              <a:t> </a:t>
            </a:r>
            <a:r>
              <a:rPr lang="en-US" sz="6000" dirty="0" err="1">
                <a:solidFill>
                  <a:srgbClr val="CC0000"/>
                </a:solidFill>
                <a:latin typeface="Freestyle Script" pitchFamily="66" charset="0"/>
              </a:rPr>
              <a:t>Kaban</a:t>
            </a:r>
            <a:r>
              <a:rPr lang="en-US" sz="6000" dirty="0">
                <a:solidFill>
                  <a:srgbClr val="CC0000"/>
                </a:solidFill>
                <a:latin typeface="Freestyle Script" pitchFamily="66" charset="0"/>
              </a:rPr>
              <a:t> </a:t>
            </a:r>
            <a:r>
              <a:rPr lang="en-US" sz="6000" dirty="0" err="1">
                <a:solidFill>
                  <a:srgbClr val="CC0000"/>
                </a:solidFill>
                <a:latin typeface="Freestyle Script" pitchFamily="66" charset="0"/>
              </a:rPr>
              <a:t>ng</a:t>
            </a:r>
            <a:r>
              <a:rPr lang="en-US" sz="6000" dirty="0">
                <a:solidFill>
                  <a:srgbClr val="CC0000"/>
                </a:solidFill>
                <a:latin typeface="Freestyle Script" pitchFamily="66" charset="0"/>
              </a:rPr>
              <a:t> </a:t>
            </a:r>
            <a:r>
              <a:rPr lang="en-US" sz="6000" dirty="0" smtClean="0">
                <a:solidFill>
                  <a:srgbClr val="CC0000"/>
                </a:solidFill>
                <a:latin typeface="Freestyle Script" pitchFamily="66" charset="0"/>
              </a:rPr>
              <a:t>Bayan</a:t>
            </a:r>
            <a:endParaRPr lang="en-PH" sz="6000" dirty="0"/>
          </a:p>
        </p:txBody>
      </p:sp>
      <p:sp>
        <p:nvSpPr>
          <p:cNvPr id="3" name="Content Placeholder 2"/>
          <p:cNvSpPr>
            <a:spLocks noGrp="1"/>
          </p:cNvSpPr>
          <p:nvPr>
            <p:ph idx="1"/>
          </p:nvPr>
        </p:nvSpPr>
        <p:spPr>
          <a:xfrm>
            <a:off x="914400" y="1524000"/>
            <a:ext cx="7696200" cy="2819400"/>
          </a:xfrm>
          <a:solidFill>
            <a:srgbClr val="CCFFCC"/>
          </a:solidFill>
        </p:spPr>
        <p:txBody>
          <a:bodyPr>
            <a:normAutofit fontScale="85000" lnSpcReduction="10000"/>
          </a:bodyPr>
          <a:lstStyle/>
          <a:p>
            <a:pPr marL="514350" indent="-514350">
              <a:buFont typeface="+mj-lt"/>
              <a:buAutoNum type="arabicPeriod"/>
            </a:pPr>
            <a:r>
              <a:rPr lang="en-PH" dirty="0" smtClean="0"/>
              <a:t>Review of Social Accountability</a:t>
            </a:r>
          </a:p>
          <a:p>
            <a:pPr marL="514350" indent="-514350">
              <a:buFont typeface="+mj-lt"/>
              <a:buAutoNum type="arabicPeriod"/>
            </a:pPr>
            <a:r>
              <a:rPr lang="en-PH" dirty="0" smtClean="0"/>
              <a:t>Review of </a:t>
            </a:r>
            <a:r>
              <a:rPr lang="en-PH" dirty="0" err="1" smtClean="0"/>
              <a:t>Pangarap</a:t>
            </a:r>
            <a:r>
              <a:rPr lang="en-PH" dirty="0" smtClean="0"/>
              <a:t> </a:t>
            </a:r>
            <a:r>
              <a:rPr lang="en-PH" dirty="0" err="1" smtClean="0"/>
              <a:t>ng</a:t>
            </a:r>
            <a:r>
              <a:rPr lang="en-PH" dirty="0" smtClean="0"/>
              <a:t> </a:t>
            </a:r>
            <a:r>
              <a:rPr lang="en-PH" dirty="0" err="1" smtClean="0"/>
              <a:t>Pamayanan</a:t>
            </a:r>
            <a:endParaRPr lang="en-PH" dirty="0" smtClean="0"/>
          </a:p>
          <a:p>
            <a:pPr marL="514350" indent="-514350">
              <a:buFont typeface="+mj-lt"/>
              <a:buAutoNum type="arabicPeriod"/>
            </a:pPr>
            <a:r>
              <a:rPr lang="en-PH" dirty="0" smtClean="0"/>
              <a:t>The National Budget and IRA</a:t>
            </a:r>
          </a:p>
          <a:p>
            <a:pPr marL="514350" indent="-514350">
              <a:buFont typeface="+mj-lt"/>
              <a:buAutoNum type="arabicPeriod"/>
            </a:pPr>
            <a:r>
              <a:rPr lang="en-PH" dirty="0" smtClean="0"/>
              <a:t>Review of the Public Financial Management Cycle</a:t>
            </a:r>
          </a:p>
          <a:p>
            <a:pPr marL="514350" indent="-514350">
              <a:buFont typeface="+mj-lt"/>
              <a:buAutoNum type="arabicPeriod"/>
            </a:pPr>
            <a:r>
              <a:rPr lang="en-PH" dirty="0" smtClean="0"/>
              <a:t>The Barangay Budget and Legal Basis</a:t>
            </a:r>
          </a:p>
          <a:p>
            <a:pPr marL="514350" indent="-514350">
              <a:buFont typeface="+mj-lt"/>
              <a:buAutoNum type="arabicPeriod"/>
            </a:pPr>
            <a:r>
              <a:rPr lang="en-PH" dirty="0" smtClean="0"/>
              <a:t>How to read and review the Barangay budget</a:t>
            </a:r>
          </a:p>
          <a:p>
            <a:pPr marL="514350" indent="-514350">
              <a:buFont typeface="+mj-lt"/>
              <a:buAutoNum type="arabicPeriod"/>
            </a:pPr>
            <a:endParaRPr lang="en-US" dirty="0" smtClean="0"/>
          </a:p>
        </p:txBody>
      </p:sp>
      <p:sp>
        <p:nvSpPr>
          <p:cNvPr id="5" name="Slide Number Placeholder 4"/>
          <p:cNvSpPr>
            <a:spLocks noGrp="1"/>
          </p:cNvSpPr>
          <p:nvPr>
            <p:ph type="sldNum" sz="quarter" idx="12"/>
          </p:nvPr>
        </p:nvSpPr>
        <p:spPr/>
        <p:txBody>
          <a:bodyPr/>
          <a:lstStyle/>
          <a:p>
            <a:fld id="{55F2A61E-48FD-4F96-85A2-4E092D9FE7A4}" type="slidenum">
              <a:rPr lang="en-US" smtClean="0"/>
              <a:t>2</a:t>
            </a:fld>
            <a:endParaRPr lang="en-US"/>
          </a:p>
        </p:txBody>
      </p:sp>
      <p:sp>
        <p:nvSpPr>
          <p:cNvPr id="6" name="Date Placeholder 5"/>
          <p:cNvSpPr>
            <a:spLocks noGrp="1"/>
          </p:cNvSpPr>
          <p:nvPr>
            <p:ph type="dt" sz="half" idx="10"/>
          </p:nvPr>
        </p:nvSpPr>
        <p:spPr/>
        <p:txBody>
          <a:bodyPr/>
          <a:lstStyle/>
          <a:p>
            <a:r>
              <a:rPr lang="en-US" smtClean="0"/>
              <a:t>i-Pantawid eFDS 7</a:t>
            </a:r>
            <a:endParaRPr lang="en-US" dirty="0"/>
          </a:p>
        </p:txBody>
      </p:sp>
      <p:sp>
        <p:nvSpPr>
          <p:cNvPr id="7" name="TextBox 6"/>
          <p:cNvSpPr txBox="1"/>
          <p:nvPr/>
        </p:nvSpPr>
        <p:spPr>
          <a:xfrm>
            <a:off x="990600" y="4800600"/>
            <a:ext cx="6424900" cy="954107"/>
          </a:xfrm>
          <a:prstGeom prst="rect">
            <a:avLst/>
          </a:prstGeom>
          <a:solidFill>
            <a:schemeClr val="accent5">
              <a:lumMod val="20000"/>
              <a:lumOff val="80000"/>
            </a:schemeClr>
          </a:solidFill>
        </p:spPr>
        <p:txBody>
          <a:bodyPr wrap="none" rtlCol="0">
            <a:spAutoFit/>
          </a:bodyPr>
          <a:lstStyle/>
          <a:p>
            <a:r>
              <a:rPr lang="en-PH" sz="2800" b="1" dirty="0" smtClean="0"/>
              <a:t>Workshop Outcome</a:t>
            </a:r>
          </a:p>
          <a:p>
            <a:r>
              <a:rPr lang="en-PH" sz="2800" dirty="0" smtClean="0"/>
              <a:t>Sample monitoring of the barangay budget</a:t>
            </a:r>
            <a:endParaRPr lang="en-PH" sz="2800" dirty="0"/>
          </a:p>
        </p:txBody>
      </p:sp>
    </p:spTree>
    <p:extLst>
      <p:ext uri="{BB962C8B-B14F-4D97-AF65-F5344CB8AC3E}">
        <p14:creationId xmlns:p14="http://schemas.microsoft.com/office/powerpoint/2010/main" val="133202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7" name="Group 7"/>
          <p:cNvGrpSpPr>
            <a:grpSpLocks/>
          </p:cNvGrpSpPr>
          <p:nvPr/>
        </p:nvGrpSpPr>
        <p:grpSpPr bwMode="auto">
          <a:xfrm>
            <a:off x="635001" y="55114"/>
            <a:ext cx="7922759" cy="4267124"/>
            <a:chOff x="560" y="315"/>
            <a:chExt cx="6987" cy="3737"/>
          </a:xfrm>
        </p:grpSpPr>
        <p:sp>
          <p:nvSpPr>
            <p:cNvPr id="7" name="Oval 6"/>
            <p:cNvSpPr>
              <a:spLocks noChangeArrowheads="1"/>
            </p:cNvSpPr>
            <p:nvPr/>
          </p:nvSpPr>
          <p:spPr bwMode="auto">
            <a:xfrm>
              <a:off x="2577" y="1083"/>
              <a:ext cx="2889" cy="2202"/>
            </a:xfrm>
            <a:prstGeom prst="ellipse">
              <a:avLst/>
            </a:prstGeom>
            <a:gradFill rotWithShape="1">
              <a:gsLst>
                <a:gs pos="0">
                  <a:srgbClr val="A3C4FF"/>
                </a:gs>
                <a:gs pos="35001">
                  <a:srgbClr val="BFD5FF"/>
                </a:gs>
                <a:gs pos="100000">
                  <a:srgbClr val="E5EEFF"/>
                </a:gs>
              </a:gsLst>
              <a:lin ang="16200000" scaled="1"/>
            </a:gradFill>
            <a:ln w="9525" algn="ctr">
              <a:solidFill>
                <a:srgbClr val="4A7EBB"/>
              </a:solidFill>
              <a:round/>
              <a:headEnd/>
              <a:tailEnd/>
            </a:ln>
            <a:effectLst>
              <a:outerShdw dist="20000" dir="5400000" rotWithShape="0">
                <a:srgbClr val="000000">
                  <a:alpha val="37999"/>
                </a:srgbClr>
              </a:outerShdw>
            </a:effectLst>
          </p:spPr>
          <p:txBody>
            <a:bodyPr lIns="127564" tIns="63782" rIns="127564" bIns="63782" anchor="ctr"/>
            <a:lstStyle/>
            <a:p>
              <a:pPr algn="ctr" defTabSz="914377"/>
              <a:endParaRPr lang="en-US">
                <a:solidFill>
                  <a:srgbClr val="000000"/>
                </a:solidFill>
                <a:latin typeface="Calibri" charset="0"/>
                <a:cs typeface="Arial" charset="0"/>
              </a:endParaRPr>
            </a:p>
          </p:txBody>
        </p:sp>
        <p:pic>
          <p:nvPicPr>
            <p:cNvPr id="25604" name="Content Placeholder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 y="315"/>
              <a:ext cx="6987" cy="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idx="4294967295"/>
          </p:nvPr>
        </p:nvSpPr>
        <p:spPr>
          <a:xfrm>
            <a:off x="444500" y="-76200"/>
            <a:ext cx="8230054" cy="1143000"/>
          </a:xfrm>
        </p:spPr>
        <p:txBody>
          <a:bodyPr/>
          <a:lstStyle/>
          <a:p>
            <a:r>
              <a:rPr lang="en-US" sz="4800" b="1">
                <a:solidFill>
                  <a:srgbClr val="4D4D4D"/>
                </a:solidFill>
                <a:effectLst>
                  <a:outerShdw blurRad="38100" dist="38100" dir="2700000" algn="tl">
                    <a:srgbClr val="C0C0C0"/>
                  </a:outerShdw>
                </a:effectLst>
              </a:rPr>
              <a:t>2 Key Players</a:t>
            </a:r>
          </a:p>
        </p:txBody>
      </p:sp>
      <p:sp>
        <p:nvSpPr>
          <p:cNvPr id="25605" name="Text Box 5"/>
          <p:cNvSpPr txBox="1">
            <a:spLocks noChangeArrowheads="1"/>
          </p:cNvSpPr>
          <p:nvPr/>
        </p:nvSpPr>
        <p:spPr bwMode="auto">
          <a:xfrm>
            <a:off x="586242" y="3494142"/>
            <a:ext cx="7938634" cy="18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7" tIns="45693" rIns="91387" bIns="4569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2000" dirty="0">
                <a:latin typeface="Impact" pitchFamily="34" charset="0"/>
              </a:rPr>
              <a:t>Constructive </a:t>
            </a:r>
            <a:r>
              <a:rPr lang="en-US" sz="2000" dirty="0" smtClean="0">
                <a:latin typeface="Impact" pitchFamily="34" charset="0"/>
              </a:rPr>
              <a:t>Engagement </a:t>
            </a:r>
            <a:r>
              <a:rPr lang="en-US" sz="3600" dirty="0">
                <a:solidFill>
                  <a:srgbClr val="CC0000"/>
                </a:solidFill>
                <a:latin typeface="Freestyle Script" pitchFamily="66" charset="0"/>
              </a:rPr>
              <a:t>(</a:t>
            </a:r>
            <a:r>
              <a:rPr lang="en-US" sz="3600" dirty="0" err="1">
                <a:solidFill>
                  <a:srgbClr val="CC0000"/>
                </a:solidFill>
                <a:latin typeface="Freestyle Script" pitchFamily="66" charset="0"/>
              </a:rPr>
              <a:t>Makabuluhang</a:t>
            </a:r>
            <a:r>
              <a:rPr lang="en-US" sz="3600" dirty="0">
                <a:solidFill>
                  <a:srgbClr val="CC0000"/>
                </a:solidFill>
                <a:latin typeface="Freestyle Script" pitchFamily="66" charset="0"/>
              </a:rPr>
              <a:t> </a:t>
            </a:r>
            <a:r>
              <a:rPr lang="en-US" sz="3600" dirty="0" err="1">
                <a:solidFill>
                  <a:srgbClr val="CC0000"/>
                </a:solidFill>
                <a:latin typeface="Freestyle Script" pitchFamily="66" charset="0"/>
              </a:rPr>
              <a:t>Pakikilahok</a:t>
            </a:r>
            <a:r>
              <a:rPr lang="en-US" sz="3600" dirty="0">
                <a:solidFill>
                  <a:srgbClr val="CC0000"/>
                </a:solidFill>
                <a:latin typeface="Freestyle Script" pitchFamily="66" charset="0"/>
              </a:rPr>
              <a:t>)</a:t>
            </a:r>
          </a:p>
          <a:p>
            <a:pPr algn="ctr"/>
            <a:r>
              <a:rPr lang="en-US" dirty="0">
                <a:latin typeface="Arial Narrow" pitchFamily="34" charset="0"/>
              </a:rPr>
              <a:t>For better delivery of</a:t>
            </a:r>
          </a:p>
          <a:p>
            <a:pPr algn="ctr">
              <a:buFontTx/>
              <a:buChar char="-"/>
            </a:pPr>
            <a:r>
              <a:rPr lang="en-US" dirty="0">
                <a:latin typeface="Arial Narrow" pitchFamily="34" charset="0"/>
              </a:rPr>
              <a:t> Public service</a:t>
            </a:r>
          </a:p>
          <a:p>
            <a:pPr algn="ctr">
              <a:buFontTx/>
              <a:buChar char="-"/>
            </a:pPr>
            <a:r>
              <a:rPr lang="en-US" dirty="0">
                <a:latin typeface="Arial Narrow" pitchFamily="34" charset="0"/>
              </a:rPr>
              <a:t> Improvement of people’s welfare</a:t>
            </a:r>
          </a:p>
          <a:p>
            <a:pPr algn="ctr">
              <a:buFontTx/>
              <a:buChar char="-"/>
            </a:pPr>
            <a:r>
              <a:rPr lang="en-US" dirty="0">
                <a:latin typeface="Arial Narrow" pitchFamily="34" charset="0"/>
              </a:rPr>
              <a:t> Protection of people’s rights</a:t>
            </a:r>
          </a:p>
        </p:txBody>
      </p:sp>
      <p:sp>
        <p:nvSpPr>
          <p:cNvPr id="25606" name="Text Box 6"/>
          <p:cNvSpPr txBox="1">
            <a:spLocks noChangeArrowheads="1"/>
          </p:cNvSpPr>
          <p:nvPr/>
        </p:nvSpPr>
        <p:spPr bwMode="auto">
          <a:xfrm>
            <a:off x="1157857" y="5181600"/>
            <a:ext cx="6852666" cy="8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87" tIns="45693" rIns="91387" bIns="4569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r>
              <a:rPr lang="en-US" sz="4800" dirty="0">
                <a:solidFill>
                  <a:srgbClr val="CC0000"/>
                </a:solidFill>
                <a:latin typeface="Monotype Corsiva" pitchFamily="66" charset="0"/>
              </a:rPr>
              <a:t>= </a:t>
            </a:r>
            <a:r>
              <a:rPr lang="en-US" sz="4800" b="1" dirty="0">
                <a:solidFill>
                  <a:schemeClr val="accent2"/>
                </a:solidFill>
              </a:rPr>
              <a:t>S</a:t>
            </a:r>
            <a:r>
              <a:rPr lang="en-US" sz="4800" b="1" dirty="0">
                <a:solidFill>
                  <a:srgbClr val="336600"/>
                </a:solidFill>
              </a:rPr>
              <a:t>o</a:t>
            </a:r>
            <a:r>
              <a:rPr lang="en-US" sz="4800" b="1" dirty="0">
                <a:solidFill>
                  <a:schemeClr val="folHlink"/>
                </a:solidFill>
              </a:rPr>
              <a:t>c</a:t>
            </a:r>
            <a:r>
              <a:rPr lang="en-US" sz="4800" b="1" dirty="0">
                <a:solidFill>
                  <a:srgbClr val="FF9900"/>
                </a:solidFill>
              </a:rPr>
              <a:t>i</a:t>
            </a:r>
            <a:r>
              <a:rPr lang="en-US" sz="4800" b="1" dirty="0">
                <a:solidFill>
                  <a:srgbClr val="33CC33"/>
                </a:solidFill>
              </a:rPr>
              <a:t>a</a:t>
            </a:r>
            <a:r>
              <a:rPr lang="en-US" sz="4800" b="1" dirty="0">
                <a:solidFill>
                  <a:schemeClr val="hlink"/>
                </a:solidFill>
              </a:rPr>
              <a:t>l </a:t>
            </a:r>
            <a:r>
              <a:rPr lang="en-US" sz="4800" b="1" dirty="0" smtClean="0">
                <a:solidFill>
                  <a:srgbClr val="990033"/>
                </a:solidFill>
              </a:rPr>
              <a:t>A</a:t>
            </a:r>
            <a:r>
              <a:rPr lang="en-US" sz="4800" b="1" dirty="0" smtClean="0">
                <a:solidFill>
                  <a:srgbClr val="663300"/>
                </a:solidFill>
              </a:rPr>
              <a:t>c</a:t>
            </a:r>
            <a:r>
              <a:rPr lang="en-US" sz="4800" b="1" dirty="0" smtClean="0">
                <a:solidFill>
                  <a:srgbClr val="008080"/>
                </a:solidFill>
              </a:rPr>
              <a:t>c</a:t>
            </a:r>
            <a:r>
              <a:rPr lang="en-US" sz="4800" b="1" dirty="0" smtClean="0">
                <a:solidFill>
                  <a:schemeClr val="hlink"/>
                </a:solidFill>
              </a:rPr>
              <a:t>o</a:t>
            </a:r>
            <a:r>
              <a:rPr lang="en-US" sz="4800" b="1" dirty="0" smtClean="0">
                <a:solidFill>
                  <a:srgbClr val="6600FF"/>
                </a:solidFill>
              </a:rPr>
              <a:t>u</a:t>
            </a:r>
            <a:r>
              <a:rPr lang="en-US" sz="4800" b="1" dirty="0" smtClean="0">
                <a:solidFill>
                  <a:srgbClr val="CC0099"/>
                </a:solidFill>
              </a:rPr>
              <a:t>n</a:t>
            </a:r>
            <a:r>
              <a:rPr lang="en-US" sz="4800" b="1" dirty="0" smtClean="0">
                <a:solidFill>
                  <a:srgbClr val="FF0000"/>
                </a:solidFill>
              </a:rPr>
              <a:t>t</a:t>
            </a:r>
            <a:r>
              <a:rPr lang="en-US" sz="4800" b="1" dirty="0" smtClean="0">
                <a:solidFill>
                  <a:srgbClr val="990000"/>
                </a:solidFill>
              </a:rPr>
              <a:t>a</a:t>
            </a:r>
            <a:r>
              <a:rPr lang="en-US" sz="4800" b="1" dirty="0" smtClean="0">
                <a:solidFill>
                  <a:srgbClr val="6600FF"/>
                </a:solidFill>
              </a:rPr>
              <a:t>b</a:t>
            </a:r>
            <a:r>
              <a:rPr lang="en-US" sz="4800" b="1" dirty="0" smtClean="0">
                <a:solidFill>
                  <a:srgbClr val="990000"/>
                </a:solidFill>
              </a:rPr>
              <a:t>i</a:t>
            </a:r>
            <a:r>
              <a:rPr lang="en-US" sz="4800" b="1" dirty="0" smtClean="0">
                <a:solidFill>
                  <a:schemeClr val="accent2"/>
                </a:solidFill>
              </a:rPr>
              <a:t>l</a:t>
            </a:r>
            <a:r>
              <a:rPr lang="en-US" sz="4800" b="1" dirty="0" smtClean="0">
                <a:solidFill>
                  <a:srgbClr val="336600"/>
                </a:solidFill>
              </a:rPr>
              <a:t>i</a:t>
            </a:r>
            <a:r>
              <a:rPr lang="en-US" sz="4800" b="1" dirty="0" smtClean="0">
                <a:solidFill>
                  <a:srgbClr val="CC3300"/>
                </a:solidFill>
              </a:rPr>
              <a:t>t</a:t>
            </a:r>
            <a:r>
              <a:rPr lang="en-US" sz="4800" b="1" dirty="0" smtClean="0">
                <a:solidFill>
                  <a:srgbClr val="006600"/>
                </a:solidFill>
              </a:rPr>
              <a:t>y</a:t>
            </a:r>
          </a:p>
        </p:txBody>
      </p:sp>
      <p:sp>
        <p:nvSpPr>
          <p:cNvPr id="3" name="TextBox 2"/>
          <p:cNvSpPr txBox="1"/>
          <p:nvPr/>
        </p:nvSpPr>
        <p:spPr>
          <a:xfrm>
            <a:off x="1752600" y="5715000"/>
            <a:ext cx="5516254" cy="1015663"/>
          </a:xfrm>
          <a:prstGeom prst="rect">
            <a:avLst/>
          </a:prstGeom>
          <a:noFill/>
        </p:spPr>
        <p:txBody>
          <a:bodyPr wrap="none" rtlCol="0">
            <a:spAutoFit/>
          </a:bodyPr>
          <a:lstStyle/>
          <a:p>
            <a:pPr lvl="0" algn="ctr"/>
            <a:r>
              <a:rPr lang="en-US" sz="6000" dirty="0">
                <a:solidFill>
                  <a:srgbClr val="CC0000"/>
                </a:solidFill>
                <a:latin typeface="Freestyle Script" pitchFamily="66" charset="0"/>
              </a:rPr>
              <a:t>(</a:t>
            </a:r>
            <a:r>
              <a:rPr lang="en-US" sz="6000" dirty="0" err="1">
                <a:solidFill>
                  <a:srgbClr val="CC0000"/>
                </a:solidFill>
                <a:latin typeface="Freestyle Script" pitchFamily="66" charset="0"/>
              </a:rPr>
              <a:t>Pananagutang</a:t>
            </a:r>
            <a:r>
              <a:rPr lang="en-US" sz="6000" dirty="0">
                <a:solidFill>
                  <a:srgbClr val="CC0000"/>
                </a:solidFill>
                <a:latin typeface="Freestyle Script" pitchFamily="66" charset="0"/>
              </a:rPr>
              <a:t> </a:t>
            </a:r>
            <a:r>
              <a:rPr lang="en-US" sz="6000" dirty="0" err="1">
                <a:solidFill>
                  <a:srgbClr val="CC0000"/>
                </a:solidFill>
                <a:latin typeface="Freestyle Script" pitchFamily="66" charset="0"/>
              </a:rPr>
              <a:t>Panlipunan</a:t>
            </a:r>
            <a:r>
              <a:rPr lang="en-US" sz="6000" dirty="0" smtClean="0">
                <a:solidFill>
                  <a:srgbClr val="CC0000"/>
                </a:solidFill>
                <a:latin typeface="Freestyle Script" pitchFamily="66" charset="0"/>
              </a:rPr>
              <a:t>)</a:t>
            </a:r>
            <a:endParaRPr lang="en-US" sz="6000" b="1" dirty="0">
              <a:solidFill>
                <a:srgbClr val="006600"/>
              </a:solidFill>
            </a:endParaRPr>
          </a:p>
        </p:txBody>
      </p:sp>
      <p:sp>
        <p:nvSpPr>
          <p:cNvPr id="4" name="Date Placeholder 3"/>
          <p:cNvSpPr>
            <a:spLocks noGrp="1"/>
          </p:cNvSpPr>
          <p:nvPr>
            <p:ph type="dt" sz="half" idx="10"/>
          </p:nvPr>
        </p:nvSpPr>
        <p:spPr/>
        <p:txBody>
          <a:bodyPr/>
          <a:lstStyle/>
          <a:p>
            <a:r>
              <a:rPr lang="en-US" smtClean="0"/>
              <a:t>i-Pantawid eFDS 7</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3</a:t>
            </a:fld>
            <a:endParaRPr lang="en-US"/>
          </a:p>
        </p:txBody>
      </p:sp>
    </p:spTree>
    <p:extLst>
      <p:ext uri="{BB962C8B-B14F-4D97-AF65-F5344CB8AC3E}">
        <p14:creationId xmlns:p14="http://schemas.microsoft.com/office/powerpoint/2010/main" val="428081933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8" name="Group 10"/>
          <p:cNvGrpSpPr>
            <a:grpSpLocks/>
          </p:cNvGrpSpPr>
          <p:nvPr/>
        </p:nvGrpSpPr>
        <p:grpSpPr bwMode="auto">
          <a:xfrm>
            <a:off x="1524343" y="1371600"/>
            <a:ext cx="6083300" cy="5410200"/>
            <a:chOff x="824" y="144"/>
            <a:chExt cx="4072" cy="3648"/>
          </a:xfrm>
        </p:grpSpPr>
        <p:sp>
          <p:nvSpPr>
            <p:cNvPr id="58372" name="Oval 4"/>
            <p:cNvSpPr>
              <a:spLocks noChangeArrowheads="1"/>
            </p:cNvSpPr>
            <p:nvPr/>
          </p:nvSpPr>
          <p:spPr bwMode="auto">
            <a:xfrm>
              <a:off x="2248" y="1512"/>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err="1"/>
                <a:t>Maka-Diyos</a:t>
              </a:r>
              <a:endParaRPr lang="en-US" sz="2400" dirty="0"/>
            </a:p>
          </p:txBody>
        </p:sp>
        <p:sp>
          <p:nvSpPr>
            <p:cNvPr id="58373" name="Oval 5"/>
            <p:cNvSpPr>
              <a:spLocks noChangeArrowheads="1"/>
            </p:cNvSpPr>
            <p:nvPr/>
          </p:nvSpPr>
          <p:spPr bwMode="auto">
            <a:xfrm>
              <a:off x="2248" y="1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Mapayapa</a:t>
              </a:r>
              <a:r>
                <a:rPr lang="en-US" sz="1600" dirty="0" smtClean="0"/>
                <a:t> at </a:t>
              </a:r>
              <a:r>
                <a:rPr lang="en-US" sz="1600" dirty="0" err="1" smtClean="0"/>
                <a:t>napapatupad</a:t>
              </a:r>
              <a:r>
                <a:rPr lang="en-US" sz="1600" dirty="0" smtClean="0"/>
                <a:t> </a:t>
              </a:r>
              <a:r>
                <a:rPr lang="en-US" sz="1600" dirty="0" err="1" smtClean="0"/>
                <a:t>ang</a:t>
              </a:r>
              <a:r>
                <a:rPr lang="en-US" sz="1600" dirty="0" smtClean="0"/>
                <a:t> </a:t>
              </a:r>
              <a:r>
                <a:rPr lang="en-US" sz="1600" dirty="0" err="1" smtClean="0"/>
                <a:t>batas</a:t>
              </a:r>
              <a:endParaRPr lang="en-US" sz="1600" dirty="0"/>
            </a:p>
          </p:txBody>
        </p:sp>
        <p:sp>
          <p:nvSpPr>
            <p:cNvPr id="58374" name="Oval 6"/>
            <p:cNvSpPr>
              <a:spLocks noChangeArrowheads="1"/>
            </p:cNvSpPr>
            <p:nvPr/>
          </p:nvSpPr>
          <p:spPr bwMode="auto">
            <a:xfrm>
              <a:off x="3648"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dirty="0" err="1" smtClean="0"/>
                <a:t>Maunlad</a:t>
              </a:r>
              <a:endParaRPr lang="en-US" dirty="0"/>
            </a:p>
          </p:txBody>
        </p:sp>
        <p:sp>
          <p:nvSpPr>
            <p:cNvPr id="58375" name="Oval 7"/>
            <p:cNvSpPr>
              <a:spLocks noChangeArrowheads="1"/>
            </p:cNvSpPr>
            <p:nvPr/>
          </p:nvSpPr>
          <p:spPr bwMode="auto">
            <a:xfrm>
              <a:off x="3264"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Nakikilahok</a:t>
              </a:r>
              <a:r>
                <a:rPr lang="en-US" sz="1600" dirty="0" smtClean="0"/>
                <a:t> at </a:t>
              </a:r>
              <a:r>
                <a:rPr lang="en-US" sz="1600" dirty="0" err="1" smtClean="0"/>
                <a:t>nagkakaisa</a:t>
              </a:r>
              <a:r>
                <a:rPr lang="en-US" sz="1600" dirty="0" smtClean="0"/>
                <a:t> </a:t>
              </a:r>
              <a:r>
                <a:rPr lang="en-US" sz="1600" dirty="0" err="1" smtClean="0"/>
                <a:t>na</a:t>
              </a:r>
              <a:r>
                <a:rPr lang="en-US" sz="1600" dirty="0" smtClean="0"/>
                <a:t> </a:t>
              </a:r>
              <a:r>
                <a:rPr lang="en-US" sz="1600" dirty="0" err="1" smtClean="0"/>
                <a:t>mamamayan</a:t>
              </a:r>
              <a:endParaRPr lang="en-US" sz="1600" dirty="0"/>
            </a:p>
          </p:txBody>
        </p:sp>
        <p:sp>
          <p:nvSpPr>
            <p:cNvPr id="58376" name="Oval 8"/>
            <p:cNvSpPr>
              <a:spLocks noChangeArrowheads="1"/>
            </p:cNvSpPr>
            <p:nvPr/>
          </p:nvSpPr>
          <p:spPr bwMode="auto">
            <a:xfrm>
              <a:off x="1248"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dirty="0" err="1" smtClean="0"/>
                <a:t>Malinis</a:t>
              </a:r>
              <a:r>
                <a:rPr lang="en-US" sz="2000" dirty="0" smtClean="0"/>
                <a:t> at </a:t>
              </a:r>
              <a:r>
                <a:rPr lang="en-US" sz="2000" dirty="0" err="1" smtClean="0"/>
                <a:t>ligtas</a:t>
              </a:r>
              <a:r>
                <a:rPr lang="en-US" sz="2000" dirty="0" smtClean="0"/>
                <a:t> </a:t>
              </a:r>
              <a:r>
                <a:rPr lang="en-US" sz="2000" dirty="0" err="1" smtClean="0"/>
                <a:t>na</a:t>
              </a:r>
              <a:r>
                <a:rPr lang="en-US" sz="2000" dirty="0" smtClean="0"/>
                <a:t> </a:t>
              </a:r>
              <a:r>
                <a:rPr lang="en-US" sz="2000" dirty="0" err="1" smtClean="0"/>
                <a:t>kapaligiran</a:t>
              </a:r>
              <a:endParaRPr lang="en-US" sz="2000" dirty="0"/>
            </a:p>
          </p:txBody>
        </p:sp>
        <p:sp>
          <p:nvSpPr>
            <p:cNvPr id="58377" name="Oval 9"/>
            <p:cNvSpPr>
              <a:spLocks noChangeArrowheads="1"/>
            </p:cNvSpPr>
            <p:nvPr/>
          </p:nvSpPr>
          <p:spPr bwMode="auto">
            <a:xfrm>
              <a:off x="824"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p>
              <a:pPr algn="ctr"/>
              <a:r>
                <a:rPr lang="en-US" sz="1400" dirty="0" err="1" smtClean="0"/>
                <a:t>Nagmamahalan</a:t>
              </a:r>
              <a:r>
                <a:rPr lang="en-US" sz="1400" dirty="0" smtClean="0"/>
                <a:t> at </a:t>
              </a:r>
              <a:r>
                <a:rPr lang="en-US" sz="1400" dirty="0" err="1" smtClean="0"/>
                <a:t>nagtutulungang</a:t>
              </a:r>
              <a:r>
                <a:rPr lang="en-US" sz="1400" dirty="0" smtClean="0"/>
                <a:t> </a:t>
              </a:r>
              <a:r>
                <a:rPr lang="en-US" sz="1400" dirty="0" err="1" smtClean="0"/>
                <a:t>mamamayan</a:t>
              </a:r>
              <a:endParaRPr lang="en-US" sz="1400" dirty="0"/>
            </a:p>
          </p:txBody>
        </p:sp>
      </p:grpSp>
      <p:sp>
        <p:nvSpPr>
          <p:cNvPr id="2" name="TextBox 1"/>
          <p:cNvSpPr txBox="1"/>
          <p:nvPr/>
        </p:nvSpPr>
        <p:spPr>
          <a:xfrm>
            <a:off x="1472514" y="0"/>
            <a:ext cx="6181500" cy="707886"/>
          </a:xfrm>
          <a:prstGeom prst="rect">
            <a:avLst/>
          </a:prstGeom>
          <a:noFill/>
        </p:spPr>
        <p:txBody>
          <a:bodyPr wrap="none" rtlCol="0">
            <a:spAutoFit/>
          </a:bodyPr>
          <a:lstStyle/>
          <a:p>
            <a:r>
              <a:rPr lang="en-US" sz="4000" dirty="0" err="1" smtClean="0"/>
              <a:t>Ang</a:t>
            </a:r>
            <a:r>
              <a:rPr lang="en-US" sz="4000" dirty="0" smtClean="0"/>
              <a:t> </a:t>
            </a:r>
            <a:r>
              <a:rPr lang="en-US" sz="4000" dirty="0" err="1" smtClean="0"/>
              <a:t>Pangarap</a:t>
            </a:r>
            <a:r>
              <a:rPr lang="en-US" sz="4000" dirty="0" smtClean="0"/>
              <a:t> </a:t>
            </a:r>
            <a:r>
              <a:rPr lang="en-US" sz="4000" dirty="0" err="1" smtClean="0"/>
              <a:t>na</a:t>
            </a:r>
            <a:r>
              <a:rPr lang="en-US" sz="4000" dirty="0" smtClean="0"/>
              <a:t> </a:t>
            </a:r>
            <a:r>
              <a:rPr lang="en-US" sz="4000" dirty="0" err="1" smtClean="0"/>
              <a:t>Pamayanan</a:t>
            </a:r>
            <a:endParaRPr lang="en-US" sz="4000" dirty="0"/>
          </a:p>
        </p:txBody>
      </p:sp>
      <p:sp>
        <p:nvSpPr>
          <p:cNvPr id="4" name="TextBox 3"/>
          <p:cNvSpPr txBox="1"/>
          <p:nvPr/>
        </p:nvSpPr>
        <p:spPr>
          <a:xfrm>
            <a:off x="1676400" y="607413"/>
            <a:ext cx="5659883" cy="369332"/>
          </a:xfrm>
          <a:prstGeom prst="rect">
            <a:avLst/>
          </a:prstGeom>
          <a:noFill/>
        </p:spPr>
        <p:txBody>
          <a:bodyPr wrap="none" rtlCol="0">
            <a:spAutoFit/>
          </a:bodyPr>
          <a:lstStyle/>
          <a:p>
            <a:r>
              <a:rPr lang="en-PH" dirty="0" smtClean="0"/>
              <a:t>LGU  ___________________________  as of </a:t>
            </a:r>
            <a:r>
              <a:rPr lang="en-PH" dirty="0" smtClean="0">
                <a:solidFill>
                  <a:srgbClr val="FF0000"/>
                </a:solidFill>
              </a:rPr>
              <a:t>(month/year)</a:t>
            </a:r>
            <a:endParaRPr lang="en-PH" dirty="0">
              <a:solidFill>
                <a:srgbClr val="FF0000"/>
              </a:solidFill>
            </a:endParaRPr>
          </a:p>
        </p:txBody>
      </p:sp>
      <p:sp>
        <p:nvSpPr>
          <p:cNvPr id="6" name="Slide Number Placeholder 5"/>
          <p:cNvSpPr>
            <a:spLocks noGrp="1"/>
          </p:cNvSpPr>
          <p:nvPr>
            <p:ph type="sldNum" sz="quarter" idx="12"/>
          </p:nvPr>
        </p:nvSpPr>
        <p:spPr/>
        <p:txBody>
          <a:bodyPr/>
          <a:lstStyle/>
          <a:p>
            <a:fld id="{9B1323FD-ED1B-481C-BC46-19F9014BEBC8}" type="slidenum">
              <a:rPr lang="en-US" smtClean="0"/>
              <a:pPr/>
              <a:t>4</a:t>
            </a:fld>
            <a:endParaRPr lang="en-US" dirty="0"/>
          </a:p>
        </p:txBody>
      </p:sp>
      <p:sp>
        <p:nvSpPr>
          <p:cNvPr id="7" name="Date Placeholder 6"/>
          <p:cNvSpPr>
            <a:spLocks noGrp="1"/>
          </p:cNvSpPr>
          <p:nvPr>
            <p:ph type="dt" sz="half" idx="10"/>
          </p:nvPr>
        </p:nvSpPr>
        <p:spPr/>
        <p:txBody>
          <a:bodyPr/>
          <a:lstStyle/>
          <a:p>
            <a:r>
              <a:rPr lang="en-US" smtClean="0"/>
              <a:t>i-Pantawid eFDS 5</a:t>
            </a:r>
            <a:endParaRPr lang="en-US" dirty="0"/>
          </a:p>
        </p:txBody>
      </p:sp>
      <p:sp>
        <p:nvSpPr>
          <p:cNvPr id="14" name="TextBox 13"/>
          <p:cNvSpPr txBox="1"/>
          <p:nvPr/>
        </p:nvSpPr>
        <p:spPr>
          <a:xfrm rot="19344200">
            <a:off x="509914" y="2911125"/>
            <a:ext cx="8119325" cy="954107"/>
          </a:xfrm>
          <a:prstGeom prst="rect">
            <a:avLst/>
          </a:prstGeom>
          <a:noFill/>
        </p:spPr>
        <p:txBody>
          <a:bodyPr wrap="square" rtlCol="0">
            <a:spAutoFit/>
          </a:bodyPr>
          <a:lstStyle/>
          <a:p>
            <a:pPr algn="ct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(EXAMPLE ONLY – REPLACE WITH OWN APPROPRIATE DATA FROM </a:t>
            </a:r>
            <a:r>
              <a:rPr lang="en-PH" sz="2800" b="1" dirty="0" err="1"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eFDS</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 2)</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164486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15495"/>
            <a:ext cx="3629272" cy="626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3"/>
          <p:cNvSpPr>
            <a:spLocks noChangeArrowheads="1"/>
          </p:cNvSpPr>
          <p:nvPr/>
        </p:nvSpPr>
        <p:spPr bwMode="auto">
          <a:xfrm>
            <a:off x="0" y="76200"/>
            <a:ext cx="419698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Budget by Department and Special Purpose Fund 2014</a:t>
            </a:r>
            <a:endParaRPr lang="en-US" sz="1200" b="1" dirty="0">
              <a:latin typeface="Arial" charset="0"/>
              <a:cs typeface="Arial"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hlinkClick r:id="rId4"/>
              </a:rPr>
              <a:t>  </a:t>
            </a:r>
            <a:endParaRPr kumimoji="0" lang="en-US" sz="40200" b="0" i="0" u="none" strike="noStrike" cap="none" normalizeH="0" baseline="0" dirty="0" smtClean="0">
              <a:ln>
                <a:noFill/>
              </a:ln>
              <a:solidFill>
                <a:schemeClr val="tx1"/>
              </a:solidFill>
              <a:effectLst/>
              <a:latin typeface="Arial" charset="0"/>
              <a:cs typeface="Arial" charset="0"/>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9350" y="1371600"/>
            <a:ext cx="3867150"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90525"/>
            <a:ext cx="127635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638800" y="4876800"/>
            <a:ext cx="2988190" cy="707886"/>
          </a:xfrm>
          <a:prstGeom prst="rect">
            <a:avLst/>
          </a:prstGeom>
          <a:noFill/>
        </p:spPr>
        <p:txBody>
          <a:bodyPr wrap="none" rtlCol="0">
            <a:spAutoFit/>
          </a:bodyPr>
          <a:lstStyle/>
          <a:p>
            <a:r>
              <a:rPr lang="en-US" sz="2000" dirty="0" smtClean="0"/>
              <a:t>Ang </a:t>
            </a:r>
            <a:r>
              <a:rPr lang="en-US" sz="2000" dirty="0" err="1" smtClean="0"/>
              <a:t>Kaban</a:t>
            </a:r>
            <a:r>
              <a:rPr lang="en-US" sz="2000" dirty="0" smtClean="0"/>
              <a:t> </a:t>
            </a:r>
            <a:r>
              <a:rPr lang="en-US" sz="2000" dirty="0" err="1" smtClean="0"/>
              <a:t>ng</a:t>
            </a:r>
            <a:r>
              <a:rPr lang="en-US" sz="2000" dirty="0" smtClean="0"/>
              <a:t> Bayan</a:t>
            </a:r>
          </a:p>
          <a:p>
            <a:r>
              <a:rPr lang="en-US" sz="2000" dirty="0" smtClean="0"/>
              <a:t>Total 2014 – P2.268 Trillion</a:t>
            </a:r>
            <a:endParaRPr lang="en-US" sz="2000" dirty="0"/>
          </a:p>
        </p:txBody>
      </p:sp>
      <p:sp>
        <p:nvSpPr>
          <p:cNvPr id="9" name="TextBox 8"/>
          <p:cNvSpPr txBox="1"/>
          <p:nvPr/>
        </p:nvSpPr>
        <p:spPr>
          <a:xfrm>
            <a:off x="5334000" y="6427113"/>
            <a:ext cx="3657600" cy="261610"/>
          </a:xfrm>
          <a:prstGeom prst="rect">
            <a:avLst/>
          </a:prstGeom>
          <a:noFill/>
          <a:ln w="19050">
            <a:solidFill>
              <a:srgbClr val="C00000"/>
            </a:solidFill>
          </a:ln>
        </p:spPr>
        <p:txBody>
          <a:bodyPr wrap="square" rtlCol="0">
            <a:spAutoFit/>
          </a:bodyPr>
          <a:lstStyle/>
          <a:p>
            <a:r>
              <a:rPr lang="en-US" sz="1100" dirty="0" smtClean="0">
                <a:ln>
                  <a:solidFill>
                    <a:srgbClr val="FF0000"/>
                  </a:solidFill>
                </a:ln>
              </a:rPr>
              <a:t>Source: </a:t>
            </a:r>
            <a:r>
              <a:rPr lang="en-US" sz="1100" dirty="0" err="1" smtClean="0">
                <a:ln>
                  <a:solidFill>
                    <a:srgbClr val="FF0000"/>
                  </a:solidFill>
                </a:ln>
              </a:rPr>
              <a:t>Dept</a:t>
            </a:r>
            <a:r>
              <a:rPr lang="en-US" sz="1100" dirty="0" smtClean="0">
                <a:ln>
                  <a:solidFill>
                    <a:srgbClr val="FF0000"/>
                  </a:solidFill>
                </a:ln>
              </a:rPr>
              <a:t> of Budget and Management www.dbm.gov.ph</a:t>
            </a:r>
            <a:endParaRPr lang="en-US" sz="1100" dirty="0">
              <a:ln>
                <a:solidFill>
                  <a:srgbClr val="FF0000"/>
                </a:solidFill>
              </a:ln>
            </a:endParaRPr>
          </a:p>
        </p:txBody>
      </p:sp>
      <p:sp>
        <p:nvSpPr>
          <p:cNvPr id="3" name="Date Placeholder 2"/>
          <p:cNvSpPr>
            <a:spLocks noGrp="1"/>
          </p:cNvSpPr>
          <p:nvPr>
            <p:ph type="dt" sz="half" idx="10"/>
          </p:nvPr>
        </p:nvSpPr>
        <p:spPr/>
        <p:txBody>
          <a:bodyPr/>
          <a:lstStyle/>
          <a:p>
            <a:r>
              <a:rPr lang="en-US" smtClean="0"/>
              <a:t>i-Pantawid eFDS 7</a:t>
            </a:r>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5</a:t>
            </a:fld>
            <a:endParaRPr lang="en-US"/>
          </a:p>
        </p:txBody>
      </p:sp>
      <p:sp>
        <p:nvSpPr>
          <p:cNvPr id="11" name="TextBox 10"/>
          <p:cNvSpPr txBox="1"/>
          <p:nvPr/>
        </p:nvSpPr>
        <p:spPr>
          <a:xfrm rot="19344200">
            <a:off x="509914" y="2911125"/>
            <a:ext cx="8119325" cy="954107"/>
          </a:xfrm>
          <a:prstGeom prst="rect">
            <a:avLst/>
          </a:prstGeom>
          <a:noFill/>
        </p:spPr>
        <p:txBody>
          <a:bodyPr wrap="square" rtlCol="0">
            <a:spAutoFit/>
          </a:bodyPr>
          <a:lstStyle/>
          <a:p>
            <a:pPr algn="ct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(EXAMPLE ONLY – UPDATE WITH DATA FROM www.dbm.gov.ph)</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6014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Text Box 6"/>
          <p:cNvSpPr txBox="1">
            <a:spLocks noChangeArrowheads="1"/>
          </p:cNvSpPr>
          <p:nvPr/>
        </p:nvSpPr>
        <p:spPr bwMode="auto">
          <a:xfrm>
            <a:off x="134956" y="103639"/>
            <a:ext cx="1389044" cy="1420361"/>
          </a:xfrm>
          <a:prstGeom prst="rect">
            <a:avLst/>
          </a:prstGeom>
          <a:solidFill>
            <a:srgbClr val="FFFF66"/>
          </a:solidFill>
          <a:ln>
            <a:noFill/>
          </a:ln>
          <a:effectLst/>
        </p:spPr>
        <p:txBody>
          <a:bodyPr wrap="none" lIns="65505" tIns="32752" rIns="65505" bIns="32752">
            <a:spAutoFit/>
          </a:bodyPr>
          <a:lstStyle>
            <a:lvl1pPr defTabSz="1276350">
              <a:defRPr>
                <a:solidFill>
                  <a:schemeClr val="tx1"/>
                </a:solidFill>
                <a:latin typeface="Arial" charset="0"/>
              </a:defRPr>
            </a:lvl1pPr>
            <a:lvl2pPr defTabSz="1276350">
              <a:defRPr>
                <a:solidFill>
                  <a:schemeClr val="tx1"/>
                </a:solidFill>
                <a:latin typeface="Arial" charset="0"/>
              </a:defRPr>
            </a:lvl2pPr>
            <a:lvl3pPr defTabSz="1276350">
              <a:defRPr>
                <a:solidFill>
                  <a:schemeClr val="tx1"/>
                </a:solidFill>
                <a:latin typeface="Arial" charset="0"/>
              </a:defRPr>
            </a:lvl3pPr>
            <a:lvl4pPr defTabSz="1276350">
              <a:defRPr>
                <a:solidFill>
                  <a:schemeClr val="tx1"/>
                </a:solidFill>
                <a:latin typeface="Arial" charset="0"/>
              </a:defRPr>
            </a:lvl4pPr>
            <a:lvl5pPr defTabSz="1276350">
              <a:defRPr>
                <a:solidFill>
                  <a:schemeClr val="tx1"/>
                </a:solidFill>
                <a:latin typeface="Arial" charset="0"/>
              </a:defRPr>
            </a:lvl5pPr>
            <a:lvl6pPr defTabSz="1276350" fontAlgn="base">
              <a:spcBef>
                <a:spcPct val="0"/>
              </a:spcBef>
              <a:spcAft>
                <a:spcPct val="0"/>
              </a:spcAft>
              <a:defRPr>
                <a:solidFill>
                  <a:schemeClr val="tx1"/>
                </a:solidFill>
                <a:latin typeface="Arial" charset="0"/>
              </a:defRPr>
            </a:lvl6pPr>
            <a:lvl7pPr defTabSz="1276350" fontAlgn="base">
              <a:spcBef>
                <a:spcPct val="0"/>
              </a:spcBef>
              <a:spcAft>
                <a:spcPct val="0"/>
              </a:spcAft>
              <a:defRPr>
                <a:solidFill>
                  <a:schemeClr val="tx1"/>
                </a:solidFill>
                <a:latin typeface="Arial" charset="0"/>
              </a:defRPr>
            </a:lvl7pPr>
            <a:lvl8pPr defTabSz="1276350" fontAlgn="base">
              <a:spcBef>
                <a:spcPct val="0"/>
              </a:spcBef>
              <a:spcAft>
                <a:spcPct val="0"/>
              </a:spcAft>
              <a:defRPr>
                <a:solidFill>
                  <a:schemeClr val="tx1"/>
                </a:solidFill>
                <a:latin typeface="Arial" charset="0"/>
              </a:defRPr>
            </a:lvl8pPr>
            <a:lvl9pPr defTabSz="1276350" fontAlgn="base">
              <a:spcBef>
                <a:spcPct val="0"/>
              </a:spcBef>
              <a:spcAft>
                <a:spcPct val="0"/>
              </a:spcAft>
              <a:defRPr>
                <a:solidFill>
                  <a:schemeClr val="tx1"/>
                </a:solidFill>
                <a:latin typeface="Arial" charset="0"/>
              </a:defRPr>
            </a:lvl9pPr>
          </a:lstStyle>
          <a:p>
            <a:r>
              <a:rPr lang="en-US" sz="4400" dirty="0" smtClean="0"/>
              <a:t>IRA</a:t>
            </a:r>
          </a:p>
          <a:p>
            <a:r>
              <a:rPr lang="en-US" sz="4400" dirty="0" smtClean="0"/>
              <a:t>2014</a:t>
            </a:r>
            <a:endParaRPr lang="en-US" sz="4400" dirty="0"/>
          </a:p>
        </p:txBody>
      </p:sp>
      <p:sp>
        <p:nvSpPr>
          <p:cNvPr id="10" name="Rectangle 2"/>
          <p:cNvSpPr txBox="1">
            <a:spLocks noChangeArrowheads="1"/>
          </p:cNvSpPr>
          <p:nvPr/>
        </p:nvSpPr>
        <p:spPr>
          <a:xfrm>
            <a:off x="5333999" y="152400"/>
            <a:ext cx="3733800" cy="79454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003399"/>
                </a:solidFill>
              </a:rPr>
              <a:t>Barangay Funds</a:t>
            </a:r>
            <a:endParaRPr lang="en-US" sz="3200" dirty="0">
              <a:solidFill>
                <a:srgbClr val="003399"/>
              </a:solidFill>
            </a:endParaRPr>
          </a:p>
        </p:txBody>
      </p:sp>
      <p:sp>
        <p:nvSpPr>
          <p:cNvPr id="11" name="Rectangle 3"/>
          <p:cNvSpPr txBox="1">
            <a:spLocks noChangeArrowheads="1"/>
          </p:cNvSpPr>
          <p:nvPr/>
        </p:nvSpPr>
        <p:spPr>
          <a:xfrm>
            <a:off x="5819742" y="682718"/>
            <a:ext cx="3248058" cy="2133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err="1" smtClean="0">
                <a:solidFill>
                  <a:srgbClr val="003399"/>
                </a:solidFill>
              </a:rPr>
              <a:t>Lahat</a:t>
            </a:r>
            <a:r>
              <a:rPr lang="en-US" sz="2000" dirty="0" smtClean="0">
                <a:solidFill>
                  <a:srgbClr val="003399"/>
                </a:solidFill>
              </a:rPr>
              <a:t> </a:t>
            </a:r>
            <a:r>
              <a:rPr lang="en-US" sz="2000" dirty="0" err="1" smtClean="0">
                <a:solidFill>
                  <a:srgbClr val="003399"/>
                </a:solidFill>
              </a:rPr>
              <a:t>ng</a:t>
            </a:r>
            <a:r>
              <a:rPr lang="en-US" sz="2000" dirty="0" smtClean="0">
                <a:solidFill>
                  <a:srgbClr val="003399"/>
                </a:solidFill>
              </a:rPr>
              <a:t> </a:t>
            </a:r>
            <a:r>
              <a:rPr lang="en-US" sz="2000" dirty="0" err="1" smtClean="0">
                <a:solidFill>
                  <a:srgbClr val="003399"/>
                </a:solidFill>
              </a:rPr>
              <a:t>kita</a:t>
            </a:r>
            <a:r>
              <a:rPr lang="en-US" sz="2000" dirty="0" smtClean="0">
                <a:solidFill>
                  <a:srgbClr val="003399"/>
                </a:solidFill>
              </a:rPr>
              <a:t> ay </a:t>
            </a:r>
            <a:r>
              <a:rPr lang="en-US" sz="2000" dirty="0" err="1" smtClean="0">
                <a:solidFill>
                  <a:srgbClr val="003399"/>
                </a:solidFill>
              </a:rPr>
              <a:t>pumapasok</a:t>
            </a:r>
            <a:r>
              <a:rPr lang="en-US" sz="2000" dirty="0" smtClean="0">
                <a:solidFill>
                  <a:srgbClr val="003399"/>
                </a:solidFill>
              </a:rPr>
              <a:t> </a:t>
            </a:r>
            <a:r>
              <a:rPr lang="en-US" sz="2000" dirty="0" err="1" smtClean="0">
                <a:solidFill>
                  <a:srgbClr val="003399"/>
                </a:solidFill>
              </a:rPr>
              <a:t>sa</a:t>
            </a:r>
            <a:r>
              <a:rPr lang="en-US" sz="2000" dirty="0" smtClean="0">
                <a:solidFill>
                  <a:srgbClr val="003399"/>
                </a:solidFill>
              </a:rPr>
              <a:t> </a:t>
            </a:r>
            <a:r>
              <a:rPr lang="en-US" sz="2000" u="sng" dirty="0" smtClean="0">
                <a:solidFill>
                  <a:srgbClr val="003399"/>
                </a:solidFill>
              </a:rPr>
              <a:t>General Fund</a:t>
            </a:r>
          </a:p>
          <a:p>
            <a:r>
              <a:rPr lang="en-US" sz="2000" dirty="0" err="1" smtClean="0">
                <a:solidFill>
                  <a:srgbClr val="003399"/>
                </a:solidFill>
              </a:rPr>
              <a:t>Iniingatan</a:t>
            </a:r>
            <a:r>
              <a:rPr lang="en-US" sz="2000" dirty="0" smtClean="0">
                <a:solidFill>
                  <a:srgbClr val="003399"/>
                </a:solidFill>
              </a:rPr>
              <a:t>  </a:t>
            </a:r>
            <a:r>
              <a:rPr lang="en-US" sz="2000" dirty="0" err="1" smtClean="0">
                <a:solidFill>
                  <a:srgbClr val="003399"/>
                </a:solidFill>
              </a:rPr>
              <a:t>ng</a:t>
            </a:r>
            <a:r>
              <a:rPr lang="en-US" sz="2000" dirty="0" smtClean="0">
                <a:solidFill>
                  <a:srgbClr val="003399"/>
                </a:solidFill>
              </a:rPr>
              <a:t> city/municipal treasurer o </a:t>
            </a:r>
            <a:r>
              <a:rPr lang="en-US" sz="2000" dirty="0" err="1" smtClean="0">
                <a:solidFill>
                  <a:srgbClr val="003399"/>
                </a:solidFill>
              </a:rPr>
              <a:t>naka-deposito</a:t>
            </a:r>
            <a:r>
              <a:rPr lang="en-US" sz="2000" dirty="0" smtClean="0">
                <a:solidFill>
                  <a:srgbClr val="003399"/>
                </a:solidFill>
              </a:rPr>
              <a:t> </a:t>
            </a:r>
            <a:r>
              <a:rPr lang="en-US" sz="2000" dirty="0" err="1" smtClean="0">
                <a:solidFill>
                  <a:srgbClr val="003399"/>
                </a:solidFill>
              </a:rPr>
              <a:t>sa</a:t>
            </a:r>
            <a:r>
              <a:rPr lang="en-US" sz="2000" dirty="0" smtClean="0">
                <a:solidFill>
                  <a:srgbClr val="003399"/>
                </a:solidFill>
              </a:rPr>
              <a:t> </a:t>
            </a:r>
            <a:r>
              <a:rPr lang="en-US" sz="2000" dirty="0" err="1" smtClean="0">
                <a:solidFill>
                  <a:srgbClr val="003399"/>
                </a:solidFill>
              </a:rPr>
              <a:t>malapit</a:t>
            </a:r>
            <a:r>
              <a:rPr lang="en-US" sz="2000" dirty="0" smtClean="0">
                <a:solidFill>
                  <a:srgbClr val="003399"/>
                </a:solidFill>
              </a:rPr>
              <a:t> </a:t>
            </a:r>
            <a:r>
              <a:rPr lang="en-US" sz="2000" dirty="0" err="1" smtClean="0">
                <a:solidFill>
                  <a:srgbClr val="003399"/>
                </a:solidFill>
              </a:rPr>
              <a:t>na</a:t>
            </a:r>
            <a:r>
              <a:rPr lang="en-US" sz="2000" dirty="0" smtClean="0">
                <a:solidFill>
                  <a:srgbClr val="003399"/>
                </a:solidFill>
              </a:rPr>
              <a:t> </a:t>
            </a:r>
            <a:r>
              <a:rPr lang="en-US" sz="2000" dirty="0" err="1" smtClean="0">
                <a:solidFill>
                  <a:srgbClr val="003399"/>
                </a:solidFill>
              </a:rPr>
              <a:t>banko</a:t>
            </a:r>
            <a:r>
              <a:rPr lang="en-US" sz="2000" dirty="0" smtClean="0">
                <a:solidFill>
                  <a:srgbClr val="003399"/>
                </a:solidFill>
              </a:rPr>
              <a:t> </a:t>
            </a:r>
            <a:r>
              <a:rPr lang="en-US" sz="2000" dirty="0" err="1" smtClean="0">
                <a:solidFill>
                  <a:srgbClr val="003399"/>
                </a:solidFill>
              </a:rPr>
              <a:t>ng</a:t>
            </a:r>
            <a:r>
              <a:rPr lang="en-US" sz="2000" dirty="0" smtClean="0">
                <a:solidFill>
                  <a:srgbClr val="003399"/>
                </a:solidFill>
              </a:rPr>
              <a:t> </a:t>
            </a:r>
            <a:r>
              <a:rPr lang="en-US" sz="2000" dirty="0" err="1" smtClean="0">
                <a:solidFill>
                  <a:srgbClr val="003399"/>
                </a:solidFill>
              </a:rPr>
              <a:t>gobyerno</a:t>
            </a:r>
            <a:endParaRPr lang="en-US" sz="2000" dirty="0" smtClean="0">
              <a:solidFill>
                <a:srgbClr val="003399"/>
              </a:solidFill>
            </a:endParaRPr>
          </a:p>
        </p:txBody>
      </p:sp>
      <p:sp>
        <p:nvSpPr>
          <p:cNvPr id="16" name="TextBox 15"/>
          <p:cNvSpPr txBox="1"/>
          <p:nvPr/>
        </p:nvSpPr>
        <p:spPr>
          <a:xfrm>
            <a:off x="24715" y="1905000"/>
            <a:ext cx="2261286" cy="4662815"/>
          </a:xfrm>
          <a:prstGeom prst="rect">
            <a:avLst/>
          </a:prstGeom>
          <a:noFill/>
        </p:spPr>
        <p:txBody>
          <a:bodyPr wrap="square" rtlCol="0">
            <a:spAutoFit/>
          </a:bodyPr>
          <a:lstStyle/>
          <a:p>
            <a:r>
              <a:rPr lang="en-US" b="1" dirty="0" err="1" smtClean="0">
                <a:solidFill>
                  <a:srgbClr val="006600"/>
                </a:solidFill>
              </a:rPr>
              <a:t>Mangaldan</a:t>
            </a:r>
            <a:r>
              <a:rPr lang="en-US" b="1" dirty="0" smtClean="0">
                <a:solidFill>
                  <a:srgbClr val="006600"/>
                </a:solidFill>
              </a:rPr>
              <a:t> LGU – </a:t>
            </a:r>
          </a:p>
          <a:p>
            <a:r>
              <a:rPr lang="en-US" b="1" dirty="0" smtClean="0">
                <a:solidFill>
                  <a:srgbClr val="006600"/>
                </a:solidFill>
              </a:rPr>
              <a:t>P128,432,880</a:t>
            </a:r>
          </a:p>
          <a:p>
            <a:endParaRPr lang="en-US" sz="1000" b="1" dirty="0" smtClean="0">
              <a:solidFill>
                <a:srgbClr val="006600"/>
              </a:solidFill>
            </a:endParaRPr>
          </a:p>
          <a:p>
            <a:r>
              <a:rPr lang="en-US" b="1" dirty="0" err="1" smtClean="0">
                <a:solidFill>
                  <a:srgbClr val="006600"/>
                </a:solidFill>
              </a:rPr>
              <a:t>Pangasinan</a:t>
            </a:r>
            <a:r>
              <a:rPr lang="en-US" b="1" dirty="0" smtClean="0">
                <a:solidFill>
                  <a:srgbClr val="006600"/>
                </a:solidFill>
              </a:rPr>
              <a:t> Provincial Government –</a:t>
            </a:r>
          </a:p>
          <a:p>
            <a:r>
              <a:rPr lang="en-US" b="1" dirty="0">
                <a:solidFill>
                  <a:srgbClr val="006600"/>
                </a:solidFill>
              </a:rPr>
              <a:t>P2,133,510,832 </a:t>
            </a:r>
            <a:r>
              <a:rPr lang="en-US" b="1" dirty="0" smtClean="0">
                <a:solidFill>
                  <a:srgbClr val="006600"/>
                </a:solidFill>
              </a:rPr>
              <a:t> </a:t>
            </a:r>
          </a:p>
          <a:p>
            <a:endParaRPr lang="en-US" sz="1000" b="1" dirty="0">
              <a:solidFill>
                <a:srgbClr val="006600"/>
              </a:solidFill>
            </a:endParaRPr>
          </a:p>
          <a:p>
            <a:r>
              <a:rPr lang="en-US" b="1" dirty="0" err="1" smtClean="0">
                <a:solidFill>
                  <a:srgbClr val="006600"/>
                </a:solidFill>
              </a:rPr>
              <a:t>Pangasinan</a:t>
            </a:r>
            <a:r>
              <a:rPr lang="en-US" b="1" dirty="0" smtClean="0">
                <a:solidFill>
                  <a:srgbClr val="006600"/>
                </a:solidFill>
              </a:rPr>
              <a:t> All City/</a:t>
            </a:r>
            <a:r>
              <a:rPr lang="en-US" b="1" dirty="0" err="1" smtClean="0">
                <a:solidFill>
                  <a:srgbClr val="006600"/>
                </a:solidFill>
              </a:rPr>
              <a:t>Mun</a:t>
            </a:r>
            <a:r>
              <a:rPr lang="en-US" b="1" dirty="0" smtClean="0">
                <a:solidFill>
                  <a:srgbClr val="006600"/>
                </a:solidFill>
              </a:rPr>
              <a:t> –</a:t>
            </a:r>
          </a:p>
          <a:p>
            <a:r>
              <a:rPr lang="en-US" b="1" dirty="0">
                <a:solidFill>
                  <a:srgbClr val="006600"/>
                </a:solidFill>
              </a:rPr>
              <a:t>P7,195,234,424</a:t>
            </a:r>
            <a:r>
              <a:rPr lang="en-US" b="1" dirty="0" smtClean="0">
                <a:solidFill>
                  <a:srgbClr val="006600"/>
                </a:solidFill>
              </a:rPr>
              <a:t> </a:t>
            </a:r>
          </a:p>
          <a:p>
            <a:endParaRPr lang="en-US" sz="1000" b="1" dirty="0">
              <a:solidFill>
                <a:srgbClr val="006600"/>
              </a:solidFill>
            </a:endParaRPr>
          </a:p>
          <a:p>
            <a:r>
              <a:rPr lang="en-US" b="1" dirty="0" err="1" smtClean="0">
                <a:solidFill>
                  <a:srgbClr val="006600"/>
                </a:solidFill>
              </a:rPr>
              <a:t>Pangasinan</a:t>
            </a:r>
            <a:r>
              <a:rPr lang="en-US" b="1" dirty="0" smtClean="0">
                <a:solidFill>
                  <a:srgbClr val="006600"/>
                </a:solidFill>
              </a:rPr>
              <a:t> All </a:t>
            </a:r>
            <a:r>
              <a:rPr lang="en-US" b="1" dirty="0" err="1" smtClean="0">
                <a:solidFill>
                  <a:srgbClr val="006600"/>
                </a:solidFill>
              </a:rPr>
              <a:t>Brgy</a:t>
            </a:r>
            <a:r>
              <a:rPr lang="en-US" b="1" dirty="0" smtClean="0">
                <a:solidFill>
                  <a:srgbClr val="006600"/>
                </a:solidFill>
              </a:rPr>
              <a:t> –</a:t>
            </a:r>
          </a:p>
          <a:p>
            <a:r>
              <a:rPr lang="en-US" b="1" dirty="0">
                <a:solidFill>
                  <a:srgbClr val="006600"/>
                </a:solidFill>
              </a:rPr>
              <a:t>P2,097,558,609</a:t>
            </a:r>
            <a:r>
              <a:rPr lang="en-US" b="1" dirty="0" smtClean="0">
                <a:solidFill>
                  <a:srgbClr val="006600"/>
                </a:solidFill>
              </a:rPr>
              <a:t> </a:t>
            </a:r>
          </a:p>
          <a:p>
            <a:endParaRPr lang="en-US" sz="1000" b="1" dirty="0">
              <a:solidFill>
                <a:srgbClr val="006600"/>
              </a:solidFill>
            </a:endParaRPr>
          </a:p>
          <a:p>
            <a:r>
              <a:rPr lang="en-US" b="1" dirty="0" smtClean="0">
                <a:solidFill>
                  <a:srgbClr val="006600"/>
                </a:solidFill>
              </a:rPr>
              <a:t>Total </a:t>
            </a:r>
            <a:r>
              <a:rPr lang="en-US" b="1" dirty="0" err="1" smtClean="0">
                <a:solidFill>
                  <a:srgbClr val="006600"/>
                </a:solidFill>
              </a:rPr>
              <a:t>Pangasinan</a:t>
            </a:r>
            <a:r>
              <a:rPr lang="en-US" b="1" dirty="0" smtClean="0">
                <a:solidFill>
                  <a:srgbClr val="006600"/>
                </a:solidFill>
              </a:rPr>
              <a:t> (</a:t>
            </a:r>
            <a:r>
              <a:rPr lang="en-US" b="1" dirty="0" err="1" smtClean="0">
                <a:solidFill>
                  <a:srgbClr val="006600"/>
                </a:solidFill>
              </a:rPr>
              <a:t>Prov</a:t>
            </a:r>
            <a:r>
              <a:rPr lang="en-US" b="1" dirty="0" smtClean="0">
                <a:solidFill>
                  <a:srgbClr val="006600"/>
                </a:solidFill>
              </a:rPr>
              <a:t>/City/</a:t>
            </a:r>
            <a:r>
              <a:rPr lang="en-US" b="1" dirty="0" err="1" smtClean="0">
                <a:solidFill>
                  <a:srgbClr val="006600"/>
                </a:solidFill>
              </a:rPr>
              <a:t>Mun</a:t>
            </a:r>
            <a:r>
              <a:rPr lang="en-US" b="1" dirty="0" smtClean="0">
                <a:solidFill>
                  <a:srgbClr val="006600"/>
                </a:solidFill>
              </a:rPr>
              <a:t>/ </a:t>
            </a:r>
            <a:r>
              <a:rPr lang="en-US" b="1" dirty="0" err="1" smtClean="0">
                <a:solidFill>
                  <a:srgbClr val="006600"/>
                </a:solidFill>
              </a:rPr>
              <a:t>Brgy</a:t>
            </a:r>
            <a:r>
              <a:rPr lang="en-US" b="1" dirty="0" smtClean="0">
                <a:solidFill>
                  <a:srgbClr val="006600"/>
                </a:solidFill>
              </a:rPr>
              <a:t>)</a:t>
            </a:r>
          </a:p>
          <a:p>
            <a:r>
              <a:rPr lang="en-US" b="1" dirty="0" smtClean="0">
                <a:solidFill>
                  <a:srgbClr val="006600"/>
                </a:solidFill>
              </a:rPr>
              <a:t>P11.4B</a:t>
            </a:r>
            <a:endParaRPr lang="en-US" b="1" dirty="0">
              <a:solidFill>
                <a:srgbClr val="006600"/>
              </a:solidFill>
            </a:endParaRPr>
          </a:p>
        </p:txBody>
      </p:sp>
      <p:sp>
        <p:nvSpPr>
          <p:cNvPr id="6" name="TextBox 5"/>
          <p:cNvSpPr txBox="1"/>
          <p:nvPr/>
        </p:nvSpPr>
        <p:spPr>
          <a:xfrm>
            <a:off x="5805368" y="3200400"/>
            <a:ext cx="3262432" cy="3139321"/>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dirty="0" smtClean="0">
                <a:solidFill>
                  <a:srgbClr val="FF0000"/>
                </a:solidFill>
                <a:latin typeface="Arial Narrow" pitchFamily="34" charset="0"/>
              </a:rPr>
              <a:t>Allocation --</a:t>
            </a:r>
          </a:p>
          <a:p>
            <a:r>
              <a:rPr lang="en-US" dirty="0" smtClean="0">
                <a:solidFill>
                  <a:srgbClr val="FF0000"/>
                </a:solidFill>
                <a:latin typeface="Arial Narrow" pitchFamily="34" charset="0"/>
              </a:rPr>
              <a:t>55% Personnel maximum</a:t>
            </a:r>
          </a:p>
          <a:p>
            <a:r>
              <a:rPr lang="en-US" dirty="0" smtClean="0">
                <a:solidFill>
                  <a:srgbClr val="FF0000"/>
                </a:solidFill>
                <a:latin typeface="Arial Narrow" pitchFamily="34" charset="0"/>
              </a:rPr>
              <a:t>20% Local Development Fund (LDF)</a:t>
            </a:r>
          </a:p>
          <a:p>
            <a:r>
              <a:rPr lang="en-US" dirty="0" smtClean="0">
                <a:solidFill>
                  <a:srgbClr val="FF0000"/>
                </a:solidFill>
                <a:latin typeface="Arial Narrow" pitchFamily="34" charset="0"/>
              </a:rPr>
              <a:t>10% SK</a:t>
            </a:r>
          </a:p>
          <a:p>
            <a:r>
              <a:rPr lang="en-US" dirty="0" smtClean="0">
                <a:latin typeface="Arial Narrow" pitchFamily="34" charset="0"/>
              </a:rPr>
              <a:t>+</a:t>
            </a:r>
          </a:p>
          <a:p>
            <a:r>
              <a:rPr lang="en-US" dirty="0" smtClean="0">
                <a:latin typeface="Arial Narrow" pitchFamily="34" charset="0"/>
              </a:rPr>
              <a:t>5% GAD Fund (can be part of LDF)</a:t>
            </a:r>
          </a:p>
          <a:p>
            <a:r>
              <a:rPr lang="en-US" dirty="0" smtClean="0">
                <a:latin typeface="Arial Narrow" pitchFamily="34" charset="0"/>
              </a:rPr>
              <a:t>1% of IRA - Protection </a:t>
            </a:r>
            <a:r>
              <a:rPr lang="en-US" dirty="0">
                <a:latin typeface="Arial Narrow" pitchFamily="34" charset="0"/>
              </a:rPr>
              <a:t>of </a:t>
            </a:r>
            <a:r>
              <a:rPr lang="en-US" dirty="0" smtClean="0">
                <a:latin typeface="Arial Narrow" pitchFamily="34" charset="0"/>
              </a:rPr>
              <a:t>children</a:t>
            </a:r>
          </a:p>
          <a:p>
            <a:r>
              <a:rPr lang="en-US" dirty="0" smtClean="0">
                <a:latin typeface="Arial Narrow" pitchFamily="34" charset="0"/>
              </a:rPr>
              <a:t>5% Disaster (70:30)</a:t>
            </a:r>
          </a:p>
          <a:p>
            <a:r>
              <a:rPr lang="en-US" dirty="0" smtClean="0">
                <a:latin typeface="Arial Narrow" pitchFamily="34" charset="0"/>
              </a:rPr>
              <a:t>2% of RPT - discretionary fund of PB</a:t>
            </a:r>
          </a:p>
          <a:p>
            <a:r>
              <a:rPr lang="en-US" dirty="0" smtClean="0">
                <a:latin typeface="Arial Narrow" pitchFamily="34" charset="0"/>
              </a:rPr>
              <a:t>Senior citizens</a:t>
            </a:r>
          </a:p>
          <a:p>
            <a:r>
              <a:rPr lang="en-US" dirty="0" smtClean="0">
                <a:latin typeface="Arial Narrow" pitchFamily="34" charset="0"/>
              </a:rPr>
              <a:t>Environment</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69274"/>
            <a:ext cx="3317017" cy="6780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3706" y="1535875"/>
            <a:ext cx="1466042" cy="369332"/>
          </a:xfrm>
          <a:prstGeom prst="rect">
            <a:avLst/>
          </a:prstGeom>
          <a:noFill/>
        </p:spPr>
        <p:txBody>
          <a:bodyPr wrap="none" rtlCol="0">
            <a:spAutoFit/>
          </a:bodyPr>
          <a:lstStyle/>
          <a:p>
            <a:r>
              <a:rPr lang="en-US" dirty="0" smtClean="0"/>
              <a:t>+13% </a:t>
            </a:r>
            <a:r>
              <a:rPr lang="en-US" dirty="0" err="1" smtClean="0"/>
              <a:t>vs</a:t>
            </a:r>
            <a:r>
              <a:rPr lang="en-US" dirty="0" smtClean="0"/>
              <a:t> 2013</a:t>
            </a:r>
            <a:endParaRPr lang="en-US" dirty="0"/>
          </a:p>
        </p:txBody>
      </p:sp>
      <p:sp>
        <p:nvSpPr>
          <p:cNvPr id="9" name="TextBox 8"/>
          <p:cNvSpPr txBox="1"/>
          <p:nvPr/>
        </p:nvSpPr>
        <p:spPr>
          <a:xfrm>
            <a:off x="1" y="6427113"/>
            <a:ext cx="2057399" cy="430887"/>
          </a:xfrm>
          <a:prstGeom prst="rect">
            <a:avLst/>
          </a:prstGeom>
          <a:noFill/>
          <a:ln w="19050">
            <a:solidFill>
              <a:srgbClr val="C00000"/>
            </a:solidFill>
          </a:ln>
        </p:spPr>
        <p:txBody>
          <a:bodyPr wrap="square" rtlCol="0">
            <a:spAutoFit/>
          </a:bodyPr>
          <a:lstStyle/>
          <a:p>
            <a:r>
              <a:rPr lang="en-US" sz="1100" dirty="0" smtClean="0">
                <a:ln>
                  <a:solidFill>
                    <a:srgbClr val="FF0000"/>
                  </a:solidFill>
                </a:ln>
              </a:rPr>
              <a:t>Source: </a:t>
            </a:r>
            <a:r>
              <a:rPr lang="en-US" sz="1100" dirty="0" err="1" smtClean="0">
                <a:ln>
                  <a:solidFill>
                    <a:srgbClr val="FF0000"/>
                  </a:solidFill>
                </a:ln>
              </a:rPr>
              <a:t>Dept</a:t>
            </a:r>
            <a:r>
              <a:rPr lang="en-US" sz="1100" dirty="0" smtClean="0">
                <a:ln>
                  <a:solidFill>
                    <a:srgbClr val="FF0000"/>
                  </a:solidFill>
                </a:ln>
              </a:rPr>
              <a:t> of Budget and Management www.dbm.gov.ph</a:t>
            </a:r>
            <a:endParaRPr lang="en-US" sz="1100" dirty="0">
              <a:ln>
                <a:solidFill>
                  <a:srgbClr val="FF0000"/>
                </a:solidFill>
              </a:ln>
            </a:endParaRPr>
          </a:p>
        </p:txBody>
      </p:sp>
      <p:sp>
        <p:nvSpPr>
          <p:cNvPr id="2" name="Date Placeholder 1"/>
          <p:cNvSpPr>
            <a:spLocks noGrp="1"/>
          </p:cNvSpPr>
          <p:nvPr>
            <p:ph type="dt" sz="half" idx="10"/>
          </p:nvPr>
        </p:nvSpPr>
        <p:spPr/>
        <p:txBody>
          <a:bodyPr/>
          <a:lstStyle/>
          <a:p>
            <a:r>
              <a:rPr lang="en-US" smtClean="0"/>
              <a:t>i-Pantawid eFDS 7</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6</a:t>
            </a:fld>
            <a:endParaRPr lang="en-US"/>
          </a:p>
        </p:txBody>
      </p:sp>
      <p:sp>
        <p:nvSpPr>
          <p:cNvPr id="13" name="TextBox 12"/>
          <p:cNvSpPr txBox="1"/>
          <p:nvPr/>
        </p:nvSpPr>
        <p:spPr>
          <a:xfrm rot="19344200">
            <a:off x="509914" y="2911125"/>
            <a:ext cx="8119325" cy="954107"/>
          </a:xfrm>
          <a:prstGeom prst="rect">
            <a:avLst/>
          </a:prstGeom>
          <a:noFill/>
        </p:spPr>
        <p:txBody>
          <a:bodyPr wrap="square" rtlCol="0">
            <a:spAutoFit/>
          </a:bodyPr>
          <a:lstStyle/>
          <a:p>
            <a:pPr algn="ct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(EXAMPLE ONLY – UPDATE WITH DATA FROM www.dbm.gov.ph)</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91588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2326275899"/>
              </p:ext>
            </p:extLst>
          </p:nvPr>
        </p:nvGraphicFramePr>
        <p:xfrm>
          <a:off x="411050" y="762000"/>
          <a:ext cx="827575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735080" y="2590800"/>
            <a:ext cx="3690434" cy="769441"/>
          </a:xfrm>
          <a:prstGeom prst="rect">
            <a:avLst/>
          </a:prstGeom>
        </p:spPr>
        <p:txBody>
          <a:bodyPr wrap="none">
            <a:spAutoFit/>
          </a:bodyPr>
          <a:lstStyle/>
          <a:p>
            <a:pPr algn="ctr"/>
            <a:r>
              <a:rPr lang="en-US" sz="4400" dirty="0" err="1" smtClean="0">
                <a:solidFill>
                  <a:srgbClr val="CC0000"/>
                </a:solidFill>
                <a:latin typeface="Freestyle Script" pitchFamily="66" charset="0"/>
              </a:rPr>
              <a:t>Pananagutang</a:t>
            </a:r>
            <a:r>
              <a:rPr lang="en-US" sz="4400" dirty="0" smtClean="0">
                <a:solidFill>
                  <a:srgbClr val="CC0000"/>
                </a:solidFill>
                <a:latin typeface="Freestyle Script" pitchFamily="66" charset="0"/>
              </a:rPr>
              <a:t> </a:t>
            </a:r>
            <a:r>
              <a:rPr lang="en-US" sz="4400" dirty="0" err="1" smtClean="0">
                <a:solidFill>
                  <a:srgbClr val="CC0000"/>
                </a:solidFill>
                <a:latin typeface="Freestyle Script" pitchFamily="66" charset="0"/>
              </a:rPr>
              <a:t>Panlipunan</a:t>
            </a:r>
            <a:endParaRPr lang="en-US" sz="4400" dirty="0"/>
          </a:p>
        </p:txBody>
      </p:sp>
      <p:sp>
        <p:nvSpPr>
          <p:cNvPr id="2" name="TextBox 1"/>
          <p:cNvSpPr txBox="1"/>
          <p:nvPr/>
        </p:nvSpPr>
        <p:spPr>
          <a:xfrm>
            <a:off x="5638800" y="1190251"/>
            <a:ext cx="1598515"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Pagplano</a:t>
            </a:r>
            <a:endParaRPr lang="en-US" sz="2800" dirty="0">
              <a:solidFill>
                <a:schemeClr val="accent6">
                  <a:lumMod val="75000"/>
                </a:schemeClr>
              </a:solidFill>
              <a:latin typeface="Comic Sans MS" pitchFamily="66" charset="0"/>
            </a:endParaRPr>
          </a:p>
        </p:txBody>
      </p:sp>
      <p:sp>
        <p:nvSpPr>
          <p:cNvPr id="10" name="TextBox 9"/>
          <p:cNvSpPr txBox="1"/>
          <p:nvPr/>
        </p:nvSpPr>
        <p:spPr>
          <a:xfrm>
            <a:off x="5867400" y="5179423"/>
            <a:ext cx="1911101"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Pagbadyet</a:t>
            </a:r>
            <a:endParaRPr lang="en-US" sz="2800" dirty="0">
              <a:solidFill>
                <a:schemeClr val="accent6">
                  <a:lumMod val="75000"/>
                </a:schemeClr>
              </a:solidFill>
              <a:latin typeface="Comic Sans MS" pitchFamily="66" charset="0"/>
            </a:endParaRPr>
          </a:p>
        </p:txBody>
      </p:sp>
      <p:sp>
        <p:nvSpPr>
          <p:cNvPr id="11" name="TextBox 10"/>
          <p:cNvSpPr txBox="1"/>
          <p:nvPr/>
        </p:nvSpPr>
        <p:spPr>
          <a:xfrm>
            <a:off x="1979679" y="5397843"/>
            <a:ext cx="1601721"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Paggugol</a:t>
            </a:r>
            <a:endParaRPr lang="en-US" sz="2800" dirty="0">
              <a:solidFill>
                <a:schemeClr val="accent6">
                  <a:lumMod val="75000"/>
                </a:schemeClr>
              </a:solidFill>
              <a:latin typeface="Comic Sans MS" pitchFamily="66" charset="0"/>
            </a:endParaRPr>
          </a:p>
        </p:txBody>
      </p:sp>
      <p:sp>
        <p:nvSpPr>
          <p:cNvPr id="12" name="TextBox 11"/>
          <p:cNvSpPr txBox="1"/>
          <p:nvPr/>
        </p:nvSpPr>
        <p:spPr>
          <a:xfrm>
            <a:off x="1221574" y="1229380"/>
            <a:ext cx="2512226" cy="523220"/>
          </a:xfrm>
          <a:prstGeom prst="rect">
            <a:avLst/>
          </a:prstGeom>
          <a:noFill/>
        </p:spPr>
        <p:txBody>
          <a:bodyPr wrap="none" rtlCol="0">
            <a:spAutoFit/>
          </a:bodyPr>
          <a:lstStyle/>
          <a:p>
            <a:r>
              <a:rPr lang="en-US" sz="2800" dirty="0" err="1" smtClean="0">
                <a:solidFill>
                  <a:schemeClr val="accent6">
                    <a:lumMod val="75000"/>
                  </a:schemeClr>
                </a:solidFill>
                <a:latin typeface="Comic Sans MS" pitchFamily="66" charset="0"/>
              </a:rPr>
              <a:t>Pagmamanman</a:t>
            </a:r>
            <a:endParaRPr lang="en-US" sz="2800" dirty="0">
              <a:solidFill>
                <a:schemeClr val="accent6">
                  <a:lumMod val="75000"/>
                </a:schemeClr>
              </a:solidFill>
              <a:latin typeface="Comic Sans MS" pitchFamily="66" charset="0"/>
            </a:endParaRPr>
          </a:p>
        </p:txBody>
      </p:sp>
      <p:sp>
        <p:nvSpPr>
          <p:cNvPr id="4" name="Rectangle 3"/>
          <p:cNvSpPr/>
          <p:nvPr/>
        </p:nvSpPr>
        <p:spPr>
          <a:xfrm>
            <a:off x="2286000" y="3230940"/>
            <a:ext cx="4572000" cy="1323439"/>
          </a:xfrm>
          <a:prstGeom prst="rect">
            <a:avLst/>
          </a:prstGeom>
        </p:spPr>
        <p:txBody>
          <a:bodyPr>
            <a:spAutoFit/>
          </a:bodyPr>
          <a:lstStyle/>
          <a:p>
            <a:pPr algn="ctr"/>
            <a:r>
              <a:rPr lang="en-US" sz="2000" b="1" dirty="0">
                <a:solidFill>
                  <a:srgbClr val="C00000"/>
                </a:solidFill>
                <a:latin typeface="Arial Narrow" pitchFamily="34" charset="0"/>
              </a:rPr>
              <a:t>Para </a:t>
            </a:r>
            <a:r>
              <a:rPr lang="en-US" sz="2000" b="1" dirty="0" err="1">
                <a:solidFill>
                  <a:srgbClr val="C00000"/>
                </a:solidFill>
                <a:latin typeface="Arial Narrow" pitchFamily="34" charset="0"/>
              </a:rPr>
              <a:t>sa</a:t>
            </a:r>
            <a:r>
              <a:rPr lang="en-US" sz="2000" b="1" dirty="0">
                <a:solidFill>
                  <a:srgbClr val="C00000"/>
                </a:solidFill>
                <a:latin typeface="Arial Narrow" pitchFamily="34" charset="0"/>
              </a:rPr>
              <a:t> mas </a:t>
            </a:r>
            <a:r>
              <a:rPr lang="en-US" sz="2000" b="1" dirty="0" err="1">
                <a:solidFill>
                  <a:srgbClr val="C00000"/>
                </a:solidFill>
                <a:latin typeface="Arial Narrow" pitchFamily="34" charset="0"/>
              </a:rPr>
              <a:t>mahusay</a:t>
            </a:r>
            <a:r>
              <a:rPr lang="en-US" sz="2000" b="1" dirty="0">
                <a:solidFill>
                  <a:srgbClr val="C00000"/>
                </a:solidFill>
                <a:latin typeface="Arial Narrow" pitchFamily="34" charset="0"/>
              </a:rPr>
              <a:t> </a:t>
            </a:r>
            <a:r>
              <a:rPr lang="en-US" sz="2000" b="1" dirty="0" err="1">
                <a:solidFill>
                  <a:srgbClr val="C00000"/>
                </a:solidFill>
                <a:latin typeface="Arial Narrow" pitchFamily="34" charset="0"/>
              </a:rPr>
              <a:t>na</a:t>
            </a:r>
            <a:r>
              <a:rPr lang="en-US" sz="2000" b="1" dirty="0">
                <a:solidFill>
                  <a:srgbClr val="C00000"/>
                </a:solidFill>
                <a:latin typeface="Arial Narrow" pitchFamily="34" charset="0"/>
              </a:rPr>
              <a:t> </a:t>
            </a:r>
            <a:r>
              <a:rPr lang="en-US" sz="2000" b="1" dirty="0" err="1">
                <a:solidFill>
                  <a:srgbClr val="C00000"/>
                </a:solidFill>
                <a:latin typeface="Arial Narrow" pitchFamily="34" charset="0"/>
              </a:rPr>
              <a:t>paghahatid</a:t>
            </a:r>
            <a:r>
              <a:rPr lang="en-US" sz="2000" b="1" dirty="0">
                <a:solidFill>
                  <a:srgbClr val="C00000"/>
                </a:solidFill>
                <a:latin typeface="Arial Narrow" pitchFamily="34" charset="0"/>
              </a:rPr>
              <a:t> </a:t>
            </a:r>
            <a:r>
              <a:rPr lang="en-US" sz="2000" b="1" dirty="0" err="1">
                <a:solidFill>
                  <a:srgbClr val="C00000"/>
                </a:solidFill>
                <a:latin typeface="Arial Narrow" pitchFamily="34" charset="0"/>
              </a:rPr>
              <a:t>ng</a:t>
            </a:r>
            <a:endParaRPr lang="en-US" sz="2000" b="1" dirty="0">
              <a:solidFill>
                <a:srgbClr val="C00000"/>
              </a:solidFill>
              <a:latin typeface="Arial Narrow" pitchFamily="34" charset="0"/>
            </a:endParaRPr>
          </a:p>
          <a:p>
            <a:pPr algn="ctr"/>
            <a:r>
              <a:rPr lang="en-US" sz="2000" b="1" dirty="0" smtClean="0">
                <a:solidFill>
                  <a:srgbClr val="C00000"/>
                </a:solidFill>
                <a:latin typeface="Arial Narrow" pitchFamily="34" charset="0"/>
              </a:rPr>
              <a:t> - </a:t>
            </a:r>
            <a:r>
              <a:rPr lang="en-US" sz="2000" b="1" dirty="0" err="1" smtClean="0">
                <a:solidFill>
                  <a:srgbClr val="C00000"/>
                </a:solidFill>
                <a:latin typeface="Arial Narrow" pitchFamily="34" charset="0"/>
              </a:rPr>
              <a:t>Palingkurang</a:t>
            </a:r>
            <a:r>
              <a:rPr lang="en-US" sz="2000" b="1" dirty="0" smtClean="0">
                <a:solidFill>
                  <a:srgbClr val="C00000"/>
                </a:solidFill>
                <a:latin typeface="Arial Narrow" pitchFamily="34" charset="0"/>
              </a:rPr>
              <a:t> </a:t>
            </a:r>
            <a:r>
              <a:rPr lang="en-US" sz="2000" b="1" dirty="0" err="1">
                <a:solidFill>
                  <a:srgbClr val="C00000"/>
                </a:solidFill>
                <a:latin typeface="Arial Narrow" pitchFamily="34" charset="0"/>
              </a:rPr>
              <a:t>pangmadla</a:t>
            </a:r>
            <a:endParaRPr lang="en-US" sz="2000" b="1" dirty="0">
              <a:solidFill>
                <a:srgbClr val="C00000"/>
              </a:solidFill>
              <a:latin typeface="Arial Narrow" pitchFamily="34" charset="0"/>
            </a:endParaRPr>
          </a:p>
          <a:p>
            <a:pPr algn="ctr">
              <a:buFontTx/>
              <a:buChar char="-"/>
            </a:pPr>
            <a:r>
              <a:rPr lang="en-US" sz="2000" b="1" dirty="0">
                <a:solidFill>
                  <a:srgbClr val="C00000"/>
                </a:solidFill>
                <a:latin typeface="Arial Narrow" pitchFamily="34" charset="0"/>
              </a:rPr>
              <a:t> </a:t>
            </a:r>
            <a:r>
              <a:rPr lang="en-US" sz="2000" b="1" dirty="0" err="1" smtClean="0">
                <a:solidFill>
                  <a:srgbClr val="C00000"/>
                </a:solidFill>
                <a:latin typeface="Arial Narrow" pitchFamily="34" charset="0"/>
              </a:rPr>
              <a:t>Pagpabuti</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ng</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kapakanang</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mamamayan</a:t>
            </a:r>
            <a:endParaRPr lang="en-US" sz="2000" b="1" dirty="0">
              <a:solidFill>
                <a:srgbClr val="C00000"/>
              </a:solidFill>
              <a:latin typeface="Arial Narrow" pitchFamily="34" charset="0"/>
            </a:endParaRPr>
          </a:p>
          <a:p>
            <a:pPr algn="ctr">
              <a:buFontTx/>
              <a:buChar char="-"/>
            </a:pPr>
            <a:r>
              <a:rPr lang="en-US" sz="2000" b="1" dirty="0">
                <a:solidFill>
                  <a:srgbClr val="C00000"/>
                </a:solidFill>
                <a:latin typeface="Arial Narrow" pitchFamily="34" charset="0"/>
              </a:rPr>
              <a:t> </a:t>
            </a:r>
            <a:r>
              <a:rPr lang="en-US" sz="2000" b="1" dirty="0" err="1" smtClean="0">
                <a:solidFill>
                  <a:srgbClr val="C00000"/>
                </a:solidFill>
                <a:latin typeface="Arial Narrow" pitchFamily="34" charset="0"/>
              </a:rPr>
              <a:t>Pangangalaga</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ng</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karapatan</a:t>
            </a:r>
            <a:r>
              <a:rPr lang="en-US" sz="2000" b="1" dirty="0" smtClean="0">
                <a:solidFill>
                  <a:srgbClr val="C00000"/>
                </a:solidFill>
                <a:latin typeface="Arial Narrow" pitchFamily="34" charset="0"/>
              </a:rPr>
              <a:t> </a:t>
            </a:r>
            <a:r>
              <a:rPr lang="en-US" sz="2000" b="1" dirty="0" err="1" smtClean="0">
                <a:solidFill>
                  <a:srgbClr val="C00000"/>
                </a:solidFill>
                <a:latin typeface="Arial Narrow" pitchFamily="34" charset="0"/>
              </a:rPr>
              <a:t>pantao</a:t>
            </a:r>
            <a:endParaRPr lang="en-US" sz="2000" b="1" dirty="0">
              <a:solidFill>
                <a:srgbClr val="C00000"/>
              </a:solidFill>
              <a:latin typeface="Arial Narrow" pitchFamily="34" charset="0"/>
            </a:endParaRPr>
          </a:p>
        </p:txBody>
      </p:sp>
      <p:sp>
        <p:nvSpPr>
          <p:cNvPr id="13" name="TextBox 12"/>
          <p:cNvSpPr txBox="1"/>
          <p:nvPr/>
        </p:nvSpPr>
        <p:spPr>
          <a:xfrm>
            <a:off x="5638800" y="152400"/>
            <a:ext cx="3428246" cy="923330"/>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Barangay Assembly</a:t>
            </a:r>
          </a:p>
          <a:p>
            <a:pPr marL="285750" indent="-285750">
              <a:buFont typeface="Wingdings" pitchFamily="2" charset="2"/>
              <a:buChar char="ü"/>
            </a:pPr>
            <a:r>
              <a:rPr lang="en-US" b="1" dirty="0" smtClean="0">
                <a:solidFill>
                  <a:srgbClr val="006600"/>
                </a:solidFill>
                <a:latin typeface="Arial Narrow" pitchFamily="34" charset="0"/>
              </a:rPr>
              <a:t>Consultations</a:t>
            </a:r>
          </a:p>
          <a:p>
            <a:pPr marL="285750" indent="-285750">
              <a:buFont typeface="Wingdings" pitchFamily="2" charset="2"/>
              <a:buChar char="ü"/>
            </a:pPr>
            <a:r>
              <a:rPr lang="en-US" b="1" dirty="0" smtClean="0">
                <a:solidFill>
                  <a:srgbClr val="006600"/>
                </a:solidFill>
                <a:latin typeface="Arial Narrow" pitchFamily="34" charset="0"/>
              </a:rPr>
              <a:t>Barangay Development Council</a:t>
            </a:r>
            <a:endParaRPr lang="en-US" b="1" dirty="0">
              <a:solidFill>
                <a:srgbClr val="006600"/>
              </a:solidFill>
              <a:latin typeface="Arial Narrow" pitchFamily="34" charset="0"/>
            </a:endParaRPr>
          </a:p>
        </p:txBody>
      </p:sp>
      <p:sp>
        <p:nvSpPr>
          <p:cNvPr id="14" name="TextBox 13"/>
          <p:cNvSpPr txBox="1"/>
          <p:nvPr/>
        </p:nvSpPr>
        <p:spPr>
          <a:xfrm>
            <a:off x="5791200" y="5867400"/>
            <a:ext cx="2077364" cy="923330"/>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Project Allocation</a:t>
            </a:r>
          </a:p>
          <a:p>
            <a:pPr marL="285750" indent="-285750">
              <a:buFont typeface="Wingdings" pitchFamily="2" charset="2"/>
              <a:buChar char="ü"/>
            </a:pPr>
            <a:r>
              <a:rPr lang="en-US" b="1" dirty="0" smtClean="0">
                <a:solidFill>
                  <a:srgbClr val="006600"/>
                </a:solidFill>
                <a:latin typeface="Arial Narrow" pitchFamily="34" charset="0"/>
              </a:rPr>
              <a:t>Budget Hearing</a:t>
            </a:r>
          </a:p>
          <a:p>
            <a:pPr marL="285750" indent="-285750">
              <a:buFont typeface="Wingdings" pitchFamily="2" charset="2"/>
              <a:buChar char="ü"/>
            </a:pPr>
            <a:r>
              <a:rPr lang="en-US" b="1" dirty="0" smtClean="0">
                <a:solidFill>
                  <a:srgbClr val="006600"/>
                </a:solidFill>
                <a:latin typeface="Arial Narrow" pitchFamily="34" charset="0"/>
              </a:rPr>
              <a:t>IRA</a:t>
            </a:r>
            <a:endParaRPr lang="en-US" b="1" dirty="0">
              <a:solidFill>
                <a:srgbClr val="006600"/>
              </a:solidFill>
              <a:latin typeface="Arial Narrow" pitchFamily="34" charset="0"/>
            </a:endParaRPr>
          </a:p>
        </p:txBody>
      </p:sp>
      <p:sp>
        <p:nvSpPr>
          <p:cNvPr id="15" name="TextBox 14"/>
          <p:cNvSpPr txBox="1"/>
          <p:nvPr/>
        </p:nvSpPr>
        <p:spPr>
          <a:xfrm>
            <a:off x="254848" y="5984567"/>
            <a:ext cx="2279342" cy="646331"/>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Financial Reporting</a:t>
            </a:r>
          </a:p>
          <a:p>
            <a:pPr marL="285750" indent="-285750">
              <a:buFont typeface="Wingdings" pitchFamily="2" charset="2"/>
              <a:buChar char="ü"/>
            </a:pPr>
            <a:r>
              <a:rPr lang="en-US" b="1" dirty="0" smtClean="0">
                <a:solidFill>
                  <a:srgbClr val="006600"/>
                </a:solidFill>
                <a:latin typeface="Arial Narrow" pitchFamily="34" charset="0"/>
              </a:rPr>
              <a:t>Cost of Project</a:t>
            </a:r>
            <a:endParaRPr lang="en-US" b="1" dirty="0">
              <a:solidFill>
                <a:srgbClr val="006600"/>
              </a:solidFill>
              <a:latin typeface="Arial Narrow" pitchFamily="34" charset="0"/>
            </a:endParaRPr>
          </a:p>
        </p:txBody>
      </p:sp>
      <p:sp>
        <p:nvSpPr>
          <p:cNvPr id="16" name="TextBox 15"/>
          <p:cNvSpPr txBox="1"/>
          <p:nvPr/>
        </p:nvSpPr>
        <p:spPr>
          <a:xfrm>
            <a:off x="609600" y="304800"/>
            <a:ext cx="2800767" cy="923330"/>
          </a:xfrm>
          <a:prstGeom prst="rect">
            <a:avLst/>
          </a:prstGeom>
          <a:noFill/>
        </p:spPr>
        <p:txBody>
          <a:bodyPr wrap="none" rtlCol="0">
            <a:spAutoFit/>
          </a:bodyPr>
          <a:lstStyle/>
          <a:p>
            <a:pPr marL="285750" indent="-285750">
              <a:buFont typeface="Wingdings" pitchFamily="2" charset="2"/>
              <a:buChar char="ü"/>
            </a:pPr>
            <a:r>
              <a:rPr lang="en-US" b="1" dirty="0" smtClean="0">
                <a:solidFill>
                  <a:srgbClr val="006600"/>
                </a:solidFill>
                <a:latin typeface="Arial Narrow" pitchFamily="34" charset="0"/>
              </a:rPr>
              <a:t>Financial Reporting</a:t>
            </a:r>
          </a:p>
          <a:p>
            <a:pPr marL="285750" indent="-285750">
              <a:buFont typeface="Wingdings" pitchFamily="2" charset="2"/>
              <a:buChar char="ü"/>
            </a:pPr>
            <a:r>
              <a:rPr lang="en-US" b="1" dirty="0" smtClean="0">
                <a:solidFill>
                  <a:srgbClr val="006600"/>
                </a:solidFill>
                <a:latin typeface="Arial Narrow" pitchFamily="34" charset="0"/>
              </a:rPr>
              <a:t>Project Monitoring</a:t>
            </a:r>
          </a:p>
          <a:p>
            <a:pPr marL="285750" indent="-285750">
              <a:buFont typeface="Wingdings" pitchFamily="2" charset="2"/>
              <a:buChar char="ü"/>
            </a:pPr>
            <a:r>
              <a:rPr lang="en-US" b="1" dirty="0" smtClean="0">
                <a:solidFill>
                  <a:srgbClr val="006600"/>
                </a:solidFill>
                <a:latin typeface="Arial Narrow" pitchFamily="34" charset="0"/>
              </a:rPr>
              <a:t>Public Service Monitoring</a:t>
            </a:r>
            <a:endParaRPr lang="en-US" b="1" dirty="0">
              <a:solidFill>
                <a:srgbClr val="006600"/>
              </a:solidFill>
              <a:latin typeface="Arial Narrow" pitchFamily="34" charset="0"/>
            </a:endParaRPr>
          </a:p>
        </p:txBody>
      </p:sp>
      <p:sp>
        <p:nvSpPr>
          <p:cNvPr id="6" name="Date Placeholder 5"/>
          <p:cNvSpPr>
            <a:spLocks noGrp="1"/>
          </p:cNvSpPr>
          <p:nvPr>
            <p:ph type="dt" sz="half" idx="10"/>
          </p:nvPr>
        </p:nvSpPr>
        <p:spPr/>
        <p:txBody>
          <a:bodyPr/>
          <a:lstStyle/>
          <a:p>
            <a:r>
              <a:rPr lang="en-US" smtClean="0"/>
              <a:t>i-Pantawid eFDS 7</a:t>
            </a:r>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7</a:t>
            </a:fld>
            <a:endParaRPr lang="en-US"/>
          </a:p>
        </p:txBody>
      </p:sp>
      <p:sp>
        <p:nvSpPr>
          <p:cNvPr id="17" name="TextBox 16"/>
          <p:cNvSpPr txBox="1"/>
          <p:nvPr/>
        </p:nvSpPr>
        <p:spPr>
          <a:xfrm>
            <a:off x="152400" y="2438400"/>
            <a:ext cx="1611018" cy="1323439"/>
          </a:xfrm>
          <a:prstGeom prst="rect">
            <a:avLst/>
          </a:prstGeom>
          <a:noFill/>
        </p:spPr>
        <p:txBody>
          <a:bodyPr wrap="none" rtlCol="0">
            <a:spAutoFit/>
          </a:bodyPr>
          <a:lstStyle/>
          <a:p>
            <a:r>
              <a:rPr lang="en-PH" sz="2000" b="1" dirty="0" smtClean="0"/>
              <a:t>Public</a:t>
            </a:r>
          </a:p>
          <a:p>
            <a:r>
              <a:rPr lang="en-PH" sz="2000" b="1" dirty="0" smtClean="0"/>
              <a:t>Financial</a:t>
            </a:r>
          </a:p>
          <a:p>
            <a:r>
              <a:rPr lang="en-PH" sz="2000" b="1" dirty="0" smtClean="0"/>
              <a:t>Management</a:t>
            </a:r>
          </a:p>
          <a:p>
            <a:r>
              <a:rPr lang="en-PH" sz="2000" b="1" dirty="0" smtClean="0"/>
              <a:t>Cycle</a:t>
            </a:r>
            <a:endParaRPr lang="en-PH" sz="2000" b="1" dirty="0"/>
          </a:p>
        </p:txBody>
      </p:sp>
    </p:spTree>
    <p:extLst>
      <p:ext uri="{BB962C8B-B14F-4D97-AF65-F5344CB8AC3E}">
        <p14:creationId xmlns:p14="http://schemas.microsoft.com/office/powerpoint/2010/main" val="337682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smtClean="0"/>
              <a:t>Barangay Budget Process</a:t>
            </a:r>
            <a:endParaRPr lang="en-US" sz="3600" dirty="0"/>
          </a:p>
        </p:txBody>
      </p:sp>
      <p:sp>
        <p:nvSpPr>
          <p:cNvPr id="4" name="Rounded Rectangle 3"/>
          <p:cNvSpPr/>
          <p:nvPr/>
        </p:nvSpPr>
        <p:spPr>
          <a:xfrm>
            <a:off x="228600" y="1997483"/>
            <a:ext cx="1478692"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Narrow" pitchFamily="34" charset="0"/>
              </a:rPr>
              <a:t>Budget Preparation</a:t>
            </a:r>
          </a:p>
          <a:p>
            <a:pPr algn="ctr"/>
            <a:r>
              <a:rPr lang="en-US" sz="1400" b="1" dirty="0" smtClean="0">
                <a:solidFill>
                  <a:schemeClr val="tx1"/>
                </a:solidFill>
                <a:latin typeface="Arial Narrow" pitchFamily="34" charset="0"/>
              </a:rPr>
              <a:t>Sept – Oct 15</a:t>
            </a:r>
            <a:endParaRPr lang="en-US" sz="1400" b="1" dirty="0">
              <a:solidFill>
                <a:schemeClr val="tx1"/>
              </a:solidFill>
              <a:latin typeface="Arial Narrow"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29755547"/>
              </p:ext>
            </p:extLst>
          </p:nvPr>
        </p:nvGraphicFramePr>
        <p:xfrm>
          <a:off x="251256" y="609600"/>
          <a:ext cx="8616780" cy="579120"/>
        </p:xfrm>
        <a:graphic>
          <a:graphicData uri="http://schemas.openxmlformats.org/drawingml/2006/table">
            <a:tbl>
              <a:tblPr firstRow="1" bandRow="1">
                <a:tableStyleId>{5C22544A-7EE6-4342-B048-85BDC9FD1C3A}</a:tableStyleId>
              </a:tblPr>
              <a:tblGrid>
                <a:gridCol w="1436130"/>
                <a:gridCol w="1436130"/>
                <a:gridCol w="1436130"/>
                <a:gridCol w="1436130"/>
                <a:gridCol w="1436130"/>
                <a:gridCol w="1436130"/>
              </a:tblGrid>
              <a:tr h="381000">
                <a:tc>
                  <a:txBody>
                    <a:bodyPr/>
                    <a:lstStyle/>
                    <a:p>
                      <a:pPr algn="ctr"/>
                      <a:r>
                        <a:rPr lang="en-US" sz="1600" dirty="0" smtClean="0">
                          <a:solidFill>
                            <a:schemeClr val="tx1"/>
                          </a:solidFill>
                        </a:rPr>
                        <a:t>Schedule</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smtClean="0">
                          <a:solidFill>
                            <a:schemeClr val="tx1"/>
                          </a:solidFill>
                        </a:rPr>
                        <a:t>Barangay Treasurer</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Punong</a:t>
                      </a:r>
                      <a:r>
                        <a:rPr lang="en-US" sz="1600" dirty="0" smtClean="0">
                          <a:solidFill>
                            <a:schemeClr val="tx1"/>
                          </a:solidFill>
                        </a:rPr>
                        <a:t> Barangay</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Sangguniang</a:t>
                      </a:r>
                      <a:r>
                        <a:rPr lang="en-US" sz="1600" dirty="0" smtClean="0">
                          <a:solidFill>
                            <a:schemeClr val="tx1"/>
                          </a:solidFill>
                        </a:rPr>
                        <a:t> Barangay</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err="1" smtClean="0">
                          <a:solidFill>
                            <a:schemeClr val="tx1"/>
                          </a:solidFill>
                        </a:rPr>
                        <a:t>Sangguniang</a:t>
                      </a:r>
                      <a:r>
                        <a:rPr lang="en-US" sz="1600" dirty="0" smtClean="0">
                          <a:solidFill>
                            <a:schemeClr val="tx1"/>
                          </a:solidFill>
                        </a:rPr>
                        <a:t> Bayan</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1600" dirty="0" smtClean="0">
                          <a:solidFill>
                            <a:schemeClr val="tx1"/>
                          </a:solidFill>
                        </a:rPr>
                        <a:t>Citizens</a:t>
                      </a:r>
                      <a:endParaRPr lang="en-US" sz="16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7" name="TextBox 6"/>
          <p:cNvSpPr txBox="1"/>
          <p:nvPr/>
        </p:nvSpPr>
        <p:spPr>
          <a:xfrm>
            <a:off x="1764957" y="1997483"/>
            <a:ext cx="1283043" cy="710707"/>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a:t>Estimate of income and expenditure</a:t>
            </a:r>
          </a:p>
        </p:txBody>
      </p:sp>
      <p:sp>
        <p:nvSpPr>
          <p:cNvPr id="8" name="TextBox 7"/>
          <p:cNvSpPr txBox="1"/>
          <p:nvPr/>
        </p:nvSpPr>
        <p:spPr>
          <a:xfrm>
            <a:off x="3276600" y="2018749"/>
            <a:ext cx="1283043" cy="505523"/>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a:t>Prepares budget</a:t>
            </a:r>
          </a:p>
        </p:txBody>
      </p:sp>
      <p:sp>
        <p:nvSpPr>
          <p:cNvPr id="9" name="TextBox 8"/>
          <p:cNvSpPr txBox="1"/>
          <p:nvPr/>
        </p:nvSpPr>
        <p:spPr>
          <a:xfrm>
            <a:off x="3276600" y="2708139"/>
            <a:ext cx="1283043" cy="915892"/>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a:t>Submits budget to </a:t>
            </a:r>
            <a:r>
              <a:rPr lang="en-US" dirty="0" err="1"/>
              <a:t>Sangguniang</a:t>
            </a:r>
            <a:r>
              <a:rPr lang="en-US" dirty="0"/>
              <a:t> Barangay</a:t>
            </a:r>
          </a:p>
        </p:txBody>
      </p:sp>
      <p:sp>
        <p:nvSpPr>
          <p:cNvPr id="10" name="Rounded Rectangle 9"/>
          <p:cNvSpPr/>
          <p:nvPr/>
        </p:nvSpPr>
        <p:spPr>
          <a:xfrm>
            <a:off x="228600" y="2988083"/>
            <a:ext cx="1478692"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Narrow" pitchFamily="34" charset="0"/>
              </a:rPr>
              <a:t>Budget Authorization</a:t>
            </a:r>
          </a:p>
          <a:p>
            <a:pPr algn="ctr"/>
            <a:r>
              <a:rPr lang="en-US" sz="1400" b="1" dirty="0" smtClean="0">
                <a:solidFill>
                  <a:schemeClr val="tx1"/>
                </a:solidFill>
                <a:latin typeface="Arial Narrow" pitchFamily="34" charset="0"/>
              </a:rPr>
              <a:t>Oct 16 – Nov 15</a:t>
            </a:r>
            <a:endParaRPr lang="en-US" sz="1400" b="1" dirty="0">
              <a:solidFill>
                <a:schemeClr val="tx1"/>
              </a:solidFill>
              <a:latin typeface="Arial Narrow" pitchFamily="34" charset="0"/>
            </a:endParaRPr>
          </a:p>
        </p:txBody>
      </p:sp>
      <p:sp>
        <p:nvSpPr>
          <p:cNvPr id="11" name="Rounded Rectangle 10"/>
          <p:cNvSpPr/>
          <p:nvPr/>
        </p:nvSpPr>
        <p:spPr>
          <a:xfrm>
            <a:off x="228600" y="4054883"/>
            <a:ext cx="1478692"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Narrow" pitchFamily="34" charset="0"/>
              </a:rPr>
              <a:t>Budget Review</a:t>
            </a:r>
          </a:p>
          <a:p>
            <a:pPr algn="ctr"/>
            <a:r>
              <a:rPr lang="en-US" sz="1400" b="1" dirty="0" smtClean="0">
                <a:solidFill>
                  <a:schemeClr val="tx1"/>
                </a:solidFill>
                <a:latin typeface="Arial Narrow" pitchFamily="34" charset="0"/>
              </a:rPr>
              <a:t>Nov 16 – Dec 31</a:t>
            </a:r>
            <a:endParaRPr lang="en-US" sz="1400" b="1" dirty="0">
              <a:solidFill>
                <a:schemeClr val="tx1"/>
              </a:solidFill>
              <a:latin typeface="Arial Narrow" pitchFamily="34" charset="0"/>
            </a:endParaRPr>
          </a:p>
        </p:txBody>
      </p:sp>
      <p:sp>
        <p:nvSpPr>
          <p:cNvPr id="12" name="Rounded Rectangle 11"/>
          <p:cNvSpPr/>
          <p:nvPr/>
        </p:nvSpPr>
        <p:spPr>
          <a:xfrm>
            <a:off x="228600" y="5257040"/>
            <a:ext cx="1478692"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Narrow" pitchFamily="34" charset="0"/>
              </a:rPr>
              <a:t>Budget Execution</a:t>
            </a:r>
          </a:p>
          <a:p>
            <a:pPr algn="ctr"/>
            <a:r>
              <a:rPr lang="en-US" sz="1600" b="1" dirty="0" smtClean="0">
                <a:solidFill>
                  <a:schemeClr val="tx1"/>
                </a:solidFill>
                <a:latin typeface="Arial Narrow" pitchFamily="34" charset="0"/>
              </a:rPr>
              <a:t>Jan 1 – Dec 31</a:t>
            </a:r>
            <a:endParaRPr lang="en-US" sz="1600" b="1" dirty="0">
              <a:solidFill>
                <a:schemeClr val="tx1"/>
              </a:solidFill>
              <a:latin typeface="Arial Narrow" pitchFamily="34" charset="0"/>
            </a:endParaRPr>
          </a:p>
        </p:txBody>
      </p:sp>
      <p:sp>
        <p:nvSpPr>
          <p:cNvPr id="13" name="Rounded Rectangle 12"/>
          <p:cNvSpPr/>
          <p:nvPr/>
        </p:nvSpPr>
        <p:spPr>
          <a:xfrm>
            <a:off x="228600" y="6105760"/>
            <a:ext cx="1478692"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Narrow" pitchFamily="34" charset="0"/>
              </a:rPr>
              <a:t>Budget Accountability</a:t>
            </a:r>
          </a:p>
          <a:p>
            <a:pPr algn="ctr"/>
            <a:r>
              <a:rPr lang="en-US" sz="1600" b="1" dirty="0">
                <a:solidFill>
                  <a:schemeClr val="tx1"/>
                </a:solidFill>
                <a:latin typeface="Arial Narrow" pitchFamily="34" charset="0"/>
              </a:rPr>
              <a:t>Jan 1 – Dec 31</a:t>
            </a:r>
          </a:p>
        </p:txBody>
      </p:sp>
      <p:sp>
        <p:nvSpPr>
          <p:cNvPr id="14" name="TextBox 13"/>
          <p:cNvSpPr txBox="1"/>
          <p:nvPr/>
        </p:nvSpPr>
        <p:spPr>
          <a:xfrm>
            <a:off x="4800600" y="2607114"/>
            <a:ext cx="1295400" cy="1118255"/>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a:t>Evaluates budget and passes Appropriation Ordinance</a:t>
            </a:r>
          </a:p>
        </p:txBody>
      </p:sp>
      <p:sp>
        <p:nvSpPr>
          <p:cNvPr id="15" name="TextBox 14"/>
          <p:cNvSpPr txBox="1"/>
          <p:nvPr/>
        </p:nvSpPr>
        <p:spPr>
          <a:xfrm>
            <a:off x="3276600" y="3818612"/>
            <a:ext cx="1283043" cy="1118255"/>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sz="1400" dirty="0"/>
              <a:t>Submits Appropriation Ordinance to </a:t>
            </a:r>
            <a:r>
              <a:rPr lang="en-US" sz="1400" dirty="0" err="1"/>
              <a:t>Mun</a:t>
            </a:r>
            <a:r>
              <a:rPr lang="en-US" sz="1400" dirty="0"/>
              <a:t>. Budget Officer</a:t>
            </a:r>
          </a:p>
        </p:txBody>
      </p:sp>
      <p:sp>
        <p:nvSpPr>
          <p:cNvPr id="16" name="TextBox 15"/>
          <p:cNvSpPr txBox="1"/>
          <p:nvPr/>
        </p:nvSpPr>
        <p:spPr>
          <a:xfrm>
            <a:off x="6083643" y="4434165"/>
            <a:ext cx="1371600" cy="502702"/>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a:t>Reviews budget for compliance</a:t>
            </a:r>
          </a:p>
        </p:txBody>
      </p:sp>
      <p:sp>
        <p:nvSpPr>
          <p:cNvPr id="17" name="TextBox 16"/>
          <p:cNvSpPr txBox="1"/>
          <p:nvPr/>
        </p:nvSpPr>
        <p:spPr>
          <a:xfrm>
            <a:off x="3276600" y="5082554"/>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a:t>Receives approved budget</a:t>
            </a:r>
          </a:p>
        </p:txBody>
      </p:sp>
      <p:sp>
        <p:nvSpPr>
          <p:cNvPr id="18" name="TextBox 17"/>
          <p:cNvSpPr txBox="1"/>
          <p:nvPr/>
        </p:nvSpPr>
        <p:spPr>
          <a:xfrm>
            <a:off x="1830858" y="5288498"/>
            <a:ext cx="1283043" cy="502702"/>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sz="1600" dirty="0"/>
              <a:t>Disburses </a:t>
            </a:r>
            <a:r>
              <a:rPr lang="en-US" sz="1600" dirty="0" smtClean="0"/>
              <a:t>cash per LGC</a:t>
            </a:r>
            <a:endParaRPr lang="en-US" sz="1600" dirty="0"/>
          </a:p>
        </p:txBody>
      </p:sp>
      <p:sp>
        <p:nvSpPr>
          <p:cNvPr id="19" name="TextBox 18"/>
          <p:cNvSpPr txBox="1"/>
          <p:nvPr/>
        </p:nvSpPr>
        <p:spPr>
          <a:xfrm>
            <a:off x="1828800" y="6007474"/>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sz="1600" dirty="0"/>
              <a:t>Submits financial report</a:t>
            </a:r>
          </a:p>
        </p:txBody>
      </p:sp>
      <p:sp>
        <p:nvSpPr>
          <p:cNvPr id="20" name="TextBox 19"/>
          <p:cNvSpPr txBox="1"/>
          <p:nvPr/>
        </p:nvSpPr>
        <p:spPr>
          <a:xfrm>
            <a:off x="3276600" y="5879802"/>
            <a:ext cx="1283043" cy="913070"/>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a:t>Reviews/signs financial </a:t>
            </a:r>
            <a:r>
              <a:rPr lang="en-US" dirty="0" smtClean="0"/>
              <a:t>report, post in 3 public places</a:t>
            </a:r>
            <a:endParaRPr lang="en-US" dirty="0"/>
          </a:p>
        </p:txBody>
      </p:sp>
      <p:sp>
        <p:nvSpPr>
          <p:cNvPr id="21" name="TextBox 20"/>
          <p:cNvSpPr txBox="1"/>
          <p:nvPr/>
        </p:nvSpPr>
        <p:spPr>
          <a:xfrm>
            <a:off x="7543800" y="5587345"/>
            <a:ext cx="1283043" cy="1118255"/>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400"/>
            </a:lvl1pPr>
          </a:lstStyle>
          <a:p>
            <a:r>
              <a:rPr lang="en-US" dirty="0" smtClean="0"/>
              <a:t>Monitors finances, projects and performance of officials</a:t>
            </a:r>
            <a:endParaRPr lang="en-US" dirty="0"/>
          </a:p>
        </p:txBody>
      </p:sp>
      <p:cxnSp>
        <p:nvCxnSpPr>
          <p:cNvPr id="25" name="Straight Arrow Connector 24"/>
          <p:cNvCxnSpPr>
            <a:endCxn id="8" idx="1"/>
          </p:cNvCxnSpPr>
          <p:nvPr/>
        </p:nvCxnSpPr>
        <p:spPr>
          <a:xfrm>
            <a:off x="3048000" y="2271510"/>
            <a:ext cx="2286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2"/>
            <a:endCxn id="9" idx="0"/>
          </p:cNvCxnSpPr>
          <p:nvPr/>
        </p:nvCxnSpPr>
        <p:spPr>
          <a:xfrm>
            <a:off x="3918122" y="2524272"/>
            <a:ext cx="0" cy="18386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a:endCxn id="14" idx="1"/>
          </p:cNvCxnSpPr>
          <p:nvPr/>
        </p:nvCxnSpPr>
        <p:spPr>
          <a:xfrm>
            <a:off x="4559643" y="3166085"/>
            <a:ext cx="240957" cy="1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14" idx="2"/>
          </p:cNvCxnSpPr>
          <p:nvPr/>
        </p:nvCxnSpPr>
        <p:spPr>
          <a:xfrm rot="5400000">
            <a:off x="4728457" y="3556558"/>
            <a:ext cx="551033" cy="888655"/>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6" idx="1"/>
          </p:cNvCxnSpPr>
          <p:nvPr/>
        </p:nvCxnSpPr>
        <p:spPr>
          <a:xfrm>
            <a:off x="4559646" y="4685516"/>
            <a:ext cx="152399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6" idx="2"/>
            <a:endCxn id="17" idx="3"/>
          </p:cNvCxnSpPr>
          <p:nvPr/>
        </p:nvCxnSpPr>
        <p:spPr>
          <a:xfrm rot="5400000">
            <a:off x="5414728" y="4081782"/>
            <a:ext cx="499630" cy="220980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8" idx="2"/>
            <a:endCxn id="19" idx="0"/>
          </p:cNvCxnSpPr>
          <p:nvPr/>
        </p:nvCxnSpPr>
        <p:spPr>
          <a:xfrm flipH="1">
            <a:off x="2470322" y="5791200"/>
            <a:ext cx="2058" cy="21627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9" idx="3"/>
            <a:endCxn id="20" idx="1"/>
          </p:cNvCxnSpPr>
          <p:nvPr/>
        </p:nvCxnSpPr>
        <p:spPr>
          <a:xfrm flipV="1">
            <a:off x="3111843" y="6336337"/>
            <a:ext cx="164757" cy="250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1" idx="1"/>
          </p:cNvCxnSpPr>
          <p:nvPr/>
        </p:nvCxnSpPr>
        <p:spPr>
          <a:xfrm>
            <a:off x="4559643" y="6146218"/>
            <a:ext cx="2984157" cy="25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28600" y="1371600"/>
            <a:ext cx="1478692" cy="5334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Narrow" pitchFamily="34" charset="0"/>
              </a:rPr>
              <a:t>Planning</a:t>
            </a:r>
          </a:p>
          <a:p>
            <a:pPr algn="ctr"/>
            <a:r>
              <a:rPr lang="en-US" sz="1400" b="1" dirty="0" smtClean="0">
                <a:solidFill>
                  <a:schemeClr val="tx1"/>
                </a:solidFill>
                <a:latin typeface="Arial Narrow" pitchFamily="34" charset="0"/>
              </a:rPr>
              <a:t>Jul - Aug</a:t>
            </a:r>
            <a:endParaRPr lang="en-US" sz="1400" b="1" dirty="0">
              <a:solidFill>
                <a:schemeClr val="tx1"/>
              </a:solidFill>
              <a:latin typeface="Arial Narrow" pitchFamily="34" charset="0"/>
            </a:endParaRPr>
          </a:p>
        </p:txBody>
      </p:sp>
      <p:sp>
        <p:nvSpPr>
          <p:cNvPr id="32" name="TextBox 31"/>
          <p:cNvSpPr txBox="1"/>
          <p:nvPr/>
        </p:nvSpPr>
        <p:spPr>
          <a:xfrm>
            <a:off x="3276600" y="1242235"/>
            <a:ext cx="2775121"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sz="1200" dirty="0" smtClean="0"/>
              <a:t>Convenes Barangay Development Council (BDC), prepares Barangay Development Plan (BDP)</a:t>
            </a:r>
            <a:endParaRPr lang="en-US" sz="1200" dirty="0"/>
          </a:p>
        </p:txBody>
      </p:sp>
      <p:sp>
        <p:nvSpPr>
          <p:cNvPr id="33" name="TextBox 32"/>
          <p:cNvSpPr txBox="1"/>
          <p:nvPr/>
        </p:nvSpPr>
        <p:spPr>
          <a:xfrm>
            <a:off x="7467600" y="1371600"/>
            <a:ext cx="1283043" cy="707886"/>
          </a:xfrm>
          <a:prstGeom prst="rect">
            <a:avLst/>
          </a:prstGeom>
          <a:noFill/>
          <a:ln w="38100">
            <a:solidFill>
              <a:schemeClr val="tx2">
                <a:lumMod val="60000"/>
                <a:lumOff val="40000"/>
              </a:schemeClr>
            </a:solidFill>
          </a:ln>
        </p:spPr>
        <p:txBody>
          <a:bodyPr wrap="square" rtlCol="0">
            <a:spAutoFit/>
          </a:bodyPr>
          <a:lstStyle>
            <a:defPPr>
              <a:defRPr lang="en-US"/>
            </a:defPPr>
            <a:lvl1pPr algn="ctr">
              <a:lnSpc>
                <a:spcPts val="1600"/>
              </a:lnSpc>
              <a:defRPr sz="1600"/>
            </a:lvl1pPr>
          </a:lstStyle>
          <a:p>
            <a:r>
              <a:rPr lang="en-US" dirty="0" smtClean="0"/>
              <a:t>2 – 3 members of BDC</a:t>
            </a:r>
            <a:endParaRPr lang="en-US" dirty="0"/>
          </a:p>
        </p:txBody>
      </p:sp>
      <p:sp>
        <p:nvSpPr>
          <p:cNvPr id="3" name="Date Placeholder 2"/>
          <p:cNvSpPr>
            <a:spLocks noGrp="1"/>
          </p:cNvSpPr>
          <p:nvPr>
            <p:ph type="dt" sz="half" idx="10"/>
          </p:nvPr>
        </p:nvSpPr>
        <p:spPr/>
        <p:txBody>
          <a:bodyPr/>
          <a:lstStyle/>
          <a:p>
            <a:r>
              <a:rPr lang="en-US" smtClean="0"/>
              <a:t>i-Pantawid eFDS 7</a:t>
            </a:r>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8</a:t>
            </a:fld>
            <a:endParaRPr lang="en-US"/>
          </a:p>
        </p:txBody>
      </p:sp>
      <p:sp>
        <p:nvSpPr>
          <p:cNvPr id="35" name="TextBox 34"/>
          <p:cNvSpPr txBox="1"/>
          <p:nvPr/>
        </p:nvSpPr>
        <p:spPr>
          <a:xfrm>
            <a:off x="4965707" y="6248400"/>
            <a:ext cx="2273293" cy="523220"/>
          </a:xfrm>
          <a:prstGeom prst="rect">
            <a:avLst/>
          </a:prstGeom>
          <a:noFill/>
          <a:ln w="19050">
            <a:solidFill>
              <a:srgbClr val="C00000"/>
            </a:solidFill>
          </a:ln>
        </p:spPr>
        <p:txBody>
          <a:bodyPr wrap="square" rtlCol="0">
            <a:spAutoFit/>
          </a:bodyPr>
          <a:lstStyle/>
          <a:p>
            <a:r>
              <a:rPr lang="en-US" sz="1400" dirty="0" smtClean="0">
                <a:ln>
                  <a:solidFill>
                    <a:srgbClr val="FF0000"/>
                  </a:solidFill>
                </a:ln>
              </a:rPr>
              <a:t>Source: Local Government Code of 1991</a:t>
            </a:r>
            <a:endParaRPr lang="en-US" sz="1400" dirty="0">
              <a:ln>
                <a:solidFill>
                  <a:srgbClr val="FF0000"/>
                </a:solidFill>
              </a:ln>
            </a:endParaRPr>
          </a:p>
        </p:txBody>
      </p:sp>
    </p:spTree>
    <p:extLst>
      <p:ext uri="{BB962C8B-B14F-4D97-AF65-F5344CB8AC3E}">
        <p14:creationId xmlns:p14="http://schemas.microsoft.com/office/powerpoint/2010/main" val="1346133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152400"/>
            <a:ext cx="3657600" cy="1143000"/>
          </a:xfrm>
        </p:spPr>
        <p:txBody>
          <a:bodyPr>
            <a:normAutofit fontScale="90000"/>
          </a:bodyPr>
          <a:lstStyle/>
          <a:p>
            <a:r>
              <a:rPr lang="en-US"/>
              <a:t>Barangay Budget</a:t>
            </a:r>
          </a:p>
        </p:txBody>
      </p:sp>
      <p:sp>
        <p:nvSpPr>
          <p:cNvPr id="98307" name="Rectangle 3"/>
          <p:cNvSpPr>
            <a:spLocks noGrp="1" noChangeArrowheads="1"/>
          </p:cNvSpPr>
          <p:nvPr>
            <p:ph type="body" idx="1"/>
          </p:nvPr>
        </p:nvSpPr>
        <p:spPr>
          <a:xfrm>
            <a:off x="74142" y="685800"/>
            <a:ext cx="4343400" cy="5710187"/>
          </a:xfrm>
        </p:spPr>
        <p:txBody>
          <a:bodyPr>
            <a:noAutofit/>
          </a:bodyPr>
          <a:lstStyle/>
          <a:p>
            <a:pPr>
              <a:spcBef>
                <a:spcPts val="600"/>
              </a:spcBef>
            </a:pPr>
            <a:r>
              <a:rPr lang="en-US" sz="2400" dirty="0">
                <a:solidFill>
                  <a:srgbClr val="000099"/>
                </a:solidFill>
              </a:rPr>
              <a:t>An estimate of income and expenditure for the succeeding year is submitted by the barangay treasurer to the </a:t>
            </a:r>
            <a:r>
              <a:rPr lang="en-US" sz="2400" dirty="0" err="1">
                <a:solidFill>
                  <a:srgbClr val="000099"/>
                </a:solidFill>
              </a:rPr>
              <a:t>punong</a:t>
            </a:r>
            <a:r>
              <a:rPr lang="en-US" sz="2400" dirty="0">
                <a:solidFill>
                  <a:srgbClr val="000099"/>
                </a:solidFill>
              </a:rPr>
              <a:t> barangay on or before </a:t>
            </a:r>
            <a:r>
              <a:rPr lang="en-US" sz="2400" dirty="0">
                <a:solidFill>
                  <a:srgbClr val="FF0000"/>
                </a:solidFill>
              </a:rPr>
              <a:t>September 15</a:t>
            </a:r>
          </a:p>
          <a:p>
            <a:pPr>
              <a:spcBef>
                <a:spcPts val="600"/>
              </a:spcBef>
            </a:pPr>
            <a:r>
              <a:rPr lang="en-US" sz="2400" dirty="0" err="1">
                <a:solidFill>
                  <a:srgbClr val="000099"/>
                </a:solidFill>
              </a:rPr>
              <a:t>Punong</a:t>
            </a:r>
            <a:r>
              <a:rPr lang="en-US" sz="2400" dirty="0">
                <a:solidFill>
                  <a:srgbClr val="000099"/>
                </a:solidFill>
              </a:rPr>
              <a:t> barangay prepares budget and submits to the SB for legislative enactment</a:t>
            </a:r>
          </a:p>
          <a:p>
            <a:pPr>
              <a:spcBef>
                <a:spcPts val="600"/>
              </a:spcBef>
            </a:pPr>
            <a:r>
              <a:rPr lang="en-US" sz="2400" dirty="0">
                <a:solidFill>
                  <a:srgbClr val="000099"/>
                </a:solidFill>
              </a:rPr>
              <a:t>Reviewed by city/municipal SB through city/municipal budget officer within 60 days</a:t>
            </a:r>
          </a:p>
          <a:p>
            <a:pPr>
              <a:spcBef>
                <a:spcPts val="600"/>
              </a:spcBef>
            </a:pPr>
            <a:r>
              <a:rPr lang="en-US" sz="2400" dirty="0" smtClean="0">
                <a:solidFill>
                  <a:srgbClr val="000099"/>
                </a:solidFill>
              </a:rPr>
              <a:t>Effective </a:t>
            </a:r>
            <a:r>
              <a:rPr lang="en-US" sz="2400" dirty="0">
                <a:solidFill>
                  <a:srgbClr val="FF0000"/>
                </a:solidFill>
              </a:rPr>
              <a:t>January 1 </a:t>
            </a:r>
            <a:r>
              <a:rPr lang="en-US" sz="2400" dirty="0">
                <a:solidFill>
                  <a:srgbClr val="000099"/>
                </a:solidFill>
              </a:rPr>
              <a:t>of succeeding year</a:t>
            </a:r>
          </a:p>
        </p:txBody>
      </p:sp>
      <p:sp>
        <p:nvSpPr>
          <p:cNvPr id="4" name="Rectangle 2"/>
          <p:cNvSpPr txBox="1">
            <a:spLocks noChangeArrowheads="1"/>
          </p:cNvSpPr>
          <p:nvPr/>
        </p:nvSpPr>
        <p:spPr>
          <a:xfrm>
            <a:off x="4876800" y="0"/>
            <a:ext cx="38100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Fiscal Administration</a:t>
            </a:r>
            <a:endParaRPr lang="en-US" dirty="0"/>
          </a:p>
        </p:txBody>
      </p:sp>
      <p:sp>
        <p:nvSpPr>
          <p:cNvPr id="5" name="Rectangle 3"/>
          <p:cNvSpPr txBox="1">
            <a:spLocks noChangeArrowheads="1"/>
          </p:cNvSpPr>
          <p:nvPr/>
        </p:nvSpPr>
        <p:spPr>
          <a:xfrm>
            <a:off x="4495800" y="1143000"/>
            <a:ext cx="4495800" cy="55163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US" sz="2400" dirty="0">
                <a:solidFill>
                  <a:srgbClr val="006600"/>
                </a:solidFill>
              </a:rPr>
              <a:t>All taxes, fees, charges are collected by barangay treasurer</a:t>
            </a:r>
          </a:p>
          <a:p>
            <a:pPr lvl="1">
              <a:lnSpc>
                <a:spcPct val="80000"/>
              </a:lnSpc>
            </a:pPr>
            <a:r>
              <a:rPr lang="en-US" sz="2400" dirty="0">
                <a:solidFill>
                  <a:srgbClr val="006600"/>
                </a:solidFill>
              </a:rPr>
              <a:t>Official receipts issued</a:t>
            </a:r>
          </a:p>
          <a:p>
            <a:pPr lvl="1">
              <a:lnSpc>
                <a:spcPct val="80000"/>
              </a:lnSpc>
            </a:pPr>
            <a:r>
              <a:rPr lang="en-US" sz="2400" dirty="0">
                <a:solidFill>
                  <a:srgbClr val="006600"/>
                </a:solidFill>
              </a:rPr>
              <a:t>Deposited within 5 days</a:t>
            </a:r>
          </a:p>
          <a:p>
            <a:pPr>
              <a:lnSpc>
                <a:spcPct val="80000"/>
              </a:lnSpc>
            </a:pPr>
            <a:r>
              <a:rPr lang="en-US" sz="2400" dirty="0">
                <a:solidFill>
                  <a:srgbClr val="006600"/>
                </a:solidFill>
              </a:rPr>
              <a:t>Financial records kept in the office of the city/municipal accountant</a:t>
            </a:r>
          </a:p>
          <a:p>
            <a:pPr>
              <a:lnSpc>
                <a:spcPct val="80000"/>
              </a:lnSpc>
            </a:pPr>
            <a:r>
              <a:rPr lang="en-US" sz="2400" dirty="0">
                <a:solidFill>
                  <a:srgbClr val="006600"/>
                </a:solidFill>
              </a:rPr>
              <a:t>Funds may only be used for the specific purpose listed in the budget</a:t>
            </a:r>
          </a:p>
          <a:p>
            <a:pPr>
              <a:lnSpc>
                <a:spcPct val="80000"/>
              </a:lnSpc>
            </a:pPr>
            <a:r>
              <a:rPr lang="en-US" sz="2400" dirty="0">
                <a:solidFill>
                  <a:srgbClr val="006600"/>
                </a:solidFill>
              </a:rPr>
              <a:t>No advance payments allowed</a:t>
            </a:r>
          </a:p>
        </p:txBody>
      </p:sp>
      <p:sp>
        <p:nvSpPr>
          <p:cNvPr id="2" name="TextBox 1"/>
          <p:cNvSpPr txBox="1"/>
          <p:nvPr/>
        </p:nvSpPr>
        <p:spPr>
          <a:xfrm>
            <a:off x="5029200" y="4876800"/>
            <a:ext cx="3657600" cy="1846659"/>
          </a:xfrm>
          <a:prstGeom prst="rect">
            <a:avLst/>
          </a:prstGeom>
          <a:solidFill>
            <a:srgbClr val="FFFF66"/>
          </a:solidFill>
        </p:spPr>
        <p:txBody>
          <a:bodyPr wrap="square" rtlCol="0">
            <a:spAutoFit/>
          </a:bodyPr>
          <a:lstStyle/>
          <a:p>
            <a:pPr algn="ctr"/>
            <a:r>
              <a:rPr lang="en-US" sz="2000" b="1" i="1" dirty="0" smtClean="0"/>
              <a:t>Summary of income and expenditures of previous year posted in at least 3 publicly accessible and conspicuous places by </a:t>
            </a:r>
            <a:r>
              <a:rPr lang="en-US" sz="2000" b="1" i="1" dirty="0" smtClean="0">
                <a:solidFill>
                  <a:srgbClr val="C00000"/>
                </a:solidFill>
              </a:rPr>
              <a:t>January 31</a:t>
            </a:r>
          </a:p>
          <a:p>
            <a:pPr algn="ctr"/>
            <a:r>
              <a:rPr lang="en-US" sz="1200" b="1" dirty="0" smtClean="0">
                <a:solidFill>
                  <a:srgbClr val="C00000"/>
                </a:solidFill>
              </a:rPr>
              <a:t>Source: LGC Section 352</a:t>
            </a:r>
            <a:endParaRPr lang="en-US" sz="1200" dirty="0">
              <a:solidFill>
                <a:srgbClr val="C00000"/>
              </a:solidFill>
            </a:endParaRPr>
          </a:p>
        </p:txBody>
      </p:sp>
      <p:sp>
        <p:nvSpPr>
          <p:cNvPr id="3" name="TextBox 2"/>
          <p:cNvSpPr txBox="1"/>
          <p:nvPr/>
        </p:nvSpPr>
        <p:spPr>
          <a:xfrm>
            <a:off x="1905000" y="6241693"/>
            <a:ext cx="2971800" cy="584775"/>
          </a:xfrm>
          <a:prstGeom prst="rect">
            <a:avLst/>
          </a:prstGeom>
          <a:noFill/>
          <a:ln w="19050">
            <a:solidFill>
              <a:srgbClr val="C00000"/>
            </a:solidFill>
          </a:ln>
        </p:spPr>
        <p:txBody>
          <a:bodyPr wrap="square" rtlCol="0">
            <a:spAutoFit/>
          </a:bodyPr>
          <a:lstStyle/>
          <a:p>
            <a:r>
              <a:rPr lang="en-US" sz="1600" dirty="0" smtClean="0">
                <a:ln>
                  <a:solidFill>
                    <a:srgbClr val="FF0000"/>
                  </a:solidFill>
                </a:ln>
              </a:rPr>
              <a:t>Source: Local Government Code of 1991</a:t>
            </a:r>
            <a:endParaRPr lang="en-US" sz="1600" dirty="0">
              <a:ln>
                <a:solidFill>
                  <a:srgbClr val="FF0000"/>
                </a:solidFill>
              </a:ln>
            </a:endParaRPr>
          </a:p>
        </p:txBody>
      </p:sp>
      <p:sp>
        <p:nvSpPr>
          <p:cNvPr id="6" name="Date Placeholder 5"/>
          <p:cNvSpPr>
            <a:spLocks noGrp="1"/>
          </p:cNvSpPr>
          <p:nvPr>
            <p:ph type="dt" sz="half" idx="10"/>
          </p:nvPr>
        </p:nvSpPr>
        <p:spPr>
          <a:xfrm>
            <a:off x="457200" y="6280150"/>
            <a:ext cx="2133600" cy="365125"/>
          </a:xfrm>
        </p:spPr>
        <p:txBody>
          <a:bodyPr/>
          <a:lstStyle/>
          <a:p>
            <a:r>
              <a:rPr lang="en-US" smtClean="0"/>
              <a:t>i-Pantawid eFDS 7</a:t>
            </a:r>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9</a:t>
            </a:fld>
            <a:endParaRPr lang="en-US"/>
          </a:p>
        </p:txBody>
      </p:sp>
    </p:spTree>
    <p:extLst>
      <p:ext uri="{BB962C8B-B14F-4D97-AF65-F5344CB8AC3E}">
        <p14:creationId xmlns:p14="http://schemas.microsoft.com/office/powerpoint/2010/main" val="1488403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2509</TotalTime>
  <Words>2526</Words>
  <Application>Microsoft Office PowerPoint</Application>
  <PresentationFormat>On-screen Show (4:3)</PresentationFormat>
  <Paragraphs>314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eFDS7 – Ang Kaban ng Bayan</vt:lpstr>
      <vt:lpstr>2 Key Players</vt:lpstr>
      <vt:lpstr>PowerPoint Presentation</vt:lpstr>
      <vt:lpstr>PowerPoint Presentation</vt:lpstr>
      <vt:lpstr>PowerPoint Presentation</vt:lpstr>
      <vt:lpstr>PowerPoint Presentation</vt:lpstr>
      <vt:lpstr>Barangay Budget Process</vt:lpstr>
      <vt:lpstr>Barangay Budget</vt:lpstr>
      <vt:lpstr>Local Government Code</vt:lpstr>
      <vt:lpstr>Barangay Basic Services</vt:lpstr>
      <vt:lpstr>Budget Document</vt:lpstr>
      <vt:lpstr>Barangay Sources of Income </vt:lpstr>
      <vt:lpstr>Barangay Expenditure Program  </vt:lpstr>
      <vt:lpstr>Special Purpose Allocation </vt:lpstr>
      <vt:lpstr>5% GAD (Gender and Development)</vt:lpstr>
      <vt:lpstr>1% of IRA for the Protection of Children </vt:lpstr>
      <vt:lpstr>5% Local Disaster Risk Reduction and Management Fund (LDRRMF)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 van Tooren</dc:creator>
  <cp:lastModifiedBy>Bing van Tooren</cp:lastModifiedBy>
  <cp:revision>131</cp:revision>
  <cp:lastPrinted>2017-10-08T15:22:37Z</cp:lastPrinted>
  <dcterms:created xsi:type="dcterms:W3CDTF">2013-07-02T12:20:34Z</dcterms:created>
  <dcterms:modified xsi:type="dcterms:W3CDTF">2017-11-09T13:41:20Z</dcterms:modified>
</cp:coreProperties>
</file>