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80" r:id="rId3"/>
    <p:sldId id="281" r:id="rId4"/>
    <p:sldId id="282" r:id="rId5"/>
    <p:sldId id="277" r:id="rId6"/>
    <p:sldId id="283" r:id="rId7"/>
    <p:sldId id="279" r:id="rId8"/>
    <p:sldId id="284" r:id="rId9"/>
    <p:sldId id="271" r:id="rId10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  <a:srgbClr val="005A9E"/>
    <a:srgbClr val="009900"/>
    <a:srgbClr val="AC007F"/>
    <a:srgbClr val="517A00"/>
    <a:srgbClr val="669900"/>
    <a:srgbClr val="FF3300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55" autoAdjust="0"/>
  </p:normalViewPr>
  <p:slideViewPr>
    <p:cSldViewPr>
      <p:cViewPr varScale="1">
        <p:scale>
          <a:sx n="59" d="100"/>
          <a:sy n="59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160519" cy="3657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60" y="1"/>
            <a:ext cx="4160519" cy="3657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89A8FD2-B0E8-4A7C-8EF8-73B6513701F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19" cy="3657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60" y="6948171"/>
            <a:ext cx="4160519" cy="3657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2A0469A-C42D-4188-945A-982ADE494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24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160519" cy="3657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60" y="1"/>
            <a:ext cx="4160519" cy="3657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40FCA36-272C-4C0B-A939-E1DE4175D5AD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3388" y="549275"/>
            <a:ext cx="3654425" cy="2741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948171"/>
            <a:ext cx="4160519" cy="3657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60" y="6948171"/>
            <a:ext cx="4160519" cy="3657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8912BBD-BF52-4094-B50E-EC31C0E5D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5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6E050-E80A-4F24-A136-0B5174D66771}" type="slidenum">
              <a:rPr lang="en-US"/>
              <a:pPr/>
              <a:t>1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defRPr/>
            </a:pPr>
            <a:r>
              <a:rPr lang="en-PH" dirty="0" smtClean="0"/>
              <a:t>[GREETING, INTRODUCE SELF AS FACILITATOR]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We</a:t>
            </a:r>
            <a:r>
              <a:rPr lang="en-PH" baseline="0" dirty="0" smtClean="0"/>
              <a:t> will be discussing a Social Contract.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12BBD-BF52-4094-B50E-EC31C0E5DA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35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300" dirty="0"/>
              <a:t>This is the vision for our community that we put together in eFDS2.  [REVIEW]  We should share this vision with our officials so that we can work together on the same focus areas for a better community.  We will share this vision through the Social Contract.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12BBD-BF52-4094-B50E-EC31C0E5DA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93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We also developed some plans</a:t>
            </a:r>
            <a:r>
              <a:rPr lang="en-PH" baseline="0" dirty="0" smtClean="0"/>
              <a:t> to improve our community in eFDS4.  Let’s review what we said.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12BBD-BF52-4094-B50E-EC31C0E5DA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69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FD081-BB5B-4238-8055-14B7045B46F6}" type="slidenum">
              <a:rPr lang="en-US"/>
              <a:pPr/>
              <a:t>5</a:t>
            </a:fld>
            <a:endParaRPr lang="en-US"/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76563" y="549275"/>
            <a:ext cx="3654425" cy="2741613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PH" dirty="0" smtClean="0"/>
              <a:t>What we are saying</a:t>
            </a:r>
            <a:r>
              <a:rPr lang="en-PH" baseline="0" dirty="0" smtClean="0"/>
              <a:t> is that as part of our duties to the community, w</a:t>
            </a:r>
            <a:r>
              <a:rPr lang="en-PH" dirty="0" smtClean="0"/>
              <a:t>e are</a:t>
            </a:r>
            <a:r>
              <a:rPr lang="en-PH" baseline="0" dirty="0" smtClean="0"/>
              <a:t> willing to help the government do a good job for us.  What is this good job we want? </a:t>
            </a:r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Para </a:t>
            </a:r>
            <a:r>
              <a:rPr lang="en-US" sz="1300" dirty="0" err="1">
                <a:solidFill>
                  <a:srgbClr val="005A9E"/>
                </a:solidFill>
                <a:latin typeface="Arial Narrow" pitchFamily="34" charset="0"/>
              </a:rPr>
              <a:t>sa</a:t>
            </a:r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 mas </a:t>
            </a:r>
            <a:r>
              <a:rPr lang="en-US" sz="1300" dirty="0" err="1">
                <a:solidFill>
                  <a:srgbClr val="005A9E"/>
                </a:solidFill>
                <a:latin typeface="Arial Narrow" pitchFamily="34" charset="0"/>
              </a:rPr>
              <a:t>mahusay</a:t>
            </a:r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1300" dirty="0" err="1">
                <a:solidFill>
                  <a:srgbClr val="005A9E"/>
                </a:solidFill>
                <a:latin typeface="Arial Narrow" pitchFamily="34" charset="0"/>
              </a:rPr>
              <a:t>na</a:t>
            </a:r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1300" dirty="0" err="1">
                <a:solidFill>
                  <a:srgbClr val="005A9E"/>
                </a:solidFill>
                <a:latin typeface="Arial Narrow" pitchFamily="34" charset="0"/>
              </a:rPr>
              <a:t>paghahatid</a:t>
            </a:r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1300" dirty="0" err="1">
                <a:solidFill>
                  <a:srgbClr val="005A9E"/>
                </a:solidFill>
                <a:latin typeface="Arial Narrow" pitchFamily="34" charset="0"/>
              </a:rPr>
              <a:t>ng</a:t>
            </a:r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 - </a:t>
            </a:r>
            <a:r>
              <a:rPr lang="en-US" sz="1300" dirty="0" err="1">
                <a:solidFill>
                  <a:srgbClr val="005A9E"/>
                </a:solidFill>
                <a:latin typeface="Arial Narrow" pitchFamily="34" charset="0"/>
              </a:rPr>
              <a:t>Palingkurang</a:t>
            </a:r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1300" dirty="0" err="1">
                <a:solidFill>
                  <a:srgbClr val="005A9E"/>
                </a:solidFill>
                <a:latin typeface="Arial Narrow" pitchFamily="34" charset="0"/>
              </a:rPr>
              <a:t>pangmadla</a:t>
            </a:r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, </a:t>
            </a:r>
            <a:r>
              <a:rPr lang="en-US" sz="1300" dirty="0" err="1">
                <a:solidFill>
                  <a:srgbClr val="005A9E"/>
                </a:solidFill>
                <a:latin typeface="Arial Narrow" pitchFamily="34" charset="0"/>
              </a:rPr>
              <a:t>Pagpabuti</a:t>
            </a:r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1300" dirty="0" err="1">
                <a:solidFill>
                  <a:srgbClr val="005A9E"/>
                </a:solidFill>
                <a:latin typeface="Arial Narrow" pitchFamily="34" charset="0"/>
              </a:rPr>
              <a:t>ng</a:t>
            </a:r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1300" dirty="0" err="1">
                <a:solidFill>
                  <a:srgbClr val="005A9E"/>
                </a:solidFill>
                <a:latin typeface="Arial Narrow" pitchFamily="34" charset="0"/>
              </a:rPr>
              <a:t>kapakanang</a:t>
            </a:r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1300" dirty="0" err="1">
                <a:solidFill>
                  <a:srgbClr val="005A9E"/>
                </a:solidFill>
                <a:latin typeface="Arial Narrow" pitchFamily="34" charset="0"/>
              </a:rPr>
              <a:t>mamamayan</a:t>
            </a:r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,  </a:t>
            </a:r>
            <a:r>
              <a:rPr lang="en-US" sz="1300" dirty="0" err="1">
                <a:solidFill>
                  <a:srgbClr val="005A9E"/>
                </a:solidFill>
                <a:latin typeface="Arial Narrow" pitchFamily="34" charset="0"/>
              </a:rPr>
              <a:t>Pangangalaga</a:t>
            </a:r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1300" dirty="0" err="1">
                <a:solidFill>
                  <a:srgbClr val="005A9E"/>
                </a:solidFill>
                <a:latin typeface="Arial Narrow" pitchFamily="34" charset="0"/>
              </a:rPr>
              <a:t>ng</a:t>
            </a:r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1300" dirty="0" err="1">
                <a:solidFill>
                  <a:srgbClr val="005A9E"/>
                </a:solidFill>
                <a:latin typeface="Arial Narrow" pitchFamily="34" charset="0"/>
              </a:rPr>
              <a:t>karapatan</a:t>
            </a:r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1300" dirty="0" err="1">
                <a:solidFill>
                  <a:srgbClr val="005A9E"/>
                </a:solidFill>
                <a:latin typeface="Arial Narrow" pitchFamily="34" charset="0"/>
              </a:rPr>
              <a:t>pantao</a:t>
            </a:r>
            <a:endParaRPr lang="en-US" sz="1300" dirty="0">
              <a:solidFill>
                <a:srgbClr val="005A9E"/>
              </a:solidFill>
              <a:latin typeface="Arial Narrow" pitchFamily="34" charset="0"/>
            </a:endParaRPr>
          </a:p>
          <a:p>
            <a:pPr algn="l"/>
            <a:r>
              <a:rPr lang="en-US" sz="1300" dirty="0">
                <a:solidFill>
                  <a:srgbClr val="005A9E"/>
                </a:solidFill>
                <a:latin typeface="Arial Narrow" pitchFamily="34" charset="0"/>
              </a:rPr>
              <a:t>Working together with government is called “Constructive Engagement”.</a:t>
            </a:r>
          </a:p>
          <a:p>
            <a:pPr defTabSz="990478">
              <a:spcBef>
                <a:spcPct val="0"/>
              </a:spcBef>
              <a:defRPr/>
            </a:pPr>
            <a:r>
              <a:rPr lang="en-PH" dirty="0" smtClean="0"/>
              <a:t>[READ</a:t>
            </a:r>
            <a:r>
              <a:rPr lang="en-PH" baseline="0" dirty="0" smtClean="0"/>
              <a:t> &amp; </a:t>
            </a:r>
            <a:r>
              <a:rPr lang="en-PH" dirty="0" smtClean="0"/>
              <a:t>DISCUSS]</a:t>
            </a:r>
          </a:p>
          <a:p>
            <a:pPr defTabSz="990478">
              <a:spcBef>
                <a:spcPct val="0"/>
              </a:spcBef>
              <a:defRPr/>
            </a:pPr>
            <a:r>
              <a:rPr lang="en-PH" dirty="0" smtClean="0"/>
              <a:t>If we want the government to work with us, we have to communicate our vision and our suggestions.  This can be done through a Social Contract.</a:t>
            </a:r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5438460" y="6948359"/>
            <a:ext cx="4160519" cy="36585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>
              <a:defRPr/>
            </a:pPr>
            <a:fld id="{F31934C4-F037-4B71-BB66-61ECCE19172C}" type="slidenum">
              <a:rPr lang="en-US" sz="1300"/>
              <a:pPr algn="r">
                <a:defRPr/>
              </a:pPr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Do we want to share our vision and development suggestions with our</a:t>
            </a:r>
            <a:r>
              <a:rPr lang="en-PH" baseline="0" dirty="0" smtClean="0"/>
              <a:t> LGU officials?  We can prepare a Social Contract together and hold an activity where we will invite our LGU officials and ask for their support.</a:t>
            </a:r>
          </a:p>
          <a:p>
            <a:r>
              <a:rPr lang="en-PH" baseline="0" dirty="0" smtClean="0"/>
              <a:t>Let’s discuss what our Social Contract will contain. [DISTRIBUTE COPIES OF DRAFT SOCIAL CONTRACT, DISCUSS CONTENT]  We will attach copies of your vision (</a:t>
            </a:r>
            <a:r>
              <a:rPr lang="en-PH" baseline="0" dirty="0" err="1" smtClean="0"/>
              <a:t>Pangarap</a:t>
            </a:r>
            <a:r>
              <a:rPr lang="en-PH" baseline="0" dirty="0" smtClean="0"/>
              <a:t> </a:t>
            </a:r>
            <a:r>
              <a:rPr lang="en-PH" baseline="0" dirty="0" err="1" smtClean="0"/>
              <a:t>ng</a:t>
            </a:r>
            <a:r>
              <a:rPr lang="en-PH" baseline="0" dirty="0" smtClean="0"/>
              <a:t> </a:t>
            </a:r>
            <a:r>
              <a:rPr lang="en-PH" baseline="0" dirty="0" err="1" smtClean="0"/>
              <a:t>Pamayanan</a:t>
            </a:r>
            <a:r>
              <a:rPr lang="en-PH" baseline="0" dirty="0" smtClean="0"/>
              <a:t>) and development priorities (</a:t>
            </a:r>
            <a:r>
              <a:rPr lang="en-PH" baseline="0" dirty="0" err="1" smtClean="0"/>
              <a:t>Ang</a:t>
            </a:r>
            <a:r>
              <a:rPr lang="en-PH" baseline="0" dirty="0" smtClean="0"/>
              <a:t> Plano </a:t>
            </a:r>
            <a:r>
              <a:rPr lang="en-PH" baseline="0" dirty="0" err="1" smtClean="0"/>
              <a:t>ng</a:t>
            </a:r>
            <a:r>
              <a:rPr lang="en-PH" baseline="0" dirty="0" smtClean="0"/>
              <a:t> </a:t>
            </a:r>
            <a:r>
              <a:rPr lang="en-PH" baseline="0" dirty="0" err="1" smtClean="0"/>
              <a:t>Aming</a:t>
            </a:r>
            <a:r>
              <a:rPr lang="en-PH" baseline="0" dirty="0" smtClean="0"/>
              <a:t> </a:t>
            </a:r>
            <a:r>
              <a:rPr lang="en-PH" baseline="0" dirty="0" err="1" smtClean="0"/>
              <a:t>Pamayanan</a:t>
            </a:r>
            <a:r>
              <a:rPr lang="en-PH" baseline="0" dirty="0" smtClean="0"/>
              <a:t>)</a:t>
            </a:r>
          </a:p>
          <a:p>
            <a:r>
              <a:rPr lang="en-PH" baseline="0" dirty="0" smtClean="0"/>
              <a:t>Do we want to have such a Social Contract with the LGU officials?  Are you willing to sign such a document?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12BBD-BF52-4094-B50E-EC31C0E5DA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22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coordinate a signing ceremony</a:t>
            </a:r>
            <a:r>
              <a:rPr lang="en-US" baseline="0" dirty="0" smtClean="0"/>
              <a:t> with the mayor and other LGU officials for next month.  All PLs will attend this single session.  This is how the signing event will proceed. [DISCUSS PROGRAM.  GET A VOLUNTEER EMCEE FROM AMONG THE PLs]</a:t>
            </a:r>
            <a:endParaRPr lang="en-US" dirty="0" smtClean="0"/>
          </a:p>
          <a:p>
            <a:r>
              <a:rPr lang="en-US" baseline="0" dirty="0" smtClean="0"/>
              <a:t>You will be sharing the community vision and development priorities.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12BBD-BF52-4094-B50E-EC31C0E5DA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91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300" dirty="0"/>
              <a:t>[THE PLs WILL DESCRIBE THE VISION IN THEIR OWN WORDS.  FROM ALL PL TRAINING GROUPS, SELECT 6 REPRESENTATIVES WHO WILL EACH DESCRIBE ONE VISION STATEMENT.</a:t>
            </a:r>
          </a:p>
          <a:p>
            <a:pPr lvl="0"/>
            <a:r>
              <a:rPr lang="en-US" sz="1300" dirty="0"/>
              <a:t>Workshop - Divide the participants into 6 groups, each to select a </a:t>
            </a:r>
            <a:r>
              <a:rPr lang="en-PH" sz="1300" dirty="0"/>
              <a:t>facilitator and a recorder.  Provide manila paper and markers.  </a:t>
            </a:r>
            <a:r>
              <a:rPr lang="en-US" sz="1300" dirty="0"/>
              <a:t>Each working group to create a paragraph expressing one vision statement that will be included in the </a:t>
            </a:r>
            <a:r>
              <a:rPr lang="en-US" sz="1300" dirty="0" err="1"/>
              <a:t>Kasunduang</a:t>
            </a:r>
            <a:r>
              <a:rPr lang="en-US" sz="1300" dirty="0"/>
              <a:t> </a:t>
            </a:r>
            <a:r>
              <a:rPr lang="en-US" sz="1300" dirty="0" err="1"/>
              <a:t>Panlipunan</a:t>
            </a:r>
            <a:r>
              <a:rPr lang="en-US" sz="1300" dirty="0"/>
              <a:t>.  The developed paragraphs to be shared in plenary.  If there is more than one PL training group, the other PL training groups will start with the vision statements expressed by a prior group, refining the statement.</a:t>
            </a:r>
          </a:p>
          <a:p>
            <a:pPr lvl="0"/>
            <a:r>
              <a:rPr lang="en-US" sz="1300" dirty="0"/>
              <a:t>LCSO to consolidate and refine the 6 vision statements that will be read out during the Social Contract signing event by the selected representatives.  Copies of their assigned vision statement to be distributed to the selected 6 representatives before the signing event.]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12BBD-BF52-4094-B50E-EC31C0E5DA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93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12BBD-BF52-4094-B50E-EC31C0E5DA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62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4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2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8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8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4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5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4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5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7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i-Pantawid eFDS 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F5157-FDDE-4CDF-8D20-C3A8F46CE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1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 rot="-1641787">
            <a:off x="-88306" y="833147"/>
            <a:ext cx="4119282" cy="14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4397" tIns="37199" rIns="74397" bIns="37199">
            <a:spAutoFit/>
          </a:bodyPr>
          <a:lstStyle>
            <a:lvl1pPr defTabSz="1276350">
              <a:defRPr>
                <a:solidFill>
                  <a:schemeClr val="tx1"/>
                </a:solidFill>
                <a:latin typeface="Arial" charset="0"/>
              </a:defRPr>
            </a:lvl1pPr>
            <a:lvl2pPr marL="519113" defTabSz="1276350">
              <a:defRPr>
                <a:solidFill>
                  <a:schemeClr val="tx1"/>
                </a:solidFill>
                <a:latin typeface="Arial" charset="0"/>
              </a:defRPr>
            </a:lvl2pPr>
            <a:lvl3pPr marL="1039813" defTabSz="1276350">
              <a:defRPr>
                <a:solidFill>
                  <a:schemeClr val="tx1"/>
                </a:solidFill>
                <a:latin typeface="Arial" charset="0"/>
              </a:defRPr>
            </a:lvl3pPr>
            <a:lvl4pPr marL="1555750" defTabSz="1276350">
              <a:defRPr>
                <a:solidFill>
                  <a:schemeClr val="tx1"/>
                </a:solidFill>
                <a:latin typeface="Arial" charset="0"/>
              </a:defRPr>
            </a:lvl4pPr>
            <a:lvl5pPr marL="2078038" defTabSz="1276350">
              <a:defRPr>
                <a:solidFill>
                  <a:schemeClr val="tx1"/>
                </a:solidFill>
                <a:latin typeface="Arial" charset="0"/>
              </a:defRPr>
            </a:lvl5pPr>
            <a:lvl6pPr marL="25352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4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96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68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65000"/>
              </a:lnSpc>
            </a:pPr>
            <a:r>
              <a:rPr lang="en-US" sz="14200" dirty="0">
                <a:solidFill>
                  <a:srgbClr val="CC0000"/>
                </a:solidFill>
                <a:latin typeface="Freestyle Script" pitchFamily="66" charset="0"/>
              </a:rPr>
              <a:t>Welcome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00914" y="4115867"/>
            <a:ext cx="8944305" cy="1306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4397" tIns="37199" rIns="74397" bIns="37199">
            <a:spAutoFit/>
          </a:bodyPr>
          <a:lstStyle>
            <a:lvl1pPr defTabSz="1276350">
              <a:defRPr>
                <a:solidFill>
                  <a:schemeClr val="tx1"/>
                </a:solidFill>
                <a:latin typeface="Arial" charset="0"/>
              </a:defRPr>
            </a:lvl1pPr>
            <a:lvl2pPr marL="519113" defTabSz="1276350">
              <a:defRPr>
                <a:solidFill>
                  <a:schemeClr val="tx1"/>
                </a:solidFill>
                <a:latin typeface="Arial" charset="0"/>
              </a:defRPr>
            </a:lvl2pPr>
            <a:lvl3pPr marL="1039813" defTabSz="1276350">
              <a:defRPr>
                <a:solidFill>
                  <a:schemeClr val="tx1"/>
                </a:solidFill>
                <a:latin typeface="Arial" charset="0"/>
              </a:defRPr>
            </a:lvl3pPr>
            <a:lvl4pPr marL="1555750" defTabSz="1276350">
              <a:defRPr>
                <a:solidFill>
                  <a:schemeClr val="tx1"/>
                </a:solidFill>
                <a:latin typeface="Arial" charset="0"/>
              </a:defRPr>
            </a:lvl4pPr>
            <a:lvl5pPr marL="2078038" defTabSz="1276350">
              <a:defRPr>
                <a:solidFill>
                  <a:schemeClr val="tx1"/>
                </a:solidFill>
                <a:latin typeface="Arial" charset="0"/>
              </a:defRPr>
            </a:lvl5pPr>
            <a:lvl6pPr marL="25352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4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96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68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8000" dirty="0" smtClean="0">
                <a:solidFill>
                  <a:srgbClr val="CC0000"/>
                </a:solidFill>
                <a:latin typeface="Freestyle Script" pitchFamily="66" charset="0"/>
              </a:rPr>
              <a:t>Ang </a:t>
            </a:r>
            <a:r>
              <a:rPr lang="en-US" sz="8000" dirty="0" err="1" smtClean="0">
                <a:solidFill>
                  <a:srgbClr val="CC0000"/>
                </a:solidFill>
                <a:latin typeface="Freestyle Script" pitchFamily="66" charset="0"/>
              </a:rPr>
              <a:t>Kasunduang</a:t>
            </a:r>
            <a:r>
              <a:rPr lang="en-US" sz="8000" dirty="0" smtClean="0">
                <a:solidFill>
                  <a:srgbClr val="CC0000"/>
                </a:solidFill>
                <a:latin typeface="Freestyle Script" pitchFamily="66" charset="0"/>
              </a:rPr>
              <a:t> </a:t>
            </a:r>
            <a:r>
              <a:rPr lang="en-US" sz="8000" dirty="0" err="1" smtClean="0">
                <a:solidFill>
                  <a:srgbClr val="CC0000"/>
                </a:solidFill>
                <a:latin typeface="Freestyle Script" pitchFamily="66" charset="0"/>
              </a:rPr>
              <a:t>Panlipunan</a:t>
            </a:r>
            <a:endParaRPr lang="en-US" sz="8000" dirty="0">
              <a:solidFill>
                <a:srgbClr val="CC0000"/>
              </a:solidFill>
              <a:latin typeface="Freestyle Script" pitchFamily="66" charset="0"/>
            </a:endParaRPr>
          </a:p>
        </p:txBody>
      </p:sp>
      <p:sp>
        <p:nvSpPr>
          <p:cNvPr id="34820" name="Arc 4"/>
          <p:cNvSpPr>
            <a:spLocks/>
          </p:cNvSpPr>
          <p:nvPr/>
        </p:nvSpPr>
        <p:spPr bwMode="auto">
          <a:xfrm rot="9880003" flipV="1">
            <a:off x="1599974" y="1599744"/>
            <a:ext cx="2288268" cy="80729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508" tIns="32754" rIns="65508" bIns="32754" anchor="ctr"/>
          <a:lstStyle/>
          <a:p>
            <a:endParaRPr lang="en-U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46477" y="2488110"/>
            <a:ext cx="6005687" cy="1446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0" tIns="45703" rIns="91410" bIns="45703">
            <a:spAutoFit/>
          </a:bodyPr>
          <a:lstStyle>
            <a:lvl1pPr defTabSz="1276350">
              <a:defRPr>
                <a:solidFill>
                  <a:schemeClr val="tx1"/>
                </a:solidFill>
                <a:latin typeface="Arial" charset="0"/>
              </a:defRPr>
            </a:lvl1pPr>
            <a:lvl2pPr marL="638175" defTabSz="1276350">
              <a:defRPr>
                <a:solidFill>
                  <a:schemeClr val="tx1"/>
                </a:solidFill>
                <a:latin typeface="Arial" charset="0"/>
              </a:defRPr>
            </a:lvl2pPr>
            <a:lvl3pPr marL="1276350" defTabSz="1276350">
              <a:defRPr>
                <a:solidFill>
                  <a:schemeClr val="tx1"/>
                </a:solidFill>
                <a:latin typeface="Arial" charset="0"/>
              </a:defRPr>
            </a:lvl3pPr>
            <a:lvl4pPr marL="1912938" defTabSz="1276350">
              <a:defRPr>
                <a:solidFill>
                  <a:schemeClr val="tx1"/>
                </a:solidFill>
                <a:latin typeface="Arial" charset="0"/>
              </a:defRPr>
            </a:lvl4pPr>
            <a:lvl5pPr marL="2552700" defTabSz="1276350">
              <a:defRPr>
                <a:solidFill>
                  <a:schemeClr val="tx1"/>
                </a:solidFill>
                <a:latin typeface="Arial" charset="0"/>
              </a:defRPr>
            </a:lvl5pPr>
            <a:lvl6pPr marL="3009900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67100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24300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81500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b="1" dirty="0">
                <a:solidFill>
                  <a:srgbClr val="000099"/>
                </a:solidFill>
              </a:rPr>
              <a:t>TUNGO SA</a:t>
            </a:r>
          </a:p>
          <a:p>
            <a:pPr algn="ctr"/>
            <a:r>
              <a:rPr lang="en-US" sz="4400" b="1" dirty="0">
                <a:solidFill>
                  <a:srgbClr val="000099"/>
                </a:solidFill>
              </a:rPr>
              <a:t>BAYANG </a:t>
            </a:r>
            <a:r>
              <a:rPr lang="en-US" sz="4400" b="1" dirty="0" smtClean="0">
                <a:solidFill>
                  <a:srgbClr val="000099"/>
                </a:solidFill>
              </a:rPr>
              <a:t>MAGILIW - 5</a:t>
            </a:r>
            <a:endParaRPr lang="en-US" sz="4400" b="1" dirty="0">
              <a:solidFill>
                <a:srgbClr val="000099"/>
              </a:solidFill>
            </a:endParaRPr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" t="28000" r="74001" b="28000"/>
          <a:stretch>
            <a:fillRect/>
          </a:stretch>
        </p:blipFill>
        <p:spPr bwMode="auto">
          <a:xfrm>
            <a:off x="5332867" y="761620"/>
            <a:ext cx="1754187" cy="1675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859134" y="2286001"/>
            <a:ext cx="303893" cy="30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508" tIns="32754" rIns="65508" bIns="32754" anchor="ctr"/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6859134" y="609753"/>
            <a:ext cx="303893" cy="30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508" tIns="32754" rIns="65508" bIns="32754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4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C0000"/>
                </a:solidFill>
                <a:latin typeface="Freestyle Script" pitchFamily="66" charset="0"/>
              </a:rPr>
              <a:t>eFDS5 – </a:t>
            </a:r>
            <a:r>
              <a:rPr lang="en-US" sz="6000" dirty="0" err="1" smtClean="0">
                <a:solidFill>
                  <a:srgbClr val="CC0000"/>
                </a:solidFill>
                <a:latin typeface="Freestyle Script" pitchFamily="66" charset="0"/>
              </a:rPr>
              <a:t>Ang</a:t>
            </a:r>
            <a:r>
              <a:rPr lang="en-US" sz="6000" dirty="0" smtClean="0">
                <a:solidFill>
                  <a:srgbClr val="CC0000"/>
                </a:solidFill>
                <a:latin typeface="Freestyle Script" pitchFamily="66" charset="0"/>
              </a:rPr>
              <a:t> </a:t>
            </a:r>
            <a:r>
              <a:rPr lang="en-US" sz="6000" dirty="0" err="1" smtClean="0">
                <a:solidFill>
                  <a:srgbClr val="CC0000"/>
                </a:solidFill>
                <a:latin typeface="Freestyle Script" pitchFamily="66" charset="0"/>
              </a:rPr>
              <a:t>Kasunduang</a:t>
            </a:r>
            <a:r>
              <a:rPr lang="en-US" sz="6000" dirty="0" smtClean="0">
                <a:solidFill>
                  <a:srgbClr val="CC0000"/>
                </a:solidFill>
                <a:latin typeface="Freestyle Script" pitchFamily="66" charset="0"/>
              </a:rPr>
              <a:t> </a:t>
            </a:r>
            <a:r>
              <a:rPr lang="en-US" sz="6000" dirty="0" err="1" smtClean="0">
                <a:solidFill>
                  <a:srgbClr val="CC0000"/>
                </a:solidFill>
                <a:latin typeface="Freestyle Script" pitchFamily="66" charset="0"/>
              </a:rPr>
              <a:t>Panlipunan</a:t>
            </a:r>
            <a:endParaRPr lang="en-P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4191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of community 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of development priorities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Contract 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Contract signing event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Describing the community 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Selection of PL Representatives who will speak at the Signing Event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486400"/>
            <a:ext cx="8229600" cy="990600"/>
          </a:xfrm>
          <a:prstGeom prst="rect">
            <a:avLst/>
          </a:prstGeom>
          <a:solidFill>
            <a:srgbClr val="C4FFA7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Workshop Outcome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Social Contract Draft Document</a:t>
            </a:r>
            <a:endParaRPr lang="en-PH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A61E-48FD-4F96-85A2-4E092D9FE7A4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92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8" name="Group 10"/>
          <p:cNvGrpSpPr>
            <a:grpSpLocks/>
          </p:cNvGrpSpPr>
          <p:nvPr/>
        </p:nvGrpSpPr>
        <p:grpSpPr bwMode="auto">
          <a:xfrm>
            <a:off x="1524343" y="1371600"/>
            <a:ext cx="6083300" cy="5410200"/>
            <a:chOff x="824" y="144"/>
            <a:chExt cx="4072" cy="3648"/>
          </a:xfrm>
        </p:grpSpPr>
        <p:sp>
          <p:nvSpPr>
            <p:cNvPr id="58372" name="Oval 4"/>
            <p:cNvSpPr>
              <a:spLocks noChangeArrowheads="1"/>
            </p:cNvSpPr>
            <p:nvPr/>
          </p:nvSpPr>
          <p:spPr bwMode="auto">
            <a:xfrm>
              <a:off x="2248" y="1512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 err="1"/>
                <a:t>Maka-Diyos</a:t>
              </a:r>
              <a:endParaRPr lang="en-US" sz="2400" dirty="0"/>
            </a:p>
          </p:txBody>
        </p:sp>
        <p:sp>
          <p:nvSpPr>
            <p:cNvPr id="58373" name="Oval 5"/>
            <p:cNvSpPr>
              <a:spLocks noChangeArrowheads="1"/>
            </p:cNvSpPr>
            <p:nvPr/>
          </p:nvSpPr>
          <p:spPr bwMode="auto">
            <a:xfrm>
              <a:off x="2248" y="144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600" dirty="0" err="1" smtClean="0"/>
                <a:t>Mapayapa</a:t>
              </a:r>
              <a:r>
                <a:rPr lang="en-US" sz="1600" dirty="0" smtClean="0"/>
                <a:t> at </a:t>
              </a:r>
              <a:r>
                <a:rPr lang="en-US" sz="1600" dirty="0" err="1" smtClean="0"/>
                <a:t>napapatupad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ang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batas</a:t>
              </a:r>
              <a:endParaRPr lang="en-US" sz="1600" dirty="0"/>
            </a:p>
          </p:txBody>
        </p:sp>
        <p:sp>
          <p:nvSpPr>
            <p:cNvPr id="58374" name="Oval 6"/>
            <p:cNvSpPr>
              <a:spLocks noChangeArrowheads="1"/>
            </p:cNvSpPr>
            <p:nvPr/>
          </p:nvSpPr>
          <p:spPr bwMode="auto">
            <a:xfrm>
              <a:off x="3648" y="1008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dirty="0" err="1" smtClean="0"/>
                <a:t>Maunlad</a:t>
              </a:r>
              <a:endParaRPr lang="en-US" dirty="0"/>
            </a:p>
          </p:txBody>
        </p:sp>
        <p:sp>
          <p:nvSpPr>
            <p:cNvPr id="58375" name="Oval 7"/>
            <p:cNvSpPr>
              <a:spLocks noChangeArrowheads="1"/>
            </p:cNvSpPr>
            <p:nvPr/>
          </p:nvSpPr>
          <p:spPr bwMode="auto">
            <a:xfrm>
              <a:off x="3264" y="2544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600" dirty="0" err="1" smtClean="0"/>
                <a:t>Nakikilahok</a:t>
              </a:r>
              <a:r>
                <a:rPr lang="en-US" sz="1600" dirty="0" smtClean="0"/>
                <a:t> at </a:t>
              </a:r>
              <a:r>
                <a:rPr lang="en-US" sz="1600" dirty="0" err="1" smtClean="0"/>
                <a:t>nagkakaisa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na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mamamayan</a:t>
              </a:r>
              <a:endParaRPr lang="en-US" sz="1600" dirty="0"/>
            </a:p>
          </p:txBody>
        </p:sp>
        <p:sp>
          <p:nvSpPr>
            <p:cNvPr id="58376" name="Oval 8"/>
            <p:cNvSpPr>
              <a:spLocks noChangeArrowheads="1"/>
            </p:cNvSpPr>
            <p:nvPr/>
          </p:nvSpPr>
          <p:spPr bwMode="auto">
            <a:xfrm>
              <a:off x="1248" y="2544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2000" dirty="0" err="1" smtClean="0"/>
                <a:t>Malinis</a:t>
              </a:r>
              <a:r>
                <a:rPr lang="en-US" sz="2000" dirty="0" smtClean="0"/>
                <a:t> at </a:t>
              </a:r>
              <a:r>
                <a:rPr lang="en-US" sz="2000" dirty="0" err="1" smtClean="0"/>
                <a:t>ligtas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na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kapaligiran</a:t>
              </a:r>
              <a:endParaRPr lang="en-US" sz="2000" dirty="0"/>
            </a:p>
          </p:txBody>
        </p:sp>
        <p:sp>
          <p:nvSpPr>
            <p:cNvPr id="58377" name="Oval 9"/>
            <p:cNvSpPr>
              <a:spLocks noChangeArrowheads="1"/>
            </p:cNvSpPr>
            <p:nvPr/>
          </p:nvSpPr>
          <p:spPr bwMode="auto">
            <a:xfrm>
              <a:off x="824" y="1008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pPr algn="ctr"/>
              <a:r>
                <a:rPr lang="en-US" sz="1400" dirty="0" err="1" smtClean="0"/>
                <a:t>Nagmamahalan</a:t>
              </a:r>
              <a:r>
                <a:rPr lang="en-US" sz="1400" dirty="0" smtClean="0"/>
                <a:t> at </a:t>
              </a:r>
              <a:r>
                <a:rPr lang="en-US" sz="1400" dirty="0" err="1" smtClean="0"/>
                <a:t>nagtutulungang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mamamayan</a:t>
              </a:r>
              <a:endParaRPr lang="en-US" sz="14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72514" y="0"/>
            <a:ext cx="61815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Ang</a:t>
            </a:r>
            <a:r>
              <a:rPr lang="en-US" sz="4000" dirty="0" smtClean="0"/>
              <a:t> </a:t>
            </a:r>
            <a:r>
              <a:rPr lang="en-US" sz="4000" dirty="0" err="1" smtClean="0"/>
              <a:t>Pangarap</a:t>
            </a:r>
            <a:r>
              <a:rPr lang="en-US" sz="4000" dirty="0" smtClean="0"/>
              <a:t> </a:t>
            </a:r>
            <a:r>
              <a:rPr lang="en-US" sz="4000" dirty="0" err="1" smtClean="0"/>
              <a:t>na</a:t>
            </a:r>
            <a:r>
              <a:rPr lang="en-US" sz="4000" dirty="0" smtClean="0"/>
              <a:t> </a:t>
            </a:r>
            <a:r>
              <a:rPr lang="en-US" sz="4000" dirty="0" err="1" smtClean="0"/>
              <a:t>Pamayanan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607413"/>
            <a:ext cx="5659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dirty="0" smtClean="0"/>
              <a:t>LGU  ___________________________  as of </a:t>
            </a:r>
            <a:r>
              <a:rPr lang="en-PH" dirty="0" smtClean="0">
                <a:solidFill>
                  <a:srgbClr val="FF0000"/>
                </a:solidFill>
              </a:rPr>
              <a:t>(month/year)</a:t>
            </a:r>
            <a:endParaRPr lang="en-PH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23FD-ED1B-481C-BC46-19F9014BEBC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9344200">
            <a:off x="509914" y="2911125"/>
            <a:ext cx="8119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(EXAMPLE ONLY – REPLACE WITH OWN APPROPRIATE DATA FROM </a:t>
            </a:r>
            <a:r>
              <a:rPr lang="en-PH" sz="2800" b="1" dirty="0" err="1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eFDS</a:t>
            </a:r>
            <a:r>
              <a:rPr lang="en-PH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2)</a:t>
            </a:r>
            <a:endParaRPr lang="en-PH" sz="28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21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93871"/>
              </p:ext>
            </p:extLst>
          </p:nvPr>
        </p:nvGraphicFramePr>
        <p:xfrm>
          <a:off x="187036" y="942474"/>
          <a:ext cx="8762999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210"/>
                <a:gridCol w="1688210"/>
                <a:gridCol w="1922237"/>
                <a:gridCol w="1889641"/>
                <a:gridCol w="15747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PANGARAP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LAYUNIN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SUKAT NG TAGUMPAY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GAWAIN NG MAMAMAYAN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TUGON NG  PAMAHALAAN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Nakikilahok</a:t>
                      </a:r>
                      <a:r>
                        <a:rPr lang="en-US" sz="1600" baseline="0" dirty="0" smtClean="0"/>
                        <a:t> at </a:t>
                      </a:r>
                      <a:r>
                        <a:rPr lang="en-US" sz="1600" baseline="0" dirty="0" err="1" smtClean="0"/>
                        <a:t>nagkakaisang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mamamayan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Magkaroon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magaling</a:t>
                      </a:r>
                      <a:r>
                        <a:rPr lang="en-US" sz="1600" dirty="0" smtClean="0"/>
                        <a:t> at </a:t>
                      </a:r>
                      <a:r>
                        <a:rPr lang="en-US" sz="1600" dirty="0" err="1" smtClean="0"/>
                        <a:t>masipag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pamahalaan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Manalo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magaling</a:t>
                      </a:r>
                      <a:r>
                        <a:rPr lang="en-US" sz="1600" baseline="0" dirty="0" smtClean="0"/>
                        <a:t> at </a:t>
                      </a:r>
                      <a:r>
                        <a:rPr lang="en-US" sz="1600" baseline="0" dirty="0" err="1" smtClean="0"/>
                        <a:t>masipag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candidato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Mamili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magaling</a:t>
                      </a:r>
                      <a:r>
                        <a:rPr lang="en-US" sz="1600" baseline="0" dirty="0" smtClean="0"/>
                        <a:t> at </a:t>
                      </a:r>
                      <a:r>
                        <a:rPr lang="en-US" sz="1600" baseline="0" dirty="0" err="1" smtClean="0"/>
                        <a:t>masipag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punong</a:t>
                      </a:r>
                      <a:r>
                        <a:rPr lang="en-US" sz="1600" baseline="0" dirty="0" smtClean="0"/>
                        <a:t> barangay </a:t>
                      </a:r>
                      <a:r>
                        <a:rPr lang="en-US" sz="1600" baseline="0" dirty="0" err="1" smtClean="0"/>
                        <a:t>sa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darating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halalan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Masipag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pamamahala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Bantayan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kaban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bayan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Lahat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kalahok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Pantawid</a:t>
                      </a:r>
                      <a:r>
                        <a:rPr lang="en-US" sz="1600" baseline="0" dirty="0" smtClean="0"/>
                        <a:t> ay </a:t>
                      </a:r>
                      <a:r>
                        <a:rPr lang="en-US" sz="1600" baseline="0" dirty="0" err="1" smtClean="0"/>
                        <a:t>dumalo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</a:t>
                      </a:r>
                      <a:r>
                        <a:rPr lang="en-US" sz="1600" baseline="0" dirty="0" smtClean="0"/>
                        <a:t> Barangay Assembly at </a:t>
                      </a:r>
                      <a:r>
                        <a:rPr lang="en-US" sz="1600" baseline="0" dirty="0" err="1" smtClean="0"/>
                        <a:t>nagtanong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proyekto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brgy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Sumali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sa</a:t>
                      </a:r>
                      <a:r>
                        <a:rPr lang="en-US" sz="1600" dirty="0" smtClean="0"/>
                        <a:t> Barangay Assembly at </a:t>
                      </a:r>
                      <a:r>
                        <a:rPr lang="en-US" sz="1600" dirty="0" err="1" smtClean="0"/>
                        <a:t>alamin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ng</a:t>
                      </a:r>
                      <a:r>
                        <a:rPr lang="en-US" sz="1600" baseline="0" dirty="0" smtClean="0"/>
                        <a:t> barangay at </a:t>
                      </a:r>
                      <a:r>
                        <a:rPr lang="en-US" sz="1600" baseline="0" dirty="0" err="1" smtClean="0"/>
                        <a:t>saan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ito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ginastos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Tumawag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ng</a:t>
                      </a:r>
                      <a:r>
                        <a:rPr lang="en-US" sz="1600" baseline="0" dirty="0" smtClean="0"/>
                        <a:t> Barangay Assembly at </a:t>
                      </a:r>
                      <a:r>
                        <a:rPr lang="en-US" sz="1600" baseline="0" dirty="0" err="1" smtClean="0"/>
                        <a:t>handang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ihayag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proyekto</a:t>
                      </a:r>
                      <a:r>
                        <a:rPr lang="en-US" sz="1600" baseline="0" dirty="0" smtClean="0"/>
                        <a:t> at budget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14600" y="76200"/>
            <a:ext cx="4149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ANG PLANO NG AMING PAMAYANAN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729" y="457200"/>
            <a:ext cx="8610600" cy="307777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LGU/Barangay:                                                 Parent Leaders:                                                                                   Date: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19344200">
            <a:off x="509914" y="2911125"/>
            <a:ext cx="8119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(EXAMPLE ONLY – REPLACE WITH OWN APPROPRIATE DATA FROM </a:t>
            </a:r>
            <a:r>
              <a:rPr lang="en-PH" sz="2800" b="1" dirty="0" err="1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eFDS</a:t>
            </a:r>
            <a:r>
              <a:rPr lang="en-PH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4)</a:t>
            </a:r>
            <a:endParaRPr lang="en-PH" sz="28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580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635001" y="1374545"/>
            <a:ext cx="7922759" cy="4267124"/>
            <a:chOff x="560" y="315"/>
            <a:chExt cx="6987" cy="3737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577" y="1083"/>
              <a:ext cx="2889" cy="2202"/>
            </a:xfrm>
            <a:prstGeom prst="ellipse">
              <a:avLst/>
            </a:prstGeom>
            <a:gradFill rotWithShape="1">
              <a:gsLst>
                <a:gs pos="0">
                  <a:srgbClr val="A3C4FF"/>
                </a:gs>
                <a:gs pos="35001">
                  <a:srgbClr val="BFD5FF"/>
                </a:gs>
                <a:gs pos="100000">
                  <a:srgbClr val="E5EEFF"/>
                </a:gs>
              </a:gsLst>
              <a:lin ang="16200000" scaled="1"/>
            </a:gradFill>
            <a:ln w="9525" algn="ctr">
              <a:solidFill>
                <a:srgbClr val="4A7EBB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lIns="127564" tIns="63782" rIns="127564" bIns="63782" anchor="ctr"/>
            <a:lstStyle/>
            <a:p>
              <a:pPr algn="ctr" defTabSz="914377"/>
              <a:endParaRPr lang="en-US">
                <a:solidFill>
                  <a:srgbClr val="000000"/>
                </a:solidFill>
                <a:latin typeface="Calibri" charset="0"/>
                <a:cs typeface="Arial" charset="0"/>
              </a:endParaRPr>
            </a:p>
          </p:txBody>
        </p:sp>
        <p:pic>
          <p:nvPicPr>
            <p:cNvPr id="25604" name="Content Placeholder 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" y="315"/>
              <a:ext cx="6987" cy="3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4500" y="1243231"/>
            <a:ext cx="8230054" cy="1143000"/>
          </a:xfrm>
        </p:spPr>
        <p:txBody>
          <a:bodyPr/>
          <a:lstStyle/>
          <a:p>
            <a:r>
              <a:rPr lang="en-US" sz="4800" b="1" dirty="0">
                <a:solidFill>
                  <a:srgbClr val="007A3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Key Players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86242" y="4813573"/>
            <a:ext cx="7938634" cy="6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7" tIns="45693" rIns="91387" bIns="45693">
            <a:spAutoFit/>
          </a:bodyPr>
          <a:lstStyle>
            <a:lvl1pPr defTabSz="1276350">
              <a:defRPr>
                <a:solidFill>
                  <a:schemeClr val="tx1"/>
                </a:solidFill>
                <a:latin typeface="Arial" charset="0"/>
              </a:defRPr>
            </a:lvl1pPr>
            <a:lvl2pPr marL="638175" defTabSz="1276350">
              <a:defRPr>
                <a:solidFill>
                  <a:schemeClr val="tx1"/>
                </a:solidFill>
                <a:latin typeface="Arial" charset="0"/>
              </a:defRPr>
            </a:lvl2pPr>
            <a:lvl3pPr marL="1276350" defTabSz="1276350">
              <a:defRPr>
                <a:solidFill>
                  <a:schemeClr val="tx1"/>
                </a:solidFill>
                <a:latin typeface="Arial" charset="0"/>
              </a:defRPr>
            </a:lvl3pPr>
            <a:lvl4pPr marL="1912938" defTabSz="1276350">
              <a:defRPr>
                <a:solidFill>
                  <a:schemeClr val="tx1"/>
                </a:solidFill>
                <a:latin typeface="Arial" charset="0"/>
              </a:defRPr>
            </a:lvl4pPr>
            <a:lvl5pPr marL="2552700" defTabSz="1276350">
              <a:defRPr>
                <a:solidFill>
                  <a:schemeClr val="tx1"/>
                </a:solidFill>
                <a:latin typeface="Arial" charset="0"/>
              </a:defRPr>
            </a:lvl5pPr>
            <a:lvl6pPr marL="3009900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67100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24300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81500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 dirty="0">
                <a:latin typeface="Impact" pitchFamily="34" charset="0"/>
              </a:rPr>
              <a:t>Constructive </a:t>
            </a:r>
            <a:r>
              <a:rPr lang="en-US" sz="2000" dirty="0" smtClean="0">
                <a:latin typeface="Impact" pitchFamily="34" charset="0"/>
              </a:rPr>
              <a:t>Engagement </a:t>
            </a:r>
            <a:r>
              <a:rPr lang="en-US" sz="3600" dirty="0">
                <a:solidFill>
                  <a:srgbClr val="CC0000"/>
                </a:solidFill>
                <a:latin typeface="Freestyle Script" pitchFamily="66" charset="0"/>
              </a:rPr>
              <a:t>(</a:t>
            </a:r>
            <a:r>
              <a:rPr lang="en-US" sz="3600" dirty="0" err="1">
                <a:solidFill>
                  <a:srgbClr val="CC0000"/>
                </a:solidFill>
                <a:latin typeface="Freestyle Script" pitchFamily="66" charset="0"/>
              </a:rPr>
              <a:t>Makabuluhang</a:t>
            </a:r>
            <a:r>
              <a:rPr lang="en-US" sz="3600" dirty="0">
                <a:solidFill>
                  <a:srgbClr val="CC0000"/>
                </a:solidFill>
                <a:latin typeface="Freestyle Script" pitchFamily="66" charset="0"/>
              </a:rPr>
              <a:t> </a:t>
            </a:r>
            <a:r>
              <a:rPr lang="en-US" sz="3600" dirty="0" err="1">
                <a:solidFill>
                  <a:srgbClr val="CC0000"/>
                </a:solidFill>
                <a:latin typeface="Freestyle Script" pitchFamily="66" charset="0"/>
              </a:rPr>
              <a:t>Pakikilahok</a:t>
            </a:r>
            <a:r>
              <a:rPr lang="en-US" sz="3600" dirty="0" smtClean="0">
                <a:solidFill>
                  <a:srgbClr val="CC0000"/>
                </a:solidFill>
                <a:latin typeface="Freestyle Script" pitchFamily="66" charset="0"/>
              </a:rPr>
              <a:t>)</a:t>
            </a:r>
            <a:endParaRPr lang="en-US" sz="3600" dirty="0">
              <a:solidFill>
                <a:srgbClr val="CC0000"/>
              </a:solidFill>
              <a:latin typeface="Freestyle Script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0" y="5382161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005A9E"/>
                </a:solidFill>
                <a:latin typeface="Arial Narrow" pitchFamily="34" charset="0"/>
              </a:rPr>
              <a:t>Para </a:t>
            </a:r>
            <a:r>
              <a:rPr lang="en-US" sz="2000" b="1" dirty="0" err="1">
                <a:solidFill>
                  <a:srgbClr val="005A9E"/>
                </a:solidFill>
                <a:latin typeface="Arial Narrow" pitchFamily="34" charset="0"/>
              </a:rPr>
              <a:t>sa</a:t>
            </a:r>
            <a:r>
              <a:rPr lang="en-US" sz="2000" b="1" dirty="0">
                <a:solidFill>
                  <a:srgbClr val="005A9E"/>
                </a:solidFill>
                <a:latin typeface="Arial Narrow" pitchFamily="34" charset="0"/>
              </a:rPr>
              <a:t> mas </a:t>
            </a:r>
            <a:r>
              <a:rPr lang="en-US" sz="2000" b="1" dirty="0" err="1">
                <a:solidFill>
                  <a:srgbClr val="005A9E"/>
                </a:solidFill>
                <a:latin typeface="Arial Narrow" pitchFamily="34" charset="0"/>
              </a:rPr>
              <a:t>mahusay</a:t>
            </a:r>
            <a:r>
              <a:rPr lang="en-US" sz="2000" b="1" dirty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rgbClr val="005A9E"/>
                </a:solidFill>
                <a:latin typeface="Arial Narrow" pitchFamily="34" charset="0"/>
              </a:rPr>
              <a:t>na</a:t>
            </a:r>
            <a:r>
              <a:rPr lang="en-US" sz="2000" b="1" dirty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rgbClr val="005A9E"/>
                </a:solidFill>
                <a:latin typeface="Arial Narrow" pitchFamily="34" charset="0"/>
              </a:rPr>
              <a:t>paghahatid</a:t>
            </a:r>
            <a:r>
              <a:rPr lang="en-US" sz="2000" b="1" dirty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rgbClr val="005A9E"/>
                </a:solidFill>
                <a:latin typeface="Arial Narrow" pitchFamily="34" charset="0"/>
              </a:rPr>
              <a:t>ng</a:t>
            </a:r>
            <a:endParaRPr lang="en-US" sz="2000" b="1" dirty="0">
              <a:solidFill>
                <a:srgbClr val="005A9E"/>
              </a:solidFill>
              <a:latin typeface="Arial Narrow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005A9E"/>
                </a:solidFill>
                <a:latin typeface="Arial Narrow" pitchFamily="34" charset="0"/>
              </a:rPr>
              <a:t> - </a:t>
            </a:r>
            <a:r>
              <a:rPr lang="en-US" sz="2000" b="1" dirty="0" err="1" smtClean="0">
                <a:solidFill>
                  <a:srgbClr val="005A9E"/>
                </a:solidFill>
                <a:latin typeface="Arial Narrow" pitchFamily="34" charset="0"/>
              </a:rPr>
              <a:t>Palingkurang</a:t>
            </a:r>
            <a:r>
              <a:rPr lang="en-US" sz="2000" b="1" dirty="0" smtClean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rgbClr val="005A9E"/>
                </a:solidFill>
                <a:latin typeface="Arial Narrow" pitchFamily="34" charset="0"/>
              </a:rPr>
              <a:t>pangmadla</a:t>
            </a:r>
            <a:endParaRPr lang="en-US" sz="2000" b="1" dirty="0">
              <a:solidFill>
                <a:srgbClr val="005A9E"/>
              </a:solidFill>
              <a:latin typeface="Arial Narrow" pitchFamily="34" charset="0"/>
            </a:endParaRPr>
          </a:p>
          <a:p>
            <a:pPr algn="ctr">
              <a:buFontTx/>
              <a:buChar char="-"/>
            </a:pPr>
            <a:r>
              <a:rPr lang="en-US" sz="2000" b="1" dirty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5A9E"/>
                </a:solidFill>
                <a:latin typeface="Arial Narrow" pitchFamily="34" charset="0"/>
              </a:rPr>
              <a:t>Pagpabuti</a:t>
            </a:r>
            <a:r>
              <a:rPr lang="en-US" sz="2000" b="1" dirty="0" smtClean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5A9E"/>
                </a:solidFill>
                <a:latin typeface="Arial Narrow" pitchFamily="34" charset="0"/>
              </a:rPr>
              <a:t>ng</a:t>
            </a:r>
            <a:r>
              <a:rPr lang="en-US" sz="2000" b="1" dirty="0" smtClean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5A9E"/>
                </a:solidFill>
                <a:latin typeface="Arial Narrow" pitchFamily="34" charset="0"/>
              </a:rPr>
              <a:t>kapakanang</a:t>
            </a:r>
            <a:r>
              <a:rPr lang="en-US" sz="2000" b="1" dirty="0" smtClean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5A9E"/>
                </a:solidFill>
                <a:latin typeface="Arial Narrow" pitchFamily="34" charset="0"/>
              </a:rPr>
              <a:t>mamamayan</a:t>
            </a:r>
            <a:endParaRPr lang="en-US" sz="2000" b="1" dirty="0">
              <a:solidFill>
                <a:srgbClr val="005A9E"/>
              </a:solidFill>
              <a:latin typeface="Arial Narrow" pitchFamily="34" charset="0"/>
            </a:endParaRPr>
          </a:p>
          <a:p>
            <a:pPr algn="ctr">
              <a:buFontTx/>
              <a:buChar char="-"/>
            </a:pPr>
            <a:r>
              <a:rPr lang="en-US" sz="2000" b="1" dirty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5A9E"/>
                </a:solidFill>
                <a:latin typeface="Arial Narrow" pitchFamily="34" charset="0"/>
              </a:rPr>
              <a:t>Pangangalaga</a:t>
            </a:r>
            <a:r>
              <a:rPr lang="en-US" sz="2000" b="1" dirty="0" smtClean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5A9E"/>
                </a:solidFill>
                <a:latin typeface="Arial Narrow" pitchFamily="34" charset="0"/>
              </a:rPr>
              <a:t>ng</a:t>
            </a:r>
            <a:r>
              <a:rPr lang="en-US" sz="2000" b="1" dirty="0" smtClean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5A9E"/>
                </a:solidFill>
                <a:latin typeface="Arial Narrow" pitchFamily="34" charset="0"/>
              </a:rPr>
              <a:t>karapatan</a:t>
            </a:r>
            <a:r>
              <a:rPr lang="en-US" sz="2000" b="1" dirty="0" smtClean="0">
                <a:solidFill>
                  <a:srgbClr val="005A9E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5A9E"/>
                </a:solidFill>
                <a:latin typeface="Arial Narrow" pitchFamily="34" charset="0"/>
              </a:rPr>
              <a:t>pantao</a:t>
            </a:r>
            <a:endParaRPr lang="en-US" sz="2000" b="1" dirty="0">
              <a:solidFill>
                <a:srgbClr val="005A9E"/>
              </a:solidFill>
              <a:latin typeface="Arial Narrow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152400"/>
            <a:ext cx="82300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/>
              <a:t>ANG INAASAHANG TUGON NG LOCAL NA PAMAHALAAN </a:t>
            </a:r>
            <a:endParaRPr lang="en-US" sz="4800" b="1" dirty="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915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2667000"/>
          </a:xfrm>
        </p:spPr>
        <p:txBody>
          <a:bodyPr>
            <a:noAutofit/>
          </a:bodyPr>
          <a:lstStyle/>
          <a:p>
            <a:r>
              <a:rPr lang="en-PH" sz="1400" b="1" dirty="0"/>
              <a:t>SOCIAL CONTRACT</a:t>
            </a:r>
            <a:r>
              <a:rPr lang="en-PH" sz="1400" dirty="0"/>
              <a:t/>
            </a:r>
            <a:br>
              <a:rPr lang="en-PH" sz="1400" dirty="0"/>
            </a:br>
            <a:r>
              <a:rPr lang="en-PH" sz="1400" dirty="0"/>
              <a:t> </a:t>
            </a:r>
            <a:r>
              <a:rPr lang="en-PH" sz="1400" b="1" i="1" dirty="0" smtClean="0">
                <a:solidFill>
                  <a:srgbClr val="C00000"/>
                </a:solidFill>
              </a:rPr>
              <a:t>KASUNDUANG PANLIPUNAN</a:t>
            </a:r>
            <a:r>
              <a:rPr lang="en-PH" sz="1400" dirty="0"/>
              <a:t/>
            </a:r>
            <a:br>
              <a:rPr lang="en-PH" sz="1400" dirty="0"/>
            </a:br>
            <a:r>
              <a:rPr lang="en-PH" sz="1400" dirty="0"/>
              <a:t>This Social Contract is entered into by duly authorized representatives of the</a:t>
            </a:r>
            <a:br>
              <a:rPr lang="en-PH" sz="1400" dirty="0"/>
            </a:br>
            <a:r>
              <a:rPr lang="en-PH" sz="1400" dirty="0"/>
              <a:t> </a:t>
            </a:r>
            <a:br>
              <a:rPr lang="en-PH" sz="1400" dirty="0"/>
            </a:br>
            <a:r>
              <a:rPr lang="en-PH" sz="1400" dirty="0"/>
              <a:t>Local Government Unit of _________________________________________________________,</a:t>
            </a:r>
            <a:br>
              <a:rPr lang="en-PH" sz="1400" dirty="0"/>
            </a:br>
            <a:r>
              <a:rPr lang="en-PH" sz="1400" i="1" dirty="0"/>
              <a:t>(city/municipality, province)</a:t>
            </a:r>
            <a:r>
              <a:rPr lang="en-PH" sz="1400" dirty="0"/>
              <a:t/>
            </a:r>
            <a:br>
              <a:rPr lang="en-PH" sz="1400" dirty="0"/>
            </a:br>
            <a:r>
              <a:rPr lang="en-PH" sz="1400" dirty="0"/>
              <a:t> represented by officials present, referred to as LGU officials</a:t>
            </a:r>
            <a:br>
              <a:rPr lang="en-PH" sz="1400" dirty="0"/>
            </a:br>
            <a:r>
              <a:rPr lang="en-PH" sz="1400" dirty="0"/>
              <a:t>and</a:t>
            </a:r>
            <a:br>
              <a:rPr lang="en-PH" sz="1400" dirty="0"/>
            </a:br>
            <a:r>
              <a:rPr lang="en-PH" sz="1400" dirty="0"/>
              <a:t>Pantawid </a:t>
            </a:r>
            <a:r>
              <a:rPr lang="en-PH" sz="1400" dirty="0" err="1"/>
              <a:t>Pamilyang</a:t>
            </a:r>
            <a:r>
              <a:rPr lang="en-PH" sz="1400" dirty="0"/>
              <a:t> Pilipino Program members of ____________________________________,</a:t>
            </a:r>
            <a:br>
              <a:rPr lang="en-PH" sz="1400" dirty="0"/>
            </a:br>
            <a:r>
              <a:rPr lang="en-PH" sz="1400" i="1" dirty="0"/>
              <a:t>(city/municipality, province)</a:t>
            </a:r>
            <a:r>
              <a:rPr lang="en-PH" sz="1400" dirty="0"/>
              <a:t/>
            </a:r>
            <a:br>
              <a:rPr lang="en-PH" sz="1400" dirty="0"/>
            </a:br>
            <a:r>
              <a:rPr lang="en-PH" sz="1400" dirty="0"/>
              <a:t>represented by their Parent Leaders and members present, referred to as Pantawid members.</a:t>
            </a:r>
            <a:br>
              <a:rPr lang="en-PH" sz="1400" dirty="0"/>
            </a:br>
            <a:endParaRPr lang="en-PH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810000"/>
          </a:xfrm>
        </p:spPr>
        <p:txBody>
          <a:bodyPr>
            <a:normAutofit fontScale="85000" lnSpcReduction="20000"/>
          </a:bodyPr>
          <a:lstStyle/>
          <a:p>
            <a:r>
              <a:rPr lang="en-PH" dirty="0" smtClean="0"/>
              <a:t>Document title (Social Contract)</a:t>
            </a:r>
          </a:p>
          <a:p>
            <a:r>
              <a:rPr lang="en-PH" dirty="0" smtClean="0"/>
              <a:t>Parties to the Social Contract</a:t>
            </a:r>
          </a:p>
          <a:p>
            <a:r>
              <a:rPr lang="en-PH" dirty="0" smtClean="0"/>
              <a:t>Preamble (</a:t>
            </a:r>
            <a:r>
              <a:rPr lang="en-PH" dirty="0" err="1" smtClean="0"/>
              <a:t>Batayan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kasunduan</a:t>
            </a:r>
            <a:r>
              <a:rPr lang="en-PH" dirty="0" smtClean="0"/>
              <a:t>)</a:t>
            </a:r>
          </a:p>
          <a:p>
            <a:pPr lvl="1"/>
            <a:r>
              <a:rPr lang="en-PH" dirty="0" err="1" smtClean="0">
                <a:solidFill>
                  <a:schemeClr val="tx2">
                    <a:lumMod val="75000"/>
                  </a:schemeClr>
                </a:solidFill>
              </a:rPr>
              <a:t>Pangarap</a:t>
            </a:r>
            <a:r>
              <a:rPr lang="en-PH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PH" dirty="0" err="1" smtClean="0">
                <a:solidFill>
                  <a:schemeClr val="tx2">
                    <a:lumMod val="75000"/>
                  </a:schemeClr>
                </a:solidFill>
              </a:rPr>
              <a:t>ng</a:t>
            </a:r>
            <a:r>
              <a:rPr lang="en-PH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PH" dirty="0" err="1" smtClean="0">
                <a:solidFill>
                  <a:schemeClr val="tx2">
                    <a:lumMod val="75000"/>
                  </a:schemeClr>
                </a:solidFill>
              </a:rPr>
              <a:t>Pamayanan</a:t>
            </a:r>
            <a:endParaRPr lang="en-PH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PH" dirty="0" err="1" smtClean="0">
                <a:solidFill>
                  <a:schemeClr val="tx2">
                    <a:lumMod val="75000"/>
                  </a:schemeClr>
                </a:solidFill>
              </a:rPr>
              <a:t>Ang</a:t>
            </a:r>
            <a:r>
              <a:rPr lang="en-PH" dirty="0" smtClean="0">
                <a:solidFill>
                  <a:schemeClr val="tx2">
                    <a:lumMod val="75000"/>
                  </a:schemeClr>
                </a:solidFill>
              </a:rPr>
              <a:t> Plano </a:t>
            </a:r>
            <a:r>
              <a:rPr lang="en-PH" dirty="0" err="1" smtClean="0">
                <a:solidFill>
                  <a:schemeClr val="tx2">
                    <a:lumMod val="75000"/>
                  </a:schemeClr>
                </a:solidFill>
              </a:rPr>
              <a:t>ng</a:t>
            </a:r>
            <a:r>
              <a:rPr lang="en-PH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PH" dirty="0" err="1" smtClean="0">
                <a:solidFill>
                  <a:schemeClr val="tx2">
                    <a:lumMod val="75000"/>
                  </a:schemeClr>
                </a:solidFill>
              </a:rPr>
              <a:t>Aming</a:t>
            </a:r>
            <a:r>
              <a:rPr lang="en-PH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PH" dirty="0" err="1" smtClean="0">
                <a:solidFill>
                  <a:schemeClr val="tx2">
                    <a:lumMod val="75000"/>
                  </a:schemeClr>
                </a:solidFill>
              </a:rPr>
              <a:t>Pamayanan</a:t>
            </a:r>
            <a:endParaRPr lang="en-PH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PH" dirty="0" err="1" smtClean="0"/>
              <a:t>Tugon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pamahalaan</a:t>
            </a:r>
            <a:r>
              <a:rPr lang="en-PH" dirty="0" smtClean="0"/>
              <a:t> (LGU officials)</a:t>
            </a:r>
          </a:p>
          <a:p>
            <a:r>
              <a:rPr lang="en-PH" dirty="0" err="1" smtClean="0"/>
              <a:t>Tugon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mamamayan</a:t>
            </a:r>
            <a:r>
              <a:rPr lang="en-PH" dirty="0" smtClean="0"/>
              <a:t> (Pantawid members)</a:t>
            </a:r>
          </a:p>
          <a:p>
            <a:r>
              <a:rPr lang="en-PH" dirty="0" err="1" smtClean="0"/>
              <a:t>Kailan</a:t>
            </a:r>
            <a:r>
              <a:rPr lang="en-PH" dirty="0" smtClean="0"/>
              <a:t> </a:t>
            </a:r>
            <a:r>
              <a:rPr lang="en-PH" dirty="0" err="1" smtClean="0"/>
              <a:t>ginawa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kasunduan</a:t>
            </a:r>
            <a:endParaRPr lang="en-PH" dirty="0" smtClean="0"/>
          </a:p>
          <a:p>
            <a:r>
              <a:rPr lang="en-PH" dirty="0" err="1" smtClean="0"/>
              <a:t>Lagda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mga</a:t>
            </a:r>
            <a:r>
              <a:rPr lang="en-PH" dirty="0" smtClean="0"/>
              <a:t> </a:t>
            </a:r>
            <a:r>
              <a:rPr lang="en-PH" dirty="0" err="1" smtClean="0"/>
              <a:t>kalahok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4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Social Contract Signing – Program</a:t>
            </a:r>
            <a:br>
              <a:rPr lang="en-US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(venue, date, time)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Opening Prayer</a:t>
            </a:r>
            <a:endParaRPr lang="en-US" sz="2800" dirty="0"/>
          </a:p>
          <a:p>
            <a:pPr lvl="0"/>
            <a:r>
              <a:rPr lang="en-US" dirty="0" smtClean="0"/>
              <a:t>Acknowledgment </a:t>
            </a:r>
            <a:r>
              <a:rPr lang="en-US" dirty="0"/>
              <a:t>of Participants </a:t>
            </a:r>
            <a:endParaRPr lang="en-US" sz="2800" dirty="0"/>
          </a:p>
          <a:p>
            <a:r>
              <a:rPr lang="en-US" dirty="0" smtClean="0"/>
              <a:t>A </a:t>
            </a:r>
            <a:r>
              <a:rPr lang="en-US" dirty="0"/>
              <a:t>brief introduction of </a:t>
            </a:r>
            <a:r>
              <a:rPr lang="en-US" b="1" dirty="0">
                <a:solidFill>
                  <a:srgbClr val="FF0000"/>
                </a:solidFill>
              </a:rPr>
              <a:t>(LCSO)</a:t>
            </a:r>
            <a:r>
              <a:rPr lang="en-US" b="1" dirty="0"/>
              <a:t> </a:t>
            </a:r>
            <a:r>
              <a:rPr lang="en-US" dirty="0"/>
              <a:t>and the i-Pantawid Project</a:t>
            </a:r>
            <a:endParaRPr lang="en-US" sz="2800" dirty="0"/>
          </a:p>
          <a:p>
            <a:r>
              <a:rPr lang="en-US" dirty="0"/>
              <a:t> </a:t>
            </a:r>
            <a:r>
              <a:rPr lang="en-US" dirty="0" smtClean="0"/>
              <a:t>The </a:t>
            </a:r>
            <a:r>
              <a:rPr lang="en-US" dirty="0"/>
              <a:t>Social Contract Proper</a:t>
            </a:r>
            <a:endParaRPr lang="en-US" sz="2800" dirty="0"/>
          </a:p>
          <a:p>
            <a:pPr lvl="1"/>
            <a:r>
              <a:rPr lang="en-US" dirty="0" smtClean="0"/>
              <a:t>Social Contract content</a:t>
            </a:r>
          </a:p>
          <a:p>
            <a:pPr lvl="1"/>
            <a:r>
              <a:rPr lang="en-US" dirty="0" smtClean="0"/>
              <a:t>Sharing the community vision</a:t>
            </a:r>
          </a:p>
          <a:p>
            <a:pPr lvl="1"/>
            <a:r>
              <a:rPr lang="en-US" sz="2800" dirty="0" smtClean="0"/>
              <a:t>Sharing the community development priorities</a:t>
            </a:r>
          </a:p>
          <a:p>
            <a:r>
              <a:rPr lang="en-US" dirty="0"/>
              <a:t> </a:t>
            </a:r>
            <a:r>
              <a:rPr lang="en-US" dirty="0" smtClean="0"/>
              <a:t>Response </a:t>
            </a:r>
            <a:r>
              <a:rPr lang="en-US" dirty="0"/>
              <a:t>from the Municipal Officials</a:t>
            </a:r>
            <a:endParaRPr lang="en-US" sz="2800" dirty="0"/>
          </a:p>
          <a:p>
            <a:r>
              <a:rPr lang="en-US" dirty="0"/>
              <a:t> </a:t>
            </a:r>
            <a:r>
              <a:rPr lang="en-US" dirty="0" smtClean="0"/>
              <a:t>Signing of the Social Contract</a:t>
            </a:r>
            <a:endParaRPr lang="en-US" sz="2800" dirty="0"/>
          </a:p>
          <a:p>
            <a:r>
              <a:rPr lang="en-US" dirty="0"/>
              <a:t> </a:t>
            </a:r>
            <a:r>
              <a:rPr lang="en-US" dirty="0" smtClean="0"/>
              <a:t>Closing </a:t>
            </a:r>
            <a:r>
              <a:rPr lang="en-US" dirty="0"/>
              <a:t>Prayers/Blessing</a:t>
            </a:r>
            <a:endParaRPr lang="en-US" sz="2800" dirty="0"/>
          </a:p>
          <a:p>
            <a:r>
              <a:rPr lang="en-US" dirty="0"/>
              <a:t> </a:t>
            </a:r>
            <a:r>
              <a:rPr lang="en-US" dirty="0" smtClean="0"/>
              <a:t>Picture Taking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248400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Emcee : </a:t>
            </a:r>
            <a:r>
              <a:rPr lang="en-US" b="1" dirty="0" smtClean="0">
                <a:solidFill>
                  <a:srgbClr val="FF0000"/>
                </a:solidFill>
              </a:rPr>
              <a:t>(name)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03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8" name="Group 10"/>
          <p:cNvGrpSpPr>
            <a:grpSpLocks/>
          </p:cNvGrpSpPr>
          <p:nvPr/>
        </p:nvGrpSpPr>
        <p:grpSpPr bwMode="auto">
          <a:xfrm>
            <a:off x="1524343" y="1371600"/>
            <a:ext cx="6083300" cy="5410200"/>
            <a:chOff x="824" y="144"/>
            <a:chExt cx="4072" cy="3648"/>
          </a:xfrm>
        </p:grpSpPr>
        <p:sp>
          <p:nvSpPr>
            <p:cNvPr id="58372" name="Oval 4"/>
            <p:cNvSpPr>
              <a:spLocks noChangeArrowheads="1"/>
            </p:cNvSpPr>
            <p:nvPr/>
          </p:nvSpPr>
          <p:spPr bwMode="auto">
            <a:xfrm>
              <a:off x="2248" y="1512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 err="1"/>
                <a:t>Maka-Diyos</a:t>
              </a:r>
              <a:endParaRPr lang="en-US" sz="2400" dirty="0"/>
            </a:p>
          </p:txBody>
        </p:sp>
        <p:sp>
          <p:nvSpPr>
            <p:cNvPr id="58373" name="Oval 5"/>
            <p:cNvSpPr>
              <a:spLocks noChangeArrowheads="1"/>
            </p:cNvSpPr>
            <p:nvPr/>
          </p:nvSpPr>
          <p:spPr bwMode="auto">
            <a:xfrm>
              <a:off x="2248" y="144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600" dirty="0" err="1" smtClean="0"/>
                <a:t>Mapayapa</a:t>
              </a:r>
              <a:r>
                <a:rPr lang="en-US" sz="1600" dirty="0" smtClean="0"/>
                <a:t> at </a:t>
              </a:r>
              <a:r>
                <a:rPr lang="en-US" sz="1600" dirty="0" err="1" smtClean="0"/>
                <a:t>napapatupad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ang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batas</a:t>
              </a:r>
              <a:endParaRPr lang="en-US" sz="1600" dirty="0"/>
            </a:p>
          </p:txBody>
        </p:sp>
        <p:sp>
          <p:nvSpPr>
            <p:cNvPr id="58374" name="Oval 6"/>
            <p:cNvSpPr>
              <a:spLocks noChangeArrowheads="1"/>
            </p:cNvSpPr>
            <p:nvPr/>
          </p:nvSpPr>
          <p:spPr bwMode="auto">
            <a:xfrm>
              <a:off x="3648" y="1008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dirty="0" err="1" smtClean="0"/>
                <a:t>Maunlad</a:t>
              </a:r>
              <a:endParaRPr lang="en-US" dirty="0"/>
            </a:p>
          </p:txBody>
        </p:sp>
        <p:sp>
          <p:nvSpPr>
            <p:cNvPr id="58375" name="Oval 7"/>
            <p:cNvSpPr>
              <a:spLocks noChangeArrowheads="1"/>
            </p:cNvSpPr>
            <p:nvPr/>
          </p:nvSpPr>
          <p:spPr bwMode="auto">
            <a:xfrm>
              <a:off x="3264" y="2544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600" dirty="0" err="1" smtClean="0"/>
                <a:t>Nakikilahok</a:t>
              </a:r>
              <a:r>
                <a:rPr lang="en-US" sz="1600" dirty="0" smtClean="0"/>
                <a:t> at </a:t>
              </a:r>
              <a:r>
                <a:rPr lang="en-US" sz="1600" dirty="0" err="1" smtClean="0"/>
                <a:t>nagkakaisa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na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mamamayan</a:t>
              </a:r>
              <a:endParaRPr lang="en-US" sz="1600" dirty="0"/>
            </a:p>
          </p:txBody>
        </p:sp>
        <p:sp>
          <p:nvSpPr>
            <p:cNvPr id="58376" name="Oval 8"/>
            <p:cNvSpPr>
              <a:spLocks noChangeArrowheads="1"/>
            </p:cNvSpPr>
            <p:nvPr/>
          </p:nvSpPr>
          <p:spPr bwMode="auto">
            <a:xfrm>
              <a:off x="1248" y="2544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2000" dirty="0" err="1" smtClean="0"/>
                <a:t>Malinis</a:t>
              </a:r>
              <a:r>
                <a:rPr lang="en-US" sz="2000" dirty="0" smtClean="0"/>
                <a:t> at </a:t>
              </a:r>
              <a:r>
                <a:rPr lang="en-US" sz="2000" dirty="0" err="1" smtClean="0"/>
                <a:t>ligtas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na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kapaligiran</a:t>
              </a:r>
              <a:endParaRPr lang="en-US" sz="2000" dirty="0"/>
            </a:p>
          </p:txBody>
        </p:sp>
        <p:sp>
          <p:nvSpPr>
            <p:cNvPr id="58377" name="Oval 9"/>
            <p:cNvSpPr>
              <a:spLocks noChangeArrowheads="1"/>
            </p:cNvSpPr>
            <p:nvPr/>
          </p:nvSpPr>
          <p:spPr bwMode="auto">
            <a:xfrm>
              <a:off x="824" y="1008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pPr algn="ctr"/>
              <a:r>
                <a:rPr lang="en-US" sz="1400" dirty="0" err="1" smtClean="0"/>
                <a:t>Nagmamahalan</a:t>
              </a:r>
              <a:r>
                <a:rPr lang="en-US" sz="1400" dirty="0" smtClean="0"/>
                <a:t> at </a:t>
              </a:r>
              <a:r>
                <a:rPr lang="en-US" sz="1400" dirty="0" err="1" smtClean="0"/>
                <a:t>nagtutulungang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mamamayan</a:t>
              </a:r>
              <a:endParaRPr lang="en-US" sz="14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72514" y="0"/>
            <a:ext cx="61815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Ang</a:t>
            </a:r>
            <a:r>
              <a:rPr lang="en-US" sz="4000" dirty="0" smtClean="0"/>
              <a:t> </a:t>
            </a:r>
            <a:r>
              <a:rPr lang="en-US" sz="4000" dirty="0" err="1" smtClean="0"/>
              <a:t>Pangarap</a:t>
            </a:r>
            <a:r>
              <a:rPr lang="en-US" sz="4000" dirty="0" smtClean="0"/>
              <a:t> </a:t>
            </a:r>
            <a:r>
              <a:rPr lang="en-US" sz="4000" dirty="0" err="1" smtClean="0"/>
              <a:t>na</a:t>
            </a:r>
            <a:r>
              <a:rPr lang="en-US" sz="4000" dirty="0" smtClean="0"/>
              <a:t> </a:t>
            </a:r>
            <a:r>
              <a:rPr lang="en-US" sz="4000" dirty="0" err="1" smtClean="0"/>
              <a:t>Pamayanan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607413"/>
            <a:ext cx="5659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dirty="0" smtClean="0"/>
              <a:t>LGU  ___________________________  as of </a:t>
            </a:r>
            <a:r>
              <a:rPr lang="en-PH" dirty="0" smtClean="0">
                <a:solidFill>
                  <a:srgbClr val="FF0000"/>
                </a:solidFill>
              </a:rPr>
              <a:t>(month/year)</a:t>
            </a:r>
            <a:endParaRPr lang="en-PH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23FD-ED1B-481C-BC46-19F9014BEBC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9344200">
            <a:off x="509914" y="2911125"/>
            <a:ext cx="8119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(EXAMPLE ONLY – REPLACE WITH OWN APPROPRIATE DATA FROM </a:t>
            </a:r>
            <a:r>
              <a:rPr lang="en-PH" sz="2800" b="1" dirty="0" err="1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eFDS</a:t>
            </a:r>
            <a:r>
              <a:rPr lang="en-PH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2)</a:t>
            </a:r>
            <a:endParaRPr lang="en-PH" sz="28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91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65172" y="3430748"/>
            <a:ext cx="5816828" cy="25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7" tIns="45693" rIns="91387" bIns="45693">
            <a:spAutoFit/>
          </a:bodyPr>
          <a:lstStyle>
            <a:lvl1pPr defTabSz="1276350">
              <a:defRPr>
                <a:solidFill>
                  <a:schemeClr val="tx1"/>
                </a:solidFill>
                <a:latin typeface="Arial" charset="0"/>
              </a:defRPr>
            </a:lvl1pPr>
            <a:lvl2pPr marL="1036638" indent="-398463" defTabSz="1276350">
              <a:defRPr>
                <a:solidFill>
                  <a:schemeClr val="tx1"/>
                </a:solidFill>
                <a:latin typeface="Arial" charset="0"/>
              </a:defRPr>
            </a:lvl2pPr>
            <a:lvl3pPr marL="1595438" indent="-319088" defTabSz="1276350">
              <a:defRPr>
                <a:solidFill>
                  <a:schemeClr val="tx1"/>
                </a:solidFill>
                <a:latin typeface="Arial" charset="0"/>
              </a:defRPr>
            </a:lvl3pPr>
            <a:lvl4pPr marL="2232025" indent="-319088" defTabSz="1276350">
              <a:defRPr>
                <a:solidFill>
                  <a:schemeClr val="tx1"/>
                </a:solidFill>
                <a:latin typeface="Arial" charset="0"/>
              </a:defRPr>
            </a:lvl4pPr>
            <a:lvl5pPr marL="2871788" indent="-319088" defTabSz="1276350">
              <a:defRPr>
                <a:solidFill>
                  <a:schemeClr val="tx1"/>
                </a:solidFill>
                <a:latin typeface="Arial" charset="0"/>
              </a:defRPr>
            </a:lvl5pPr>
            <a:lvl6pPr marL="3328988" indent="-31908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786188" indent="-31908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243388" indent="-31908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700588" indent="-31908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0" dirty="0" err="1" smtClean="0">
                <a:solidFill>
                  <a:srgbClr val="336600"/>
                </a:solidFill>
                <a:latin typeface="Agency FB" pitchFamily="34" charset="0"/>
              </a:rPr>
              <a:t>Tagapagpadaloy</a:t>
            </a:r>
            <a:r>
              <a:rPr lang="en-US" sz="8000" dirty="0" smtClean="0">
                <a:solidFill>
                  <a:srgbClr val="336600"/>
                </a:solidFill>
                <a:latin typeface="Agency FB" pitchFamily="34" charset="0"/>
              </a:rPr>
              <a:t> </a:t>
            </a:r>
            <a:r>
              <a:rPr lang="en-US" sz="8000" dirty="0" err="1" smtClean="0">
                <a:solidFill>
                  <a:srgbClr val="336600"/>
                </a:solidFill>
                <a:latin typeface="Agency FB" pitchFamily="34" charset="0"/>
              </a:rPr>
              <a:t>ng</a:t>
            </a:r>
            <a:r>
              <a:rPr lang="en-US" sz="8000" dirty="0" smtClean="0">
                <a:solidFill>
                  <a:srgbClr val="336600"/>
                </a:solidFill>
                <a:latin typeface="Agency FB" pitchFamily="34" charset="0"/>
              </a:rPr>
              <a:t> </a:t>
            </a:r>
            <a:r>
              <a:rPr lang="en-US" sz="8000" dirty="0" err="1" smtClean="0">
                <a:solidFill>
                  <a:srgbClr val="336600"/>
                </a:solidFill>
                <a:latin typeface="Agency FB" pitchFamily="34" charset="0"/>
              </a:rPr>
              <a:t>Pagbabago</a:t>
            </a:r>
            <a:endParaRPr lang="en-US" sz="1600" b="1" dirty="0">
              <a:solidFill>
                <a:srgbClr val="3366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068858" y="3249523"/>
            <a:ext cx="6933974" cy="76505"/>
          </a:xfrm>
          <a:prstGeom prst="hexagon">
            <a:avLst>
              <a:gd name="adj" fmla="val 2281706"/>
              <a:gd name="vf" fmla="val 115470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7" tIns="45693" rIns="91387" bIns="45693" anchor="ctr"/>
          <a:lstStyle/>
          <a:p>
            <a:pPr algn="ctr" defTabSz="914377"/>
            <a:endParaRPr lang="en-US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446544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vision must be followed by the venture.  It is not enough to stare up the steps - we must step up the stairs.  ~Vance </a:t>
            </a:r>
            <a:r>
              <a:rPr lang="en-US" sz="2800" dirty="0" err="1" smtClean="0"/>
              <a:t>Havner</a:t>
            </a:r>
            <a:endParaRPr lang="en-US" sz="2800" dirty="0" smtClean="0"/>
          </a:p>
          <a:p>
            <a:r>
              <a:rPr lang="en-US" sz="2800" i="1" dirty="0" err="1" smtClean="0">
                <a:solidFill>
                  <a:srgbClr val="006600"/>
                </a:solidFill>
              </a:rPr>
              <a:t>Ang</a:t>
            </a:r>
            <a:r>
              <a:rPr lang="en-US" sz="2800" i="1" dirty="0" smtClean="0">
                <a:solidFill>
                  <a:srgbClr val="006600"/>
                </a:solidFill>
              </a:rPr>
              <a:t> </a:t>
            </a:r>
            <a:r>
              <a:rPr lang="en-US" sz="2800" i="1" dirty="0" err="1" smtClean="0">
                <a:solidFill>
                  <a:srgbClr val="006600"/>
                </a:solidFill>
              </a:rPr>
              <a:t>pangarap</a:t>
            </a:r>
            <a:r>
              <a:rPr lang="en-US" sz="2800" i="1" dirty="0" smtClean="0">
                <a:solidFill>
                  <a:srgbClr val="006600"/>
                </a:solidFill>
              </a:rPr>
              <a:t> ay </a:t>
            </a:r>
            <a:r>
              <a:rPr lang="en-US" sz="2800" i="1" dirty="0" err="1" smtClean="0">
                <a:solidFill>
                  <a:srgbClr val="006600"/>
                </a:solidFill>
              </a:rPr>
              <a:t>dapat</a:t>
            </a:r>
            <a:r>
              <a:rPr lang="en-US" sz="2800" i="1" dirty="0" smtClean="0">
                <a:solidFill>
                  <a:srgbClr val="006600"/>
                </a:solidFill>
              </a:rPr>
              <a:t> </a:t>
            </a:r>
            <a:r>
              <a:rPr lang="en-US" sz="2800" i="1" dirty="0" err="1" smtClean="0">
                <a:solidFill>
                  <a:srgbClr val="006600"/>
                </a:solidFill>
              </a:rPr>
              <a:t>sundan</a:t>
            </a:r>
            <a:r>
              <a:rPr lang="en-US" sz="2800" i="1" dirty="0" smtClean="0">
                <a:solidFill>
                  <a:srgbClr val="006600"/>
                </a:solidFill>
              </a:rPr>
              <a:t> </a:t>
            </a:r>
            <a:r>
              <a:rPr lang="en-US" sz="2800" i="1" dirty="0" err="1" smtClean="0">
                <a:solidFill>
                  <a:srgbClr val="006600"/>
                </a:solidFill>
              </a:rPr>
              <a:t>ng</a:t>
            </a:r>
            <a:r>
              <a:rPr lang="en-US" sz="2800" i="1" dirty="0" smtClean="0">
                <a:solidFill>
                  <a:srgbClr val="006600"/>
                </a:solidFill>
              </a:rPr>
              <a:t> </a:t>
            </a:r>
            <a:r>
              <a:rPr lang="en-US" sz="2800" i="1" dirty="0" err="1" smtClean="0">
                <a:solidFill>
                  <a:srgbClr val="006600"/>
                </a:solidFill>
              </a:rPr>
              <a:t>pagkilos</a:t>
            </a:r>
            <a:r>
              <a:rPr lang="en-US" sz="2800" i="1" dirty="0" smtClean="0">
                <a:solidFill>
                  <a:srgbClr val="006600"/>
                </a:solidFill>
              </a:rPr>
              <a:t>.  Hindi </a:t>
            </a:r>
            <a:r>
              <a:rPr lang="en-US" sz="2800" i="1" dirty="0" err="1" smtClean="0">
                <a:solidFill>
                  <a:srgbClr val="006600"/>
                </a:solidFill>
              </a:rPr>
              <a:t>sapat</a:t>
            </a:r>
            <a:r>
              <a:rPr lang="en-US" sz="2800" i="1" dirty="0" smtClean="0">
                <a:solidFill>
                  <a:srgbClr val="006600"/>
                </a:solidFill>
              </a:rPr>
              <a:t> </a:t>
            </a:r>
            <a:r>
              <a:rPr lang="en-US" sz="2800" i="1" dirty="0" err="1" smtClean="0">
                <a:solidFill>
                  <a:srgbClr val="006600"/>
                </a:solidFill>
              </a:rPr>
              <a:t>na</a:t>
            </a:r>
            <a:r>
              <a:rPr lang="en-US" sz="2800" i="1" dirty="0" smtClean="0">
                <a:solidFill>
                  <a:srgbClr val="006600"/>
                </a:solidFill>
              </a:rPr>
              <a:t> </a:t>
            </a:r>
            <a:r>
              <a:rPr lang="en-US" sz="2800" i="1" dirty="0" err="1" smtClean="0">
                <a:solidFill>
                  <a:srgbClr val="006600"/>
                </a:solidFill>
              </a:rPr>
              <a:t>titigan</a:t>
            </a:r>
            <a:r>
              <a:rPr lang="en-US" sz="2800" i="1" dirty="0" smtClean="0">
                <a:solidFill>
                  <a:srgbClr val="006600"/>
                </a:solidFill>
              </a:rPr>
              <a:t> </a:t>
            </a:r>
            <a:r>
              <a:rPr lang="en-US" sz="2800" i="1" dirty="0" err="1" smtClean="0">
                <a:solidFill>
                  <a:srgbClr val="006600"/>
                </a:solidFill>
              </a:rPr>
              <a:t>lamang</a:t>
            </a:r>
            <a:r>
              <a:rPr lang="en-US" sz="2800" i="1" dirty="0" smtClean="0">
                <a:solidFill>
                  <a:srgbClr val="006600"/>
                </a:solidFill>
              </a:rPr>
              <a:t> </a:t>
            </a:r>
            <a:r>
              <a:rPr lang="en-US" sz="2800" i="1" dirty="0" err="1" smtClean="0">
                <a:solidFill>
                  <a:srgbClr val="006600"/>
                </a:solidFill>
              </a:rPr>
              <a:t>ang</a:t>
            </a:r>
            <a:r>
              <a:rPr lang="en-US" sz="2800" i="1" dirty="0" smtClean="0">
                <a:solidFill>
                  <a:srgbClr val="006600"/>
                </a:solidFill>
              </a:rPr>
              <a:t> </a:t>
            </a:r>
            <a:r>
              <a:rPr lang="en-US" sz="2800" i="1" dirty="0" err="1" smtClean="0">
                <a:solidFill>
                  <a:srgbClr val="006600"/>
                </a:solidFill>
              </a:rPr>
              <a:t>hagdanan</a:t>
            </a:r>
            <a:r>
              <a:rPr lang="en-US" sz="2800" i="1" dirty="0" smtClean="0">
                <a:solidFill>
                  <a:srgbClr val="006600"/>
                </a:solidFill>
              </a:rPr>
              <a:t>, </a:t>
            </a:r>
            <a:r>
              <a:rPr lang="en-US" sz="2800" i="1" dirty="0" err="1" smtClean="0">
                <a:solidFill>
                  <a:srgbClr val="006600"/>
                </a:solidFill>
              </a:rPr>
              <a:t>kailangan</a:t>
            </a:r>
            <a:r>
              <a:rPr lang="en-US" sz="2800" i="1" dirty="0" smtClean="0">
                <a:solidFill>
                  <a:srgbClr val="006600"/>
                </a:solidFill>
              </a:rPr>
              <a:t> </a:t>
            </a:r>
            <a:r>
              <a:rPr lang="en-US" sz="2800" i="1" dirty="0" err="1" smtClean="0">
                <a:solidFill>
                  <a:srgbClr val="006600"/>
                </a:solidFill>
              </a:rPr>
              <a:t>humakbang</a:t>
            </a:r>
            <a:r>
              <a:rPr lang="en-US" sz="2800" i="1" dirty="0" smtClean="0">
                <a:solidFill>
                  <a:srgbClr val="006600"/>
                </a:solidFill>
              </a:rPr>
              <a:t> </a:t>
            </a:r>
            <a:r>
              <a:rPr lang="en-US" sz="2800" i="1" dirty="0" err="1" smtClean="0">
                <a:solidFill>
                  <a:srgbClr val="006600"/>
                </a:solidFill>
              </a:rPr>
              <a:t>paakyat</a:t>
            </a:r>
            <a:r>
              <a:rPr lang="en-US" sz="2800" i="1" dirty="0" smtClean="0">
                <a:solidFill>
                  <a:srgbClr val="006600"/>
                </a:solidFill>
              </a:rPr>
              <a:t>.</a:t>
            </a:r>
            <a:endParaRPr lang="en-US" sz="2800" i="1" dirty="0">
              <a:solidFill>
                <a:srgbClr val="0066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47" y="3581400"/>
            <a:ext cx="2251439" cy="2251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157-FDDE-4CDF-8D20-C3A8F46CEA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604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933</Words>
  <Application>Microsoft Office PowerPoint</Application>
  <PresentationFormat>On-screen Show (4:3)</PresentationFormat>
  <Paragraphs>125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eFDS5 – Ang Kasunduang Panlipunan</vt:lpstr>
      <vt:lpstr>PowerPoint Presentation</vt:lpstr>
      <vt:lpstr>PowerPoint Presentation</vt:lpstr>
      <vt:lpstr>2 Key Players</vt:lpstr>
      <vt:lpstr>SOCIAL CONTRACT  KASUNDUANG PANLIPUNAN This Social Contract is entered into by duly authorized representatives of the   Local Government Unit of _________________________________________________________, (city/municipality, province)  represented by officials present, referred to as LGU officials and Pantawid Pamilyang Pilipino Program members of ____________________________________, (city/municipality, province) represented by their Parent Leaders and members present, referred to as Pantawid members. </vt:lpstr>
      <vt:lpstr>Social Contract Signing – Program (venue, date, time)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Bing van Tooren</dc:creator>
  <cp:lastModifiedBy>Bing van Tooren</cp:lastModifiedBy>
  <cp:revision>108</cp:revision>
  <cp:lastPrinted>2017-10-08T15:15:18Z</cp:lastPrinted>
  <dcterms:created xsi:type="dcterms:W3CDTF">2013-07-02T12:20:34Z</dcterms:created>
  <dcterms:modified xsi:type="dcterms:W3CDTF">2017-10-08T15:19:32Z</dcterms:modified>
</cp:coreProperties>
</file>