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72" r:id="rId3"/>
    <p:sldId id="270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letter"/>
  <p:notesSz cx="10234613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FF"/>
    <a:srgbClr val="0000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99" autoAdjust="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5609" cy="3553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6718" y="0"/>
            <a:ext cx="4435609" cy="3553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74E4D-5962-4929-BE3F-3444A3FA9CA9}" type="datetimeFigureOut">
              <a:rPr lang="en-PH" smtClean="0"/>
              <a:t>5/4/2018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8063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2548" y="3371989"/>
            <a:ext cx="8189521" cy="31943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742774"/>
            <a:ext cx="4435609" cy="355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6718" y="6742774"/>
            <a:ext cx="4435609" cy="355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4A6F6-C37C-46B3-8409-4BBCA8866EE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0949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6E050-E80A-4F24-A136-0B5174D66771}" type="slidenum">
              <a:rPr lang="en-US"/>
              <a:pPr/>
              <a:t>1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[GREETING, INTRODUCE SELF AS FACILITATOR] 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Various government initiatives towards achieving the vision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 the slides on government initiatives beside the sample vision statements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 with participants, soliciting other examples they are aware of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65320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59641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12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21107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13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87054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14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71021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the community members can do towards achieving the vision --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that we know what the government does, discuss with participants what they can do as members of the community towards achieving the vision.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the participants to write their suggestions on meta cards, post beside the appropriate vision addressed.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what the participants have contributed.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15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656146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the participants will do themselves, starting today, towards achieving the vision --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 the many suggestions that members of the community can do towards achieving the vision, ask the participants to select which one they will commit to doing starting today.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write their commitment in a meta card with their name which they will submit, and to write this in their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Tala-arawan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the date of today.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16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54958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Use this template</a:t>
            </a:r>
            <a:r>
              <a:rPr lang="en-PH" baseline="0" dirty="0" smtClean="0"/>
              <a:t> to write down the </a:t>
            </a:r>
            <a:r>
              <a:rPr lang="en-PH" baseline="0" smtClean="0"/>
              <a:t>community vision.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17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9093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These are the topics we will cover today.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5374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 the nine (9) sample vision statements that follow vertically on a board or wall following the pattern above.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 meta cards and colored pens.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 of community vision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 the various sample vision statements, what it means to the participants, how they understand the statements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 the participants into groups of 6 – 8 participants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each group to select a facilitator and reporter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group will select the 6 most important vision statements to them, with the most important in the center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group to report group output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 to consolidate all output into one vision for the group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Parent Leader will conduct the same activity for their members and arrive at their selected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vision priorities.  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52823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88687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39365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4596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80954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65327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4A6F6-C37C-46B3-8409-4BBCA8866EED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025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5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9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4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7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8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7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6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i-Pantawid eFDS 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4FC2C-EBCF-4CFD-B71E-ACF5A1AFEE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0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 rot="-1641787">
            <a:off x="-88306" y="833147"/>
            <a:ext cx="4119282" cy="14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4397" tIns="37199" rIns="74397" bIns="37199">
            <a:spAutoFit/>
          </a:bodyPr>
          <a:lstStyle>
            <a:lvl1pPr defTabSz="1276350">
              <a:defRPr>
                <a:solidFill>
                  <a:schemeClr val="tx1"/>
                </a:solidFill>
                <a:latin typeface="Arial" charset="0"/>
              </a:defRPr>
            </a:lvl1pPr>
            <a:lvl2pPr marL="519113" defTabSz="1276350">
              <a:defRPr>
                <a:solidFill>
                  <a:schemeClr val="tx1"/>
                </a:solidFill>
                <a:latin typeface="Arial" charset="0"/>
              </a:defRPr>
            </a:lvl2pPr>
            <a:lvl3pPr marL="1039813" defTabSz="1276350">
              <a:defRPr>
                <a:solidFill>
                  <a:schemeClr val="tx1"/>
                </a:solidFill>
                <a:latin typeface="Arial" charset="0"/>
              </a:defRPr>
            </a:lvl3pPr>
            <a:lvl4pPr marL="1555750" defTabSz="1276350">
              <a:defRPr>
                <a:solidFill>
                  <a:schemeClr val="tx1"/>
                </a:solidFill>
                <a:latin typeface="Arial" charset="0"/>
              </a:defRPr>
            </a:lvl4pPr>
            <a:lvl5pPr marL="2078038" defTabSz="1276350">
              <a:defRPr>
                <a:solidFill>
                  <a:schemeClr val="tx1"/>
                </a:solidFill>
                <a:latin typeface="Arial" charset="0"/>
              </a:defRPr>
            </a:lvl5pPr>
            <a:lvl6pPr marL="25352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4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96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68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</a:pPr>
            <a:r>
              <a:rPr lang="en-US" sz="14200" dirty="0">
                <a:solidFill>
                  <a:srgbClr val="CC0000"/>
                </a:solidFill>
                <a:latin typeface="Freestyle Script" pitchFamily="66" charset="0"/>
              </a:rPr>
              <a:t>Welcome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367520" y="4303280"/>
            <a:ext cx="6379517" cy="118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4397" tIns="37199" rIns="74397" bIns="37199">
            <a:spAutoFit/>
          </a:bodyPr>
          <a:lstStyle>
            <a:lvl1pPr defTabSz="1276350">
              <a:defRPr>
                <a:solidFill>
                  <a:schemeClr val="tx1"/>
                </a:solidFill>
                <a:latin typeface="Arial" charset="0"/>
              </a:defRPr>
            </a:lvl1pPr>
            <a:lvl2pPr marL="519113" defTabSz="1276350">
              <a:defRPr>
                <a:solidFill>
                  <a:schemeClr val="tx1"/>
                </a:solidFill>
                <a:latin typeface="Arial" charset="0"/>
              </a:defRPr>
            </a:lvl2pPr>
            <a:lvl3pPr marL="1039813" defTabSz="1276350">
              <a:defRPr>
                <a:solidFill>
                  <a:schemeClr val="tx1"/>
                </a:solidFill>
                <a:latin typeface="Arial" charset="0"/>
              </a:defRPr>
            </a:lvl3pPr>
            <a:lvl4pPr marL="1555750" defTabSz="1276350">
              <a:defRPr>
                <a:solidFill>
                  <a:schemeClr val="tx1"/>
                </a:solidFill>
                <a:latin typeface="Arial" charset="0"/>
              </a:defRPr>
            </a:lvl4pPr>
            <a:lvl5pPr marL="2078038" defTabSz="1276350">
              <a:defRPr>
                <a:solidFill>
                  <a:schemeClr val="tx1"/>
                </a:solidFill>
                <a:latin typeface="Arial" charset="0"/>
              </a:defRPr>
            </a:lvl5pPr>
            <a:lvl6pPr marL="25352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24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96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6838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7200" dirty="0" err="1" smtClean="0">
                <a:solidFill>
                  <a:srgbClr val="CC0000"/>
                </a:solidFill>
                <a:latin typeface="Freestyle Script" pitchFamily="66" charset="0"/>
              </a:rPr>
              <a:t>Pagpapatupad</a:t>
            </a:r>
            <a:r>
              <a:rPr lang="en-US" sz="7200" dirty="0" smtClean="0">
                <a:solidFill>
                  <a:srgbClr val="CC0000"/>
                </a:solidFill>
                <a:latin typeface="Freestyle Script" pitchFamily="66" charset="0"/>
              </a:rPr>
              <a:t> </a:t>
            </a:r>
            <a:r>
              <a:rPr lang="en-US" sz="7200" dirty="0" err="1" smtClean="0">
                <a:solidFill>
                  <a:srgbClr val="CC0000"/>
                </a:solidFill>
                <a:latin typeface="Freestyle Script" pitchFamily="66" charset="0"/>
              </a:rPr>
              <a:t>ng</a:t>
            </a:r>
            <a:r>
              <a:rPr lang="en-US" sz="7200" dirty="0" smtClean="0">
                <a:solidFill>
                  <a:srgbClr val="CC0000"/>
                </a:solidFill>
                <a:latin typeface="Freestyle Script" pitchFamily="66" charset="0"/>
              </a:rPr>
              <a:t> </a:t>
            </a:r>
            <a:r>
              <a:rPr lang="en-US" sz="7200" dirty="0" err="1" smtClean="0">
                <a:solidFill>
                  <a:srgbClr val="CC0000"/>
                </a:solidFill>
                <a:latin typeface="Freestyle Script" pitchFamily="66" charset="0"/>
              </a:rPr>
              <a:t>Pangarap</a:t>
            </a:r>
            <a:endParaRPr lang="en-US" sz="7200" dirty="0">
              <a:solidFill>
                <a:srgbClr val="CC0000"/>
              </a:solidFill>
              <a:latin typeface="Freestyle Script" pitchFamily="66" charset="0"/>
            </a:endParaRPr>
          </a:p>
        </p:txBody>
      </p:sp>
      <p:sp>
        <p:nvSpPr>
          <p:cNvPr id="34820" name="Arc 4"/>
          <p:cNvSpPr>
            <a:spLocks/>
          </p:cNvSpPr>
          <p:nvPr/>
        </p:nvSpPr>
        <p:spPr bwMode="auto">
          <a:xfrm rot="9880003" flipV="1">
            <a:off x="1599974" y="1599744"/>
            <a:ext cx="2288268" cy="80729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508" tIns="32754" rIns="65508" bIns="32754" anchor="ctr"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46477" y="2488110"/>
            <a:ext cx="6005687" cy="1446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0" tIns="45703" rIns="91410" bIns="45703">
            <a:spAutoFit/>
          </a:bodyPr>
          <a:lstStyle>
            <a:lvl1pPr defTabSz="1276350">
              <a:defRPr>
                <a:solidFill>
                  <a:schemeClr val="tx1"/>
                </a:solidFill>
                <a:latin typeface="Arial" charset="0"/>
              </a:defRPr>
            </a:lvl1pPr>
            <a:lvl2pPr marL="638175" defTabSz="1276350">
              <a:defRPr>
                <a:solidFill>
                  <a:schemeClr val="tx1"/>
                </a:solidFill>
                <a:latin typeface="Arial" charset="0"/>
              </a:defRPr>
            </a:lvl2pPr>
            <a:lvl3pPr marL="1276350" defTabSz="1276350">
              <a:defRPr>
                <a:solidFill>
                  <a:schemeClr val="tx1"/>
                </a:solidFill>
                <a:latin typeface="Arial" charset="0"/>
              </a:defRPr>
            </a:lvl3pPr>
            <a:lvl4pPr marL="1912938" defTabSz="1276350">
              <a:defRPr>
                <a:solidFill>
                  <a:schemeClr val="tx1"/>
                </a:solidFill>
                <a:latin typeface="Arial" charset="0"/>
              </a:defRPr>
            </a:lvl4pPr>
            <a:lvl5pPr marL="2552700" defTabSz="1276350">
              <a:defRPr>
                <a:solidFill>
                  <a:schemeClr val="tx1"/>
                </a:solidFill>
                <a:latin typeface="Arial" charset="0"/>
              </a:defRPr>
            </a:lvl5pPr>
            <a:lvl6pPr marL="30099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671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243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81500" defTabSz="1276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b="1" dirty="0">
                <a:solidFill>
                  <a:srgbClr val="000099"/>
                </a:solidFill>
              </a:rPr>
              <a:t>TUNGO SA</a:t>
            </a:r>
          </a:p>
          <a:p>
            <a:pPr algn="ctr"/>
            <a:r>
              <a:rPr lang="en-US" sz="4400" b="1" dirty="0">
                <a:solidFill>
                  <a:srgbClr val="000099"/>
                </a:solidFill>
              </a:rPr>
              <a:t>BAYANG </a:t>
            </a:r>
            <a:r>
              <a:rPr lang="en-US" sz="4400" b="1" dirty="0" smtClean="0">
                <a:solidFill>
                  <a:srgbClr val="000099"/>
                </a:solidFill>
              </a:rPr>
              <a:t>MAGILIW - 2</a:t>
            </a:r>
            <a:endParaRPr lang="en-US" sz="4400" b="1" dirty="0">
              <a:solidFill>
                <a:srgbClr val="000099"/>
              </a:solidFill>
            </a:endParaRP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t="28000" r="74001" b="28000"/>
          <a:stretch>
            <a:fillRect/>
          </a:stretch>
        </p:blipFill>
        <p:spPr bwMode="auto">
          <a:xfrm>
            <a:off x="5332867" y="761620"/>
            <a:ext cx="1754187" cy="1675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859134" y="2286001"/>
            <a:ext cx="303893" cy="30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508" tIns="32754" rIns="65508" bIns="32754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859134" y="609753"/>
            <a:ext cx="303893" cy="30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508" tIns="32754" rIns="65508" bIns="32754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A61E-48FD-4F96-85A2-4E092D9FE7A4}" type="slidenum">
              <a:rPr lang="en-US" smtClean="0"/>
              <a:t>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81000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err="1" smtClean="0">
                <a:latin typeface="Arial" pitchFamily="34" charset="0"/>
                <a:cs typeface="Arial" pitchFamily="34" charset="0"/>
              </a:rPr>
              <a:t>Brgy</a:t>
            </a:r>
            <a:r>
              <a:rPr lang="en-US" sz="5400" cap="none" dirty="0" smtClean="0">
                <a:latin typeface="Arial" pitchFamily="34" charset="0"/>
                <a:cs typeface="Arial" pitchFamily="34" charset="0"/>
              </a:rPr>
              <a:t> Nutrition Council</a:t>
            </a:r>
            <a:br>
              <a:rPr lang="en-US" sz="5400" cap="none" dirty="0" smtClean="0">
                <a:latin typeface="Arial" pitchFamily="34" charset="0"/>
                <a:cs typeface="Arial" pitchFamily="34" charset="0"/>
              </a:rPr>
            </a:br>
            <a:r>
              <a:rPr lang="en-US" sz="5400" cap="none" dirty="0" smtClean="0">
                <a:latin typeface="Arial" pitchFamily="34" charset="0"/>
                <a:cs typeface="Arial" pitchFamily="34" charset="0"/>
              </a:rPr>
              <a:t>Universal Health Care</a:t>
            </a:r>
            <a:br>
              <a:rPr lang="en-US" sz="5400" cap="none" dirty="0" smtClean="0">
                <a:latin typeface="Arial" pitchFamily="34" charset="0"/>
                <a:cs typeface="Arial" pitchFamily="34" charset="0"/>
              </a:rPr>
            </a:br>
            <a:r>
              <a:rPr lang="en-US" sz="5400" cap="none" dirty="0" smtClean="0">
                <a:latin typeface="Arial" pitchFamily="34" charset="0"/>
                <a:cs typeface="Arial" pitchFamily="34" charset="0"/>
              </a:rPr>
              <a:t>Water System, 4ps</a:t>
            </a:r>
            <a:endParaRPr lang="en-US" sz="5400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685800"/>
            <a:ext cx="7772400" cy="2209800"/>
          </a:xfrm>
        </p:spPr>
        <p:txBody>
          <a:bodyPr>
            <a:noAutofit/>
          </a:bodyPr>
          <a:lstStyle/>
          <a:p>
            <a:pPr algn="ctr"/>
            <a:r>
              <a:rPr lang="en-US" sz="8800" i="1" dirty="0" err="1" smtClean="0">
                <a:solidFill>
                  <a:srgbClr val="000099"/>
                </a:solidFill>
                <a:latin typeface="Comic Sans MS" pitchFamily="66" charset="0"/>
              </a:rPr>
              <a:t>Galing</a:t>
            </a:r>
            <a:r>
              <a:rPr lang="en-US" sz="88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8800" i="1" dirty="0" err="1" smtClean="0">
                <a:solidFill>
                  <a:srgbClr val="000099"/>
                </a:solidFill>
                <a:latin typeface="Comic Sans MS" pitchFamily="66" charset="0"/>
              </a:rPr>
              <a:t>sa</a:t>
            </a:r>
            <a:r>
              <a:rPr lang="en-US" sz="88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8800" i="1" dirty="0" err="1" smtClean="0">
                <a:solidFill>
                  <a:srgbClr val="000099"/>
                </a:solidFill>
                <a:latin typeface="Comic Sans MS" pitchFamily="66" charset="0"/>
              </a:rPr>
              <a:t>Gobyerno</a:t>
            </a:r>
            <a:r>
              <a:rPr lang="en-US" sz="8800" i="1" dirty="0" smtClean="0">
                <a:solidFill>
                  <a:srgbClr val="000099"/>
                </a:solidFill>
                <a:latin typeface="Comic Sans MS" pitchFamily="66" charset="0"/>
              </a:rPr>
              <a:t>---</a:t>
            </a:r>
            <a:endParaRPr lang="en-US" sz="88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3429000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8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3667125"/>
            <a:ext cx="8991599" cy="1362075"/>
          </a:xfrm>
        </p:spPr>
        <p:txBody>
          <a:bodyPr>
            <a:noAutofit/>
          </a:bodyPr>
          <a:lstStyle/>
          <a:p>
            <a:pPr algn="ctr"/>
            <a:r>
              <a:rPr lang="en-US" sz="3600" cap="none" dirty="0" err="1" smtClean="0">
                <a:latin typeface="Arial Narrow" pitchFamily="34" charset="0"/>
              </a:rPr>
              <a:t>Lupong</a:t>
            </a:r>
            <a:r>
              <a:rPr lang="en-US" sz="3600" cap="none" dirty="0" smtClean="0">
                <a:latin typeface="Arial Narrow" pitchFamily="34" charset="0"/>
              </a:rPr>
              <a:t> </a:t>
            </a:r>
            <a:r>
              <a:rPr lang="en-US" sz="3600" cap="none" dirty="0" err="1" smtClean="0">
                <a:latin typeface="Arial Narrow" pitchFamily="34" charset="0"/>
              </a:rPr>
              <a:t>Tagapamayapa</a:t>
            </a:r>
            <a:r>
              <a:rPr lang="en-US" sz="3600" cap="none" dirty="0" smtClean="0">
                <a:latin typeface="Arial Narrow" pitchFamily="34" charset="0"/>
              </a:rPr>
              <a:t/>
            </a:r>
            <a:br>
              <a:rPr lang="en-US" sz="3600" cap="none" dirty="0" smtClean="0">
                <a:latin typeface="Arial Narrow" pitchFamily="34" charset="0"/>
              </a:rPr>
            </a:br>
            <a:r>
              <a:rPr lang="en-US" sz="3600" cap="none" dirty="0" err="1" smtClean="0">
                <a:latin typeface="Arial Narrow" pitchFamily="34" charset="0"/>
              </a:rPr>
              <a:t>Tanod</a:t>
            </a:r>
            <a:r>
              <a:rPr lang="en-US" sz="3600" cap="none" dirty="0" smtClean="0">
                <a:latin typeface="Arial Narrow" pitchFamily="34" charset="0"/>
              </a:rPr>
              <a:t>, Community Brigades</a:t>
            </a:r>
            <a:br>
              <a:rPr lang="en-US" sz="3600" cap="none" dirty="0" smtClean="0">
                <a:latin typeface="Arial Narrow" pitchFamily="34" charset="0"/>
              </a:rPr>
            </a:br>
            <a:r>
              <a:rPr lang="en-US" sz="3600" cap="none" dirty="0" err="1" smtClean="0">
                <a:latin typeface="Arial Narrow" pitchFamily="34" charset="0"/>
              </a:rPr>
              <a:t>Brgy</a:t>
            </a:r>
            <a:r>
              <a:rPr lang="en-US" sz="3600" cap="none" dirty="0" smtClean="0">
                <a:latin typeface="Arial Narrow" pitchFamily="34" charset="0"/>
              </a:rPr>
              <a:t> Council For The Protection Of Children</a:t>
            </a:r>
            <a:br>
              <a:rPr lang="en-US" sz="3600" cap="none" dirty="0" smtClean="0">
                <a:latin typeface="Arial Narrow" pitchFamily="34" charset="0"/>
              </a:rPr>
            </a:br>
            <a:r>
              <a:rPr lang="en-US" sz="3600" cap="none" dirty="0" smtClean="0">
                <a:latin typeface="Arial Narrow" pitchFamily="34" charset="0"/>
              </a:rPr>
              <a:t>Comprehensive Juvenile Intervention Program</a:t>
            </a:r>
            <a:br>
              <a:rPr lang="en-US" sz="3600" cap="none" dirty="0" smtClean="0">
                <a:latin typeface="Arial Narrow" pitchFamily="34" charset="0"/>
              </a:rPr>
            </a:br>
            <a:r>
              <a:rPr lang="en-US" sz="3600" cap="none" dirty="0" smtClean="0">
                <a:latin typeface="Arial Narrow" pitchFamily="34" charset="0"/>
              </a:rPr>
              <a:t>Anti-drug Abuse Council</a:t>
            </a:r>
            <a:endParaRPr lang="en-US" sz="3600" cap="none" dirty="0">
              <a:latin typeface="Arial Narrow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429000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500965"/>
            <a:ext cx="8382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rial Narrow" pitchFamily="34" charset="0"/>
              </a:rPr>
              <a:t>Food for Work, BHW, </a:t>
            </a:r>
            <a:r>
              <a:rPr lang="en-US" sz="8000" b="1" dirty="0" err="1" smtClean="0">
                <a:latin typeface="Arial Narrow" pitchFamily="34" charset="0"/>
              </a:rPr>
              <a:t>RNHeals</a:t>
            </a:r>
            <a:r>
              <a:rPr lang="en-US" sz="8000" b="1" dirty="0" smtClean="0">
                <a:latin typeface="Arial Narrow" pitchFamily="34" charset="0"/>
              </a:rPr>
              <a:t>, SLP</a:t>
            </a:r>
            <a:endParaRPr lang="en-US" sz="8000" b="1" dirty="0">
              <a:latin typeface="Arial Narrow" pitchFamily="34" charset="0"/>
            </a:endParaRP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7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n-US" sz="8000" cap="none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K+12, 4Ps</a:t>
            </a:r>
            <a:br>
              <a:rPr lang="en-US" sz="8000" cap="none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</a:br>
            <a:r>
              <a:rPr lang="en-US" sz="8000" cap="none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Day Care Centers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686800" cy="2209800"/>
          </a:xfrm>
        </p:spPr>
        <p:txBody>
          <a:bodyPr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err="1">
                <a:solidFill>
                  <a:srgbClr val="000000"/>
                </a:solidFill>
                <a:latin typeface="Arial Narrow" pitchFamily="34" charset="0"/>
              </a:rPr>
              <a:t>Brgy</a:t>
            </a:r>
            <a:r>
              <a:rPr lang="en-US" sz="4400" b="1" dirty="0">
                <a:solidFill>
                  <a:srgbClr val="000000"/>
                </a:solidFill>
                <a:latin typeface="Arial Narrow" pitchFamily="34" charset="0"/>
              </a:rPr>
              <a:t> Development </a:t>
            </a:r>
            <a:r>
              <a:rPr lang="en-US" sz="4400" b="1" dirty="0" smtClean="0">
                <a:solidFill>
                  <a:srgbClr val="000000"/>
                </a:solidFill>
                <a:latin typeface="Arial Narrow" pitchFamily="34" charset="0"/>
              </a:rPr>
              <a:t>Council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000000"/>
                </a:solidFill>
                <a:latin typeface="Arial Narrow" pitchFamily="34" charset="0"/>
              </a:rPr>
              <a:t>Local </a:t>
            </a:r>
            <a:r>
              <a:rPr lang="en-US" sz="4400" b="1" dirty="0">
                <a:solidFill>
                  <a:srgbClr val="000000"/>
                </a:solidFill>
                <a:latin typeface="Arial Narrow" pitchFamily="34" charset="0"/>
              </a:rPr>
              <a:t>Development Fund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000000"/>
                </a:solidFill>
                <a:latin typeface="Arial Narrow" pitchFamily="34" charset="0"/>
              </a:rPr>
              <a:t>Satellite market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 Narrow" pitchFamily="34" charset="0"/>
              </a:rPr>
              <a:t>Maintenance of </a:t>
            </a:r>
            <a:r>
              <a:rPr lang="en-US" sz="3600" b="1" dirty="0" err="1">
                <a:solidFill>
                  <a:srgbClr val="000000"/>
                </a:solidFill>
                <a:latin typeface="Arial Narrow" pitchFamily="34" charset="0"/>
              </a:rPr>
              <a:t>brgy</a:t>
            </a:r>
            <a:r>
              <a:rPr lang="en-US" sz="3600" b="1" dirty="0">
                <a:solidFill>
                  <a:srgbClr val="000000"/>
                </a:solidFill>
                <a:latin typeface="Arial Narrow" pitchFamily="34" charset="0"/>
              </a:rPr>
              <a:t> roads, </a:t>
            </a:r>
            <a:r>
              <a:rPr lang="en-US" sz="3600" b="1" dirty="0" smtClean="0">
                <a:solidFill>
                  <a:srgbClr val="000000"/>
                </a:solidFill>
                <a:latin typeface="Arial Narrow" pitchFamily="34" charset="0"/>
              </a:rPr>
              <a:t>bridges</a:t>
            </a:r>
            <a:r>
              <a:rPr lang="en-US" sz="3600" b="1" dirty="0">
                <a:solidFill>
                  <a:srgbClr val="000000"/>
                </a:solidFill>
                <a:latin typeface="Arial Narrow" pitchFamily="34" charset="0"/>
              </a:rPr>
              <a:t>, facilities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3389871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83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667125"/>
            <a:ext cx="7772400" cy="1362075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n-US" sz="6000" cap="none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Gender &amp; Development (GAD)</a:t>
            </a:r>
            <a:br>
              <a:rPr lang="en-US" sz="6000" cap="none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</a:br>
            <a:r>
              <a:rPr lang="en-US" sz="6000" cap="none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Lupong</a:t>
            </a:r>
            <a:r>
              <a:rPr lang="en-US" sz="6000" cap="none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6000" cap="none" dirty="0" err="1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Tagapamayapa</a:t>
            </a:r>
            <a:endParaRPr lang="en-US" sz="6000" cap="none" dirty="0">
              <a:solidFill>
                <a:srgbClr val="000000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068858"/>
            <a:ext cx="7772400" cy="2209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 Narrow" pitchFamily="34" charset="0"/>
              </a:rPr>
              <a:t>Disaster Risk Reduction </a:t>
            </a:r>
            <a:r>
              <a:rPr lang="en-US" sz="4400" b="1" dirty="0" err="1">
                <a:solidFill>
                  <a:schemeClr val="tx1"/>
                </a:solidFill>
                <a:latin typeface="Arial Narrow" pitchFamily="34" charset="0"/>
              </a:rPr>
              <a:t>Mgmt</a:t>
            </a:r>
            <a:endParaRPr lang="en-US" sz="44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Arial Narrow" pitchFamily="34" charset="0"/>
              </a:rPr>
              <a:t>Solid Waste </a:t>
            </a:r>
            <a:r>
              <a:rPr lang="en-US" sz="4400" b="1" dirty="0" err="1">
                <a:solidFill>
                  <a:schemeClr val="tx1"/>
                </a:solidFill>
                <a:latin typeface="Arial Narrow" pitchFamily="34" charset="0"/>
              </a:rPr>
              <a:t>Mgmt</a:t>
            </a:r>
            <a:endParaRPr lang="en-US" sz="44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Arial Narrow" pitchFamily="34" charset="0"/>
              </a:rPr>
              <a:t>Garbage collection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Arial Narrow" pitchFamily="34" charset="0"/>
              </a:rPr>
              <a:t>National Greening Program</a:t>
            </a:r>
            <a:endParaRPr lang="en-US" sz="6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3402228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89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242" y="4048125"/>
            <a:ext cx="7772400" cy="1362075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n-US" sz="7200" cap="none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Invocation</a:t>
            </a:r>
            <a:br>
              <a:rPr lang="en-US" sz="7200" cap="none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</a:br>
            <a:r>
              <a:rPr lang="en-US" sz="7200" cap="none" dirty="0">
                <a:solidFill>
                  <a:srgbClr val="000000"/>
                </a:solidFill>
                <a:latin typeface="Arial Narrow" pitchFamily="34" charset="0"/>
                <a:ea typeface="+mn-ea"/>
                <a:cs typeface="+mn-cs"/>
              </a:rPr>
              <a:t>Church Festivals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066800"/>
            <a:ext cx="7772400" cy="22098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Arial Narrow" pitchFamily="34" charset="0"/>
              </a:rPr>
              <a:t>Barangay </a:t>
            </a:r>
            <a:r>
              <a:rPr lang="en-US" sz="6000" b="1" dirty="0" smtClean="0">
                <a:solidFill>
                  <a:schemeClr val="tx1"/>
                </a:solidFill>
                <a:latin typeface="Arial Narrow" pitchFamily="34" charset="0"/>
              </a:rPr>
              <a:t>Assembly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Arial Narrow" pitchFamily="34" charset="0"/>
              </a:rPr>
              <a:t>Barangay Projects</a:t>
            </a:r>
            <a:endParaRPr lang="en-US" sz="60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US" sz="6000" b="1" dirty="0">
                <a:solidFill>
                  <a:schemeClr val="tx1"/>
                </a:solidFill>
                <a:latin typeface="Arial Narrow" pitchFamily="34" charset="0"/>
              </a:rPr>
              <a:t>Events – Fiesta, </a:t>
            </a:r>
            <a:r>
              <a:rPr lang="en-US" sz="6000" b="1" dirty="0" err="1">
                <a:solidFill>
                  <a:schemeClr val="tx1"/>
                </a:solidFill>
                <a:latin typeface="Arial Narrow" pitchFamily="34" charset="0"/>
              </a:rPr>
              <a:t>Palaro</a:t>
            </a:r>
            <a:endParaRPr lang="en-US" sz="6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3429000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80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685800"/>
            <a:ext cx="7772400" cy="2209800"/>
          </a:xfrm>
        </p:spPr>
        <p:txBody>
          <a:bodyPr>
            <a:noAutofit/>
          </a:bodyPr>
          <a:lstStyle/>
          <a:p>
            <a:pPr algn="ctr"/>
            <a:r>
              <a:rPr lang="en-US" sz="8800" i="1" dirty="0" err="1" smtClean="0">
                <a:solidFill>
                  <a:srgbClr val="000099"/>
                </a:solidFill>
                <a:latin typeface="Comic Sans MS" pitchFamily="66" charset="0"/>
              </a:rPr>
              <a:t>Galing</a:t>
            </a:r>
            <a:r>
              <a:rPr lang="en-US" sz="88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8800" i="1" dirty="0" err="1" smtClean="0">
                <a:solidFill>
                  <a:srgbClr val="000099"/>
                </a:solidFill>
                <a:latin typeface="Comic Sans MS" pitchFamily="66" charset="0"/>
              </a:rPr>
              <a:t>sa</a:t>
            </a:r>
            <a:r>
              <a:rPr lang="en-US" sz="88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8800" i="1" dirty="0" err="1" smtClean="0">
                <a:solidFill>
                  <a:srgbClr val="000099"/>
                </a:solidFill>
                <a:latin typeface="Comic Sans MS" pitchFamily="66" charset="0"/>
              </a:rPr>
              <a:t>mga</a:t>
            </a:r>
            <a:r>
              <a:rPr lang="en-US" sz="88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8800" i="1" dirty="0" err="1" smtClean="0">
                <a:solidFill>
                  <a:srgbClr val="000099"/>
                </a:solidFill>
                <a:latin typeface="Comic Sans MS" pitchFamily="66" charset="0"/>
              </a:rPr>
              <a:t>Mamamayan</a:t>
            </a:r>
            <a:r>
              <a:rPr lang="en-US" sz="8800" i="1" dirty="0" smtClean="0">
                <a:solidFill>
                  <a:srgbClr val="000099"/>
                </a:solidFill>
                <a:latin typeface="Comic Sans MS" pitchFamily="66" charset="0"/>
              </a:rPr>
              <a:t> --</a:t>
            </a:r>
            <a:endParaRPr lang="en-US" sz="88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3429000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99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685800"/>
            <a:ext cx="7772400" cy="2209800"/>
          </a:xfrm>
        </p:spPr>
        <p:txBody>
          <a:bodyPr>
            <a:noAutofit/>
          </a:bodyPr>
          <a:lstStyle/>
          <a:p>
            <a:pPr algn="ctr"/>
            <a:r>
              <a:rPr lang="en-US" sz="8800" i="1" dirty="0" err="1" smtClean="0">
                <a:solidFill>
                  <a:srgbClr val="000099"/>
                </a:solidFill>
                <a:latin typeface="Comic Sans MS" pitchFamily="66" charset="0"/>
              </a:rPr>
              <a:t>Galing</a:t>
            </a:r>
            <a:r>
              <a:rPr lang="en-US" sz="88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8800" i="1" dirty="0" err="1" smtClean="0">
                <a:solidFill>
                  <a:srgbClr val="000099"/>
                </a:solidFill>
                <a:latin typeface="Comic Sans MS" pitchFamily="66" charset="0"/>
              </a:rPr>
              <a:t>sa</a:t>
            </a:r>
            <a:r>
              <a:rPr lang="en-US" sz="8800" i="1" dirty="0" smtClean="0">
                <a:solidFill>
                  <a:srgbClr val="000099"/>
                </a:solidFill>
                <a:latin typeface="Comic Sans MS" pitchFamily="66" charset="0"/>
              </a:rPr>
              <a:t> Akin --</a:t>
            </a:r>
            <a:endParaRPr lang="en-US" sz="88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3429000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44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8" name="Group 10"/>
          <p:cNvGrpSpPr>
            <a:grpSpLocks/>
          </p:cNvGrpSpPr>
          <p:nvPr/>
        </p:nvGrpSpPr>
        <p:grpSpPr bwMode="auto">
          <a:xfrm>
            <a:off x="1524343" y="1157415"/>
            <a:ext cx="6083300" cy="5410200"/>
            <a:chOff x="824" y="144"/>
            <a:chExt cx="4072" cy="3648"/>
          </a:xfrm>
        </p:grpSpPr>
        <p:sp>
          <p:nvSpPr>
            <p:cNvPr id="58372" name="Oval 4"/>
            <p:cNvSpPr>
              <a:spLocks noChangeArrowheads="1"/>
            </p:cNvSpPr>
            <p:nvPr/>
          </p:nvSpPr>
          <p:spPr bwMode="auto">
            <a:xfrm>
              <a:off x="2248" y="1512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58373" name="Oval 5"/>
            <p:cNvSpPr>
              <a:spLocks noChangeArrowheads="1"/>
            </p:cNvSpPr>
            <p:nvPr/>
          </p:nvSpPr>
          <p:spPr bwMode="auto">
            <a:xfrm>
              <a:off x="2248" y="144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lang="en-US" sz="1600" dirty="0"/>
            </a:p>
          </p:txBody>
        </p:sp>
        <p:sp>
          <p:nvSpPr>
            <p:cNvPr id="58374" name="Oval 6"/>
            <p:cNvSpPr>
              <a:spLocks noChangeArrowheads="1"/>
            </p:cNvSpPr>
            <p:nvPr/>
          </p:nvSpPr>
          <p:spPr bwMode="auto">
            <a:xfrm>
              <a:off x="3648" y="1008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58375" name="Oval 7"/>
            <p:cNvSpPr>
              <a:spLocks noChangeArrowheads="1"/>
            </p:cNvSpPr>
            <p:nvPr/>
          </p:nvSpPr>
          <p:spPr bwMode="auto">
            <a:xfrm>
              <a:off x="3264" y="2544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lang="en-US" sz="1600" dirty="0"/>
            </a:p>
          </p:txBody>
        </p:sp>
        <p:sp>
          <p:nvSpPr>
            <p:cNvPr id="58376" name="Oval 8"/>
            <p:cNvSpPr>
              <a:spLocks noChangeArrowheads="1"/>
            </p:cNvSpPr>
            <p:nvPr/>
          </p:nvSpPr>
          <p:spPr bwMode="auto">
            <a:xfrm>
              <a:off x="1248" y="2544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lang="en-US" sz="2000" dirty="0"/>
            </a:p>
          </p:txBody>
        </p:sp>
        <p:sp>
          <p:nvSpPr>
            <p:cNvPr id="58377" name="Oval 9"/>
            <p:cNvSpPr>
              <a:spLocks noChangeArrowheads="1"/>
            </p:cNvSpPr>
            <p:nvPr/>
          </p:nvSpPr>
          <p:spPr bwMode="auto">
            <a:xfrm>
              <a:off x="824" y="1008"/>
              <a:ext cx="1248" cy="1248"/>
            </a:xfrm>
            <a:prstGeom prst="ellipse">
              <a:avLst/>
            </a:prstGeom>
            <a:gradFill rotWithShape="1">
              <a:gsLst>
                <a:gs pos="0">
                  <a:srgbClr val="FFCC66"/>
                </a:gs>
                <a:gs pos="100000">
                  <a:srgbClr val="FFFF99"/>
                </a:gs>
              </a:gsLst>
              <a:lin ang="2700000" scaled="1"/>
            </a:gradFill>
            <a:ln w="9525">
              <a:solidFill>
                <a:srgbClr val="FFCC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17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3000" y="0"/>
            <a:ext cx="72106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Pangarap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Pamayanan</a:t>
            </a:r>
            <a:r>
              <a:rPr lang="en-US" sz="4000" dirty="0" smtClean="0"/>
              <a:t> </a:t>
            </a:r>
            <a:r>
              <a:rPr lang="en-US" sz="2400" dirty="0" smtClean="0"/>
              <a:t>(TPM1)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607413"/>
            <a:ext cx="5659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dirty="0" smtClean="0"/>
              <a:t>LGU  ___________________________  as of </a:t>
            </a:r>
            <a:r>
              <a:rPr lang="en-PH" dirty="0" smtClean="0">
                <a:solidFill>
                  <a:srgbClr val="FF0000"/>
                </a:solidFill>
              </a:rPr>
              <a:t>(month/year)</a:t>
            </a:r>
            <a:endParaRPr lang="en-P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Freestyle Script" pitchFamily="66" charset="0"/>
              </a:rPr>
              <a:t>eFDS2 - </a:t>
            </a:r>
            <a:r>
              <a:rPr lang="en-US" sz="6000" dirty="0" err="1">
                <a:solidFill>
                  <a:srgbClr val="CC0000"/>
                </a:solidFill>
                <a:latin typeface="Freestyle Script" pitchFamily="66" charset="0"/>
              </a:rPr>
              <a:t>Pagpapatupad</a:t>
            </a:r>
            <a:r>
              <a:rPr lang="en-US" sz="6000" dirty="0">
                <a:solidFill>
                  <a:srgbClr val="CC0000"/>
                </a:solidFill>
                <a:latin typeface="Freestyle Script" pitchFamily="66" charset="0"/>
              </a:rPr>
              <a:t> </a:t>
            </a:r>
            <a:r>
              <a:rPr lang="en-US" sz="6000" dirty="0" err="1">
                <a:solidFill>
                  <a:srgbClr val="CC0000"/>
                </a:solidFill>
                <a:latin typeface="Freestyle Script" pitchFamily="66" charset="0"/>
              </a:rPr>
              <a:t>ng</a:t>
            </a:r>
            <a:r>
              <a:rPr lang="en-US" sz="6000" dirty="0">
                <a:solidFill>
                  <a:srgbClr val="CC0000"/>
                </a:solidFill>
                <a:latin typeface="Freestyle Script" pitchFamily="66" charset="0"/>
              </a:rPr>
              <a:t> </a:t>
            </a:r>
            <a:r>
              <a:rPr lang="en-US" sz="6000" dirty="0" err="1" smtClean="0">
                <a:solidFill>
                  <a:srgbClr val="CC0000"/>
                </a:solidFill>
                <a:latin typeface="Freestyle Script" pitchFamily="66" charset="0"/>
              </a:rPr>
              <a:t>Pangarap</a:t>
            </a:r>
            <a:endParaRPr lang="en-P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696200" cy="3352800"/>
          </a:xfrm>
          <a:solidFill>
            <a:srgbClr val="CCFFCC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PH" sz="3600" dirty="0" smtClean="0"/>
              <a:t>Process --</a:t>
            </a:r>
          </a:p>
          <a:p>
            <a:pPr marL="514350" indent="-514350">
              <a:buFont typeface="+mj-lt"/>
              <a:buAutoNum type="arabicPeriod"/>
            </a:pPr>
            <a:r>
              <a:rPr lang="en-PH" sz="3600" dirty="0" err="1" smtClean="0"/>
              <a:t>Pangarap</a:t>
            </a:r>
            <a:r>
              <a:rPr lang="en-PH" sz="3600" dirty="0" smtClean="0"/>
              <a:t> </a:t>
            </a:r>
            <a:r>
              <a:rPr lang="en-PH" sz="3600" dirty="0" err="1" smtClean="0"/>
              <a:t>ng</a:t>
            </a:r>
            <a:r>
              <a:rPr lang="en-PH" sz="3600" dirty="0" smtClean="0"/>
              <a:t> </a:t>
            </a:r>
            <a:r>
              <a:rPr lang="en-PH" sz="3600" dirty="0" err="1" smtClean="0"/>
              <a:t>Pamayanan</a:t>
            </a:r>
            <a:endParaRPr lang="en-PH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Galing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Gobyerno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Galing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Pamayanan</a:t>
            </a:r>
            <a:endParaRPr lang="en-US" sz="3600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Galing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Akin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A61E-48FD-4F96-85A2-4E092D9FE7A4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4800600"/>
            <a:ext cx="7307642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PH" sz="3200" dirty="0" smtClean="0"/>
              <a:t>Workshop Outcome --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Community vision as defined by the PLs</a:t>
            </a:r>
            <a:endParaRPr lang="en-PH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Personal commitments</a:t>
            </a:r>
            <a:endParaRPr lang="en-PH" sz="3200" dirty="0"/>
          </a:p>
        </p:txBody>
      </p:sp>
    </p:spTree>
    <p:extLst>
      <p:ext uri="{BB962C8B-B14F-4D97-AF65-F5344CB8AC3E}">
        <p14:creationId xmlns:p14="http://schemas.microsoft.com/office/powerpoint/2010/main" val="216280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-36959"/>
            <a:ext cx="6248513" cy="736699"/>
          </a:xfrm>
        </p:spPr>
        <p:txBody>
          <a:bodyPr/>
          <a:lstStyle/>
          <a:p>
            <a:pPr eaLnBrk="1" hangingPunct="1"/>
            <a:r>
              <a:rPr lang="en-US" sz="2800" b="1">
                <a:latin typeface="Comic Sans MS" pitchFamily="66" charset="0"/>
              </a:rPr>
              <a:t>PAGPAPATUPAD NG PANGARAP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57" y="1284387"/>
            <a:ext cx="2468279" cy="5344914"/>
          </a:xfrm>
        </p:spPr>
        <p:txBody>
          <a:bodyPr>
            <a:normAutofit/>
          </a:bodyPr>
          <a:lstStyle/>
          <a:p>
            <a:pPr marL="406134" indent="-406134">
              <a:lnSpc>
                <a:spcPct val="80000"/>
              </a:lnSpc>
              <a:buFontTx/>
              <a:buAutoNum type="arabicPeriod"/>
            </a:pPr>
            <a:r>
              <a:rPr lang="en-US" sz="1400" b="1" dirty="0" err="1" smtClean="0"/>
              <a:t>Malusog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mamamayan</a:t>
            </a:r>
            <a:endParaRPr lang="en-US" sz="14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endParaRPr lang="en-US" sz="16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r>
              <a:rPr lang="en-US" sz="1400" b="1" dirty="0" smtClean="0"/>
              <a:t>May </a:t>
            </a:r>
            <a:r>
              <a:rPr lang="en-US" sz="1400" b="1" dirty="0" err="1" smtClean="0"/>
              <a:t>hanapbuhay</a:t>
            </a:r>
            <a:r>
              <a:rPr lang="en-US" sz="1400" b="1" dirty="0" smtClean="0"/>
              <a:t>/ </a:t>
            </a:r>
            <a:r>
              <a:rPr lang="en-US" sz="1400" b="1" dirty="0" err="1" smtClean="0"/>
              <a:t>pagkakakitaan</a:t>
            </a:r>
            <a:endParaRPr lang="en-US" sz="14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endParaRPr lang="en-US" sz="7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r>
              <a:rPr lang="en-US" sz="1400" b="1" dirty="0" err="1" smtClean="0"/>
              <a:t>Mapayapa</a:t>
            </a:r>
            <a:r>
              <a:rPr lang="en-US" sz="1400" b="1" dirty="0" smtClean="0"/>
              <a:t> at </a:t>
            </a:r>
            <a:r>
              <a:rPr lang="en-US" sz="1400" b="1" dirty="0" err="1" smtClean="0"/>
              <a:t>natutupad</a:t>
            </a:r>
            <a:r>
              <a:rPr lang="en-US" sz="1400" b="1" dirty="0" smtClean="0"/>
              <a:t> and </a:t>
            </a:r>
            <a:r>
              <a:rPr lang="en-US" sz="1400" b="1" dirty="0" err="1" smtClean="0"/>
              <a:t>batas</a:t>
            </a:r>
            <a:endParaRPr lang="en-US" sz="14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endParaRPr lang="en-US" sz="39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r>
              <a:rPr lang="en-US" sz="1400" b="1" dirty="0" err="1" smtClean="0"/>
              <a:t>Maunlad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pamayanan</a:t>
            </a:r>
            <a:endParaRPr lang="en-US" sz="14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endParaRPr lang="en-US" sz="54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r>
              <a:rPr lang="en-US" sz="1400" b="1" dirty="0" err="1" smtClean="0"/>
              <a:t>Edukasyon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para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lahat</a:t>
            </a:r>
            <a:endParaRPr lang="en-US" sz="14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endParaRPr lang="en-US" sz="16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r>
              <a:rPr lang="en-US" sz="1400" b="1" dirty="0" err="1" smtClean="0"/>
              <a:t>Malinis</a:t>
            </a:r>
            <a:r>
              <a:rPr lang="en-US" sz="1400" b="1" dirty="0" smtClean="0"/>
              <a:t> at </a:t>
            </a:r>
            <a:r>
              <a:rPr lang="en-US" sz="1400" b="1" dirty="0" err="1" smtClean="0"/>
              <a:t>ligtas</a:t>
            </a:r>
            <a:r>
              <a:rPr lang="en-US" sz="1400" b="1" dirty="0" smtClean="0"/>
              <a:t>              </a:t>
            </a:r>
            <a:r>
              <a:rPr lang="en-US" sz="1400" b="1" dirty="0" err="1" smtClean="0"/>
              <a:t>na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kapaligiran</a:t>
            </a:r>
            <a:endParaRPr lang="en-US" sz="14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endParaRPr lang="en-US" sz="11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r>
              <a:rPr lang="en-US" sz="1400" b="1" dirty="0" err="1" smtClean="0"/>
              <a:t>Nagmamahalan</a:t>
            </a:r>
            <a:r>
              <a:rPr lang="en-US" sz="1400" b="1" dirty="0" smtClean="0"/>
              <a:t> at </a:t>
            </a:r>
            <a:r>
              <a:rPr lang="en-US" sz="1400" b="1" dirty="0" err="1" smtClean="0"/>
              <a:t>nagtutulangang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mamamayan</a:t>
            </a:r>
            <a:endParaRPr lang="en-US" sz="8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r>
              <a:rPr lang="en-US" sz="1400" b="1" dirty="0" err="1" smtClean="0"/>
              <a:t>Nakikilahok</a:t>
            </a:r>
            <a:r>
              <a:rPr lang="en-US" sz="1400" b="1" dirty="0" smtClean="0"/>
              <a:t> at </a:t>
            </a:r>
            <a:r>
              <a:rPr lang="en-US" sz="1400" b="1" dirty="0" err="1" smtClean="0"/>
              <a:t>nagkakaisang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mamamayan</a:t>
            </a:r>
            <a:endParaRPr lang="en-US" sz="900" b="1" dirty="0"/>
          </a:p>
          <a:p>
            <a:pPr marL="406134" indent="-406134">
              <a:lnSpc>
                <a:spcPct val="80000"/>
              </a:lnSpc>
              <a:buFontTx/>
              <a:buAutoNum type="arabicPeriod"/>
            </a:pPr>
            <a:r>
              <a:rPr lang="en-US" sz="1400" b="1" dirty="0" err="1"/>
              <a:t>Maka-Diyos</a:t>
            </a:r>
            <a:endParaRPr lang="en-US" sz="1400" b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85447" y="776387"/>
            <a:ext cx="2263184" cy="5776764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9" tIns="137102" rIns="91349" bIns="45674"/>
          <a:lstStyle/>
          <a:p>
            <a:pPr marL="406134" indent="-406134" algn="ctr" defTabSz="914001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err="1" smtClean="0"/>
              <a:t>Galing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Gobyerno</a:t>
            </a:r>
            <a:endParaRPr lang="en-US" sz="1600" b="1" dirty="0"/>
          </a:p>
          <a:p>
            <a:pPr marL="406134" indent="-406134" algn="ctr" defTabSz="914001">
              <a:lnSpc>
                <a:spcPct val="80000"/>
              </a:lnSpc>
              <a:spcBef>
                <a:spcPct val="20000"/>
              </a:spcBef>
            </a:pPr>
            <a:endParaRPr lang="en-US" sz="1600" b="1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029437" y="776387"/>
            <a:ext cx="2270262" cy="5776764"/>
          </a:xfrm>
          <a:prstGeom prst="rect">
            <a:avLst/>
          </a:prstGeom>
          <a:solidFill>
            <a:srgbClr val="FFBA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9" tIns="137102" rIns="91349" bIns="45674"/>
          <a:lstStyle/>
          <a:p>
            <a:pPr marL="406134" indent="-406134" algn="ctr" defTabSz="914001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err="1" smtClean="0"/>
              <a:t>Galing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Mamamayan</a:t>
            </a:r>
            <a:endParaRPr lang="en-US" sz="1600" b="1" dirty="0"/>
          </a:p>
          <a:p>
            <a:pPr marL="406134" indent="-406134" algn="ctr" defTabSz="914001">
              <a:lnSpc>
                <a:spcPct val="80000"/>
              </a:lnSpc>
              <a:spcBef>
                <a:spcPct val="20000"/>
              </a:spcBef>
            </a:pPr>
            <a:endParaRPr lang="en-US" sz="1600" b="1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403525" y="776387"/>
            <a:ext cx="1660071" cy="5776764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9" tIns="137102" rIns="91349" bIns="45674"/>
          <a:lstStyle/>
          <a:p>
            <a:pPr algn="ctr" defTabSz="914001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err="1" smtClean="0"/>
              <a:t>Galing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Akin</a:t>
            </a:r>
            <a:endParaRPr lang="en-US" sz="1600" b="1" dirty="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52513" y="2160488"/>
            <a:ext cx="891523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380" tIns="7690" rIns="15380" bIns="7690"/>
          <a:lstStyle/>
          <a:p>
            <a:endParaRPr lang="en-PH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52513" y="4038699"/>
            <a:ext cx="891523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380" tIns="7690" rIns="15380" bIns="7690"/>
          <a:lstStyle/>
          <a:p>
            <a:endParaRPr lang="en-PH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52513" y="3073301"/>
            <a:ext cx="891523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380" tIns="7690" rIns="15380" bIns="7690"/>
          <a:lstStyle/>
          <a:p>
            <a:endParaRPr lang="en-PH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52513" y="1271488"/>
            <a:ext cx="891523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380" tIns="7690" rIns="15380" bIns="7690"/>
          <a:lstStyle/>
          <a:p>
            <a:endParaRPr lang="en-PH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52513" y="5219154"/>
            <a:ext cx="891523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380" tIns="7690" rIns="15380" bIns="7690"/>
          <a:lstStyle/>
          <a:p>
            <a:endParaRPr lang="en-PH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09192" y="1265783"/>
            <a:ext cx="1415695" cy="600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2" tIns="45701" rIns="91402" bIns="45701">
            <a:spAutoFit/>
          </a:bodyPr>
          <a:lstStyle>
            <a:lvl1pPr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b="1" dirty="0" err="1">
                <a:latin typeface="Arial Narrow" pitchFamily="34" charset="0"/>
              </a:rPr>
              <a:t>Brgy</a:t>
            </a:r>
            <a:r>
              <a:rPr lang="en-US" sz="1100" b="1" dirty="0">
                <a:latin typeface="Arial Narrow" pitchFamily="34" charset="0"/>
              </a:rPr>
              <a:t> Nutrition Council</a:t>
            </a:r>
          </a:p>
          <a:p>
            <a:pPr algn="ctr" eaLnBrk="1" hangingPunct="1"/>
            <a:r>
              <a:rPr lang="en-US" sz="1100" b="1" dirty="0">
                <a:latin typeface="Arial Narrow" pitchFamily="34" charset="0"/>
              </a:rPr>
              <a:t>Universal Health Care</a:t>
            </a:r>
          </a:p>
          <a:p>
            <a:pPr algn="ctr" eaLnBrk="1" hangingPunct="1"/>
            <a:r>
              <a:rPr lang="en-US" sz="1100" b="1" dirty="0">
                <a:latin typeface="Arial Narrow" pitchFamily="34" charset="0"/>
              </a:rPr>
              <a:t>Water system, 4Ps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445548" y="2198936"/>
            <a:ext cx="2742982" cy="93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2" tIns="45701" rIns="91402" bIns="45701">
            <a:spAutoFit/>
          </a:bodyPr>
          <a:lstStyle>
            <a:lvl1pPr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b="1">
                <a:latin typeface="Arial Narrow" pitchFamily="34" charset="0"/>
              </a:rPr>
              <a:t>Lupong Tagapamayapa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Tanod, Community Brigades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Brgy Council for the Protection of Children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Comprehensive Juvenile Intervention Program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Anti-Drug Abuse Council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958509" y="3099842"/>
            <a:ext cx="1717060" cy="93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2" tIns="45701" rIns="91402" bIns="45701">
            <a:spAutoFit/>
          </a:bodyPr>
          <a:lstStyle>
            <a:lvl1pPr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b="1">
                <a:latin typeface="Arial Narrow" pitchFamily="34" charset="0"/>
              </a:rPr>
              <a:t>Brgy Development Council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Local Development Fund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Satellite market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Maintenance of brgy roads, 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bridges, facilities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243844" y="4026545"/>
            <a:ext cx="1146391" cy="43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2" tIns="45701" rIns="91402" bIns="45701">
            <a:spAutoFit/>
          </a:bodyPr>
          <a:lstStyle>
            <a:lvl1pPr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b="1">
                <a:latin typeface="Arial Narrow" pitchFamily="34" charset="0"/>
              </a:rPr>
              <a:t>K+12, 4Ps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Day Care Centers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904007" y="5294808"/>
            <a:ext cx="1826064" cy="43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2" tIns="45701" rIns="91402" bIns="45701">
            <a:spAutoFit/>
          </a:bodyPr>
          <a:lstStyle>
            <a:lvl1pPr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b="1">
                <a:latin typeface="Arial Narrow" pitchFamily="34" charset="0"/>
              </a:rPr>
              <a:t>Gender &amp; Development (GAD)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Lupong Tagapamayapa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891183" y="4461371"/>
            <a:ext cx="1851712" cy="76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2" tIns="45701" rIns="91402" bIns="45701">
            <a:spAutoFit/>
          </a:bodyPr>
          <a:lstStyle>
            <a:lvl1pPr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b="1">
                <a:latin typeface="Arial Narrow" pitchFamily="34" charset="0"/>
              </a:rPr>
              <a:t>Disaster Risk Reduction Mgmt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Solid Waste Mgmt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Garbage collection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National Greening Program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891183" y="1897559"/>
            <a:ext cx="1851712" cy="26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2" tIns="45701" rIns="91402" bIns="45701">
            <a:spAutoFit/>
          </a:bodyPr>
          <a:lstStyle>
            <a:lvl1pPr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b="1" dirty="0">
                <a:latin typeface="Arial Narrow" pitchFamily="34" charset="0"/>
              </a:rPr>
              <a:t>Food for Work, BHW, </a:t>
            </a:r>
            <a:r>
              <a:rPr lang="en-US" sz="1100" b="1" dirty="0" err="1">
                <a:latin typeface="Arial Narrow" pitchFamily="34" charset="0"/>
              </a:rPr>
              <a:t>RNHeals</a:t>
            </a:r>
            <a:endParaRPr lang="en-US" sz="1100" b="1" dirty="0">
              <a:latin typeface="Arial Narrow" pitchFamily="34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04107" y="1028650"/>
            <a:ext cx="2505132" cy="24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2" tIns="45701" rIns="91402" bIns="45701">
            <a:spAutoFit/>
          </a:bodyPr>
          <a:lstStyle>
            <a:lvl1pPr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Sample barangay vision statements</a:t>
            </a:r>
            <a:endParaRPr lang="en-US" sz="70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096368" y="5739308"/>
            <a:ext cx="1441343" cy="43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2" tIns="45701" rIns="91402" bIns="45701">
            <a:spAutoFit/>
          </a:bodyPr>
          <a:lstStyle>
            <a:lvl1pPr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b="1">
                <a:latin typeface="Arial Narrow" pitchFamily="34" charset="0"/>
              </a:rPr>
              <a:t>Barangay Assembly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Events – Fiesta, Palaro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259874" y="6145857"/>
            <a:ext cx="1114331" cy="43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2" tIns="45701" rIns="91402" bIns="45701">
            <a:spAutoFit/>
          </a:bodyPr>
          <a:lstStyle>
            <a:lvl1pPr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434013" eaLnBrk="0" hangingPunct="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434013" eaLnBrk="0" fontAlgn="base" hangingPunct="0">
              <a:spcBef>
                <a:spcPct val="0"/>
              </a:spcBef>
              <a:spcAft>
                <a:spcPct val="0"/>
              </a:spcAft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b="1">
                <a:latin typeface="Arial Narrow" pitchFamily="34" charset="0"/>
              </a:rPr>
              <a:t>Invocation</a:t>
            </a:r>
          </a:p>
          <a:p>
            <a:pPr algn="ctr" eaLnBrk="1" hangingPunct="1"/>
            <a:r>
              <a:rPr lang="en-US" sz="1100" b="1">
                <a:latin typeface="Arial Narrow" pitchFamily="34" charset="0"/>
              </a:rPr>
              <a:t>Church Festivals</a:t>
            </a:r>
          </a:p>
        </p:txBody>
      </p:sp>
      <p:pic>
        <p:nvPicPr>
          <p:cNvPr id="2070" name="Picture 22" descr="MC91021718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889" y="38695"/>
            <a:ext cx="980848" cy="98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3" descr="MC90036748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21" y="38695"/>
            <a:ext cx="968942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24" descr="MC900060302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29" y="3429000"/>
            <a:ext cx="633299" cy="5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25" descr="MC900045085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07" y="2578447"/>
            <a:ext cx="625929" cy="4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26" descr="MC900440548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337" y="1524000"/>
            <a:ext cx="184263" cy="47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28" descr="MC900038601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860" y="6040685"/>
            <a:ext cx="544569" cy="4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29" descr="MC900149752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57" y="3500934"/>
            <a:ext cx="615156" cy="48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30" descr="MC900436129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037" y="4495800"/>
            <a:ext cx="501763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9" name="Picture 31" descr="MC900438205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317" y="47625"/>
            <a:ext cx="843926" cy="84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62400" y="457200"/>
            <a:ext cx="3154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b="1" dirty="0" smtClean="0">
                <a:solidFill>
                  <a:srgbClr val="C00000"/>
                </a:solidFill>
              </a:rPr>
              <a:t>-----Sample layout of slides------</a:t>
            </a:r>
            <a:endParaRPr lang="en-PH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0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40175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Comic Sans MS" pitchFamily="66" charset="0"/>
              </a:rPr>
              <a:t>Pagpapatupad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8800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8800" dirty="0" err="1" smtClean="0">
                <a:solidFill>
                  <a:srgbClr val="FF0000"/>
                </a:solidFill>
                <a:latin typeface="Comic Sans MS" pitchFamily="66" charset="0"/>
              </a:rPr>
              <a:t>ng</a:t>
            </a:r>
            <a:r>
              <a:rPr lang="en-US" sz="8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Comic Sans MS" pitchFamily="66" charset="0"/>
              </a:rPr>
              <a:t>Pangarap</a:t>
            </a:r>
            <a:endParaRPr lang="en-US" sz="8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2" descr="MC91021718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44" y="247650"/>
            <a:ext cx="238239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3" descr="MC90036748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19" y="247650"/>
            <a:ext cx="23821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90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810000"/>
            <a:ext cx="7772400" cy="1362075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8800" b="0" cap="none" dirty="0" err="1">
                <a:latin typeface="Comic Sans MS" pitchFamily="66" charset="0"/>
                <a:ea typeface="+mn-ea"/>
                <a:cs typeface="+mn-cs"/>
              </a:rPr>
              <a:t>Malusog</a:t>
            </a:r>
            <a:r>
              <a:rPr lang="en-US" sz="8800" b="0" cap="none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8800" b="0" cap="none" dirty="0" err="1">
                <a:latin typeface="Comic Sans MS" pitchFamily="66" charset="0"/>
                <a:ea typeface="+mn-ea"/>
                <a:cs typeface="+mn-cs"/>
              </a:rPr>
              <a:t>ng</a:t>
            </a:r>
            <a:r>
              <a:rPr lang="en-US" sz="8800" b="0" cap="none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8800" b="0" cap="none" dirty="0" err="1">
                <a:latin typeface="Comic Sans MS" pitchFamily="66" charset="0"/>
                <a:ea typeface="+mn-ea"/>
                <a:cs typeface="+mn-cs"/>
              </a:rPr>
              <a:t>mamamayan</a:t>
            </a:r>
            <a:r>
              <a:rPr lang="en-US" sz="7200" b="0" cap="none" dirty="0">
                <a:latin typeface="Comic Sans MS" pitchFamily="66" charset="0"/>
                <a:ea typeface="+mn-ea"/>
                <a:cs typeface="+mn-cs"/>
              </a:rPr>
              <a:t/>
            </a:r>
            <a:br>
              <a:rPr lang="en-US" sz="7200" b="0" cap="none" dirty="0">
                <a:latin typeface="Comic Sans MS" pitchFamily="66" charset="0"/>
                <a:ea typeface="+mn-ea"/>
                <a:cs typeface="+mn-cs"/>
              </a:rPr>
            </a:br>
            <a:r>
              <a:rPr lang="en-US" sz="7200" b="0" cap="none" dirty="0">
                <a:latin typeface="Comic Sans MS" pitchFamily="66" charset="0"/>
                <a:ea typeface="+mn-ea"/>
                <a:cs typeface="+mn-cs"/>
              </a:rPr>
              <a:t/>
            </a:r>
            <a:br>
              <a:rPr lang="en-US" sz="7200" b="0" cap="none" dirty="0">
                <a:latin typeface="Comic Sans MS" pitchFamily="66" charset="0"/>
                <a:ea typeface="+mn-ea"/>
                <a:cs typeface="+mn-cs"/>
              </a:rPr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685800"/>
            <a:ext cx="7772400" cy="2209800"/>
          </a:xfrm>
        </p:spPr>
        <p:txBody>
          <a:bodyPr>
            <a:noAutofit/>
          </a:bodyPr>
          <a:lstStyle/>
          <a:p>
            <a:pPr algn="ctr"/>
            <a:r>
              <a:rPr lang="en-US" sz="7200" i="1" dirty="0" err="1" smtClean="0">
                <a:solidFill>
                  <a:srgbClr val="000099"/>
                </a:solidFill>
                <a:latin typeface="Comic Sans MS" pitchFamily="66" charset="0"/>
              </a:rPr>
              <a:t>Mga</a:t>
            </a:r>
            <a:r>
              <a:rPr lang="en-US" sz="72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7200" i="1" dirty="0" err="1" smtClean="0">
                <a:solidFill>
                  <a:srgbClr val="000099"/>
                </a:solidFill>
                <a:latin typeface="Comic Sans MS" pitchFamily="66" charset="0"/>
              </a:rPr>
              <a:t>halimbawang</a:t>
            </a:r>
            <a:r>
              <a:rPr lang="en-US" sz="72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7200" i="1" dirty="0" err="1" smtClean="0">
                <a:solidFill>
                  <a:srgbClr val="000099"/>
                </a:solidFill>
                <a:latin typeface="Comic Sans MS" pitchFamily="66" charset="0"/>
              </a:rPr>
              <a:t>pangarap</a:t>
            </a:r>
            <a:r>
              <a:rPr lang="en-US" sz="7200" i="1" dirty="0" smtClean="0">
                <a:solidFill>
                  <a:srgbClr val="000099"/>
                </a:solidFill>
                <a:latin typeface="Comic Sans MS" pitchFamily="66" charset="0"/>
              </a:rPr>
              <a:t> ---</a:t>
            </a:r>
            <a:endParaRPr lang="en-US" sz="72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3429000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667125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sz="6600" b="0" cap="none" dirty="0" err="1" smtClean="0">
                <a:solidFill>
                  <a:schemeClr val="tx1"/>
                </a:solidFill>
                <a:latin typeface="Comic Sans MS" pitchFamily="66" charset="0"/>
              </a:rPr>
              <a:t>Mapayapa</a:t>
            </a:r>
            <a:r>
              <a:rPr lang="en-US" sz="6600" b="0" cap="none" dirty="0" smtClean="0">
                <a:solidFill>
                  <a:schemeClr val="tx1"/>
                </a:solidFill>
                <a:latin typeface="Comic Sans MS" pitchFamily="66" charset="0"/>
              </a:rPr>
              <a:t> at </a:t>
            </a:r>
            <a:r>
              <a:rPr lang="en-US" sz="6600" b="0" cap="none" dirty="0" err="1" smtClean="0">
                <a:solidFill>
                  <a:schemeClr val="tx1"/>
                </a:solidFill>
                <a:latin typeface="Comic Sans MS" pitchFamily="66" charset="0"/>
              </a:rPr>
              <a:t>napapatupad</a:t>
            </a:r>
            <a:r>
              <a:rPr lang="en-US" sz="6600" b="0" cap="none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6600" b="0" cap="none" dirty="0" err="1" smtClean="0">
                <a:solidFill>
                  <a:schemeClr val="tx1"/>
                </a:solidFill>
                <a:latin typeface="Comic Sans MS" pitchFamily="66" charset="0"/>
              </a:rPr>
              <a:t>ang</a:t>
            </a:r>
            <a:r>
              <a:rPr lang="en-US" sz="6600" b="0" cap="none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6600" b="0" cap="none" dirty="0" err="1" smtClean="0">
                <a:solidFill>
                  <a:schemeClr val="tx1"/>
                </a:solidFill>
                <a:latin typeface="Comic Sans MS" pitchFamily="66" charset="0"/>
              </a:rPr>
              <a:t>batas</a:t>
            </a:r>
            <a:endParaRPr lang="en-US" sz="6600" b="0" cap="none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533400"/>
            <a:ext cx="7772400" cy="2209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Comic Sans MS" pitchFamily="66" charset="0"/>
              </a:rPr>
              <a:t>May </a:t>
            </a:r>
            <a:r>
              <a:rPr lang="en-US" sz="7200" dirty="0" err="1" smtClean="0">
                <a:solidFill>
                  <a:schemeClr val="tx1"/>
                </a:solidFill>
                <a:latin typeface="Comic Sans MS" pitchFamily="66" charset="0"/>
              </a:rPr>
              <a:t>hanapbuhay</a:t>
            </a:r>
            <a:r>
              <a:rPr lang="en-US" sz="7200" dirty="0" smtClean="0">
                <a:solidFill>
                  <a:schemeClr val="tx1"/>
                </a:solidFill>
                <a:latin typeface="Comic Sans MS" pitchFamily="66" charset="0"/>
              </a:rPr>
              <a:t>/ </a:t>
            </a:r>
            <a:r>
              <a:rPr lang="en-US" sz="7200" dirty="0" err="1" smtClean="0">
                <a:solidFill>
                  <a:schemeClr val="tx1"/>
                </a:solidFill>
                <a:latin typeface="Comic Sans MS" pitchFamily="66" charset="0"/>
              </a:rPr>
              <a:t>pagkakakitaan</a:t>
            </a:r>
            <a:endParaRPr lang="en-US" sz="7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429000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895725"/>
            <a:ext cx="7772400" cy="1362075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8800" b="0" cap="none" dirty="0" err="1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Edukasyon</a:t>
            </a:r>
            <a:r>
              <a:rPr lang="en-US" sz="8800" b="0" cap="none" dirty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8800" b="0" cap="none" dirty="0" err="1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para</a:t>
            </a:r>
            <a:r>
              <a:rPr lang="en-US" sz="8800" b="0" cap="none" dirty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8800" b="0" cap="none" dirty="0" err="1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lahat</a:t>
            </a:r>
            <a:endParaRPr lang="en-US" sz="8800" b="0" cap="none" dirty="0">
              <a:solidFill>
                <a:prstClr val="black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887628"/>
            <a:ext cx="7772400" cy="2209800"/>
          </a:xfrm>
        </p:spPr>
        <p:txBody>
          <a:bodyPr>
            <a:noAutofit/>
          </a:bodyPr>
          <a:lstStyle/>
          <a:p>
            <a:pPr algn="ctr"/>
            <a:r>
              <a:rPr lang="en-US" sz="9600" b="0" cap="none" dirty="0" err="1" smtClean="0">
                <a:solidFill>
                  <a:prstClr val="black"/>
                </a:solidFill>
                <a:latin typeface="Comic Sans MS" pitchFamily="66" charset="0"/>
              </a:rPr>
              <a:t>Maunlad</a:t>
            </a:r>
            <a:r>
              <a:rPr lang="en-US" sz="9600" b="0" cap="non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9600" b="0" cap="none" dirty="0" err="1" smtClean="0">
                <a:solidFill>
                  <a:prstClr val="black"/>
                </a:solidFill>
                <a:latin typeface="Comic Sans MS" pitchFamily="66" charset="0"/>
              </a:rPr>
              <a:t>na</a:t>
            </a:r>
            <a:r>
              <a:rPr lang="en-US" sz="9600" b="0" cap="non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9600" b="0" cap="none" dirty="0" err="1" smtClean="0">
                <a:solidFill>
                  <a:prstClr val="black"/>
                </a:solidFill>
                <a:latin typeface="Comic Sans MS" pitchFamily="66" charset="0"/>
              </a:rPr>
              <a:t>pamayanan</a:t>
            </a:r>
            <a:endParaRPr lang="en-US" sz="9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3389871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2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667125"/>
            <a:ext cx="7772400" cy="1362075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6600" b="0" cap="none" dirty="0" err="1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Nagmamahalan</a:t>
            </a:r>
            <a:r>
              <a:rPr lang="en-US" sz="6600" b="0" cap="none" dirty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 at </a:t>
            </a:r>
            <a:r>
              <a:rPr lang="en-US" sz="6600" b="0" cap="none" dirty="0" err="1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nagtutulungang</a:t>
            </a:r>
            <a:r>
              <a:rPr lang="en-US" sz="6600" b="0" cap="none" dirty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6600" b="0" cap="none" dirty="0" err="1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mamamayan</a:t>
            </a:r>
            <a:endParaRPr lang="en-US" sz="6600" b="0" cap="none" dirty="0">
              <a:solidFill>
                <a:prstClr val="black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533400"/>
            <a:ext cx="7772400" cy="2209800"/>
          </a:xfrm>
        </p:spPr>
        <p:txBody>
          <a:bodyPr>
            <a:noAutofit/>
          </a:bodyPr>
          <a:lstStyle/>
          <a:p>
            <a:pPr algn="ctr"/>
            <a:r>
              <a:rPr lang="en-US" sz="7200" b="0" cap="none" dirty="0" err="1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Malinis</a:t>
            </a:r>
            <a:r>
              <a:rPr lang="en-US" sz="7200" b="0" cap="none" dirty="0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 at </a:t>
            </a:r>
            <a:r>
              <a:rPr lang="en-US" sz="7200" b="0" cap="none" dirty="0" err="1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ligtas</a:t>
            </a:r>
            <a:r>
              <a:rPr lang="en-US" sz="7200" b="0" cap="none" dirty="0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7200" b="0" cap="none" dirty="0" err="1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na</a:t>
            </a:r>
            <a:r>
              <a:rPr lang="en-US" sz="7200" b="0" cap="none" dirty="0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7200" b="0" cap="none" dirty="0" err="1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kapaligiran</a:t>
            </a:r>
            <a:endParaRPr lang="en-US" sz="7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3402228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97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429125"/>
            <a:ext cx="7772400" cy="1362075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9600" b="0" cap="none" dirty="0" err="1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Maka-Diyos</a:t>
            </a:r>
            <a:endParaRPr lang="en-US" sz="9600" b="0" cap="none" dirty="0">
              <a:solidFill>
                <a:prstClr val="black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128585"/>
            <a:ext cx="7772400" cy="2209800"/>
          </a:xfrm>
        </p:spPr>
        <p:txBody>
          <a:bodyPr>
            <a:noAutofit/>
          </a:bodyPr>
          <a:lstStyle/>
          <a:p>
            <a:pPr algn="ctr"/>
            <a:r>
              <a:rPr lang="en-US" sz="7200" b="0" cap="none" dirty="0" err="1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Nakikilahok</a:t>
            </a:r>
            <a:r>
              <a:rPr lang="en-US" sz="7200" b="0" cap="none" dirty="0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 at </a:t>
            </a:r>
            <a:r>
              <a:rPr lang="en-US" sz="7200" b="0" cap="none" dirty="0" err="1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nagkakaisang</a:t>
            </a:r>
            <a:r>
              <a:rPr lang="en-US" sz="7200" b="0" cap="none" dirty="0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7200" b="0" cap="none" dirty="0" err="1" smtClean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mamamayan</a:t>
            </a:r>
            <a:endParaRPr lang="en-US" sz="72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3429000"/>
            <a:ext cx="7086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eFDS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4FC2C-EBCF-4CFD-B71E-ACF5A1AFEE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9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714</Words>
  <Application>Microsoft Office PowerPoint</Application>
  <PresentationFormat>Letter Paper (8.5x11 in)</PresentationFormat>
  <Paragraphs>167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eFDS2 - Pagpapatupad ng Pangarap</vt:lpstr>
      <vt:lpstr>PAGPAPATUPAD NG PANGARAP</vt:lpstr>
      <vt:lpstr>Pagpapatupad ng Pangarap</vt:lpstr>
      <vt:lpstr>Malusog ng mamamayan  </vt:lpstr>
      <vt:lpstr>Mapayapa at napapatupad ang batas</vt:lpstr>
      <vt:lpstr>Edukasyon para lahat</vt:lpstr>
      <vt:lpstr>Nagmamahalan at nagtutulungang mamamayan</vt:lpstr>
      <vt:lpstr>Maka-Diyos</vt:lpstr>
      <vt:lpstr>Brgy Nutrition Council Universal Health Care Water System, 4ps</vt:lpstr>
      <vt:lpstr>Lupong Tagapamayapa Tanod, Community Brigades Brgy Council For The Protection Of Children Comprehensive Juvenile Intervention Program Anti-drug Abuse Council</vt:lpstr>
      <vt:lpstr>K+12, 4Ps Day Care Centers</vt:lpstr>
      <vt:lpstr>Gender &amp; Development (GAD) Lupong Tagapamayapa</vt:lpstr>
      <vt:lpstr>Invocation Church Festivals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Pagpapatupad ng Pangarap</dc:title>
  <dc:creator>Bing van Tooren</dc:creator>
  <cp:lastModifiedBy>Bing van Tooren</cp:lastModifiedBy>
  <cp:revision>24</cp:revision>
  <cp:lastPrinted>2014-12-16T10:23:53Z</cp:lastPrinted>
  <dcterms:created xsi:type="dcterms:W3CDTF">2014-07-22T07:50:33Z</dcterms:created>
  <dcterms:modified xsi:type="dcterms:W3CDTF">2018-05-04T14:08:34Z</dcterms:modified>
</cp:coreProperties>
</file>