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90.jpg" ContentType="image/jpeg"/>
  <Override PartName="/ppt/notesSlides/notesSlide24.xml" ContentType="application/vnd.openxmlformats-officedocument.presentationml.notesSlide+xml"/>
  <Override PartName="/ppt/media/image91.jp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0"/>
  </p:notesMasterIdLst>
  <p:handoutMasterIdLst>
    <p:handoutMasterId r:id="rId41"/>
  </p:handoutMasterIdLst>
  <p:sldIdLst>
    <p:sldId id="257" r:id="rId3"/>
    <p:sldId id="325" r:id="rId4"/>
    <p:sldId id="313" r:id="rId5"/>
    <p:sldId id="314" r:id="rId6"/>
    <p:sldId id="315" r:id="rId7"/>
    <p:sldId id="316" r:id="rId8"/>
    <p:sldId id="317" r:id="rId9"/>
    <p:sldId id="318" r:id="rId10"/>
    <p:sldId id="319" r:id="rId11"/>
    <p:sldId id="320" r:id="rId12"/>
    <p:sldId id="321" r:id="rId13"/>
    <p:sldId id="322" r:id="rId14"/>
    <p:sldId id="329" r:id="rId15"/>
    <p:sldId id="324" r:id="rId16"/>
    <p:sldId id="303" r:id="rId17"/>
    <p:sldId id="304" r:id="rId18"/>
    <p:sldId id="305" r:id="rId19"/>
    <p:sldId id="306" r:id="rId20"/>
    <p:sldId id="307" r:id="rId21"/>
    <p:sldId id="309" r:id="rId22"/>
    <p:sldId id="288" r:id="rId23"/>
    <p:sldId id="289" r:id="rId24"/>
    <p:sldId id="285" r:id="rId25"/>
    <p:sldId id="312" r:id="rId26"/>
    <p:sldId id="330" r:id="rId27"/>
    <p:sldId id="331" r:id="rId28"/>
    <p:sldId id="332" r:id="rId29"/>
    <p:sldId id="333" r:id="rId30"/>
    <p:sldId id="334" r:id="rId31"/>
    <p:sldId id="335" r:id="rId32"/>
    <p:sldId id="336" r:id="rId33"/>
    <p:sldId id="337" r:id="rId34"/>
    <p:sldId id="338" r:id="rId35"/>
    <p:sldId id="339" r:id="rId36"/>
    <p:sldId id="340" r:id="rId37"/>
    <p:sldId id="311" r:id="rId38"/>
    <p:sldId id="273"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6600"/>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84769" autoAdjust="0"/>
  </p:normalViewPr>
  <p:slideViewPr>
    <p:cSldViewPr>
      <p:cViewPr>
        <p:scale>
          <a:sx n="50" d="100"/>
          <a:sy n="50" d="100"/>
        </p:scale>
        <p:origin x="-1902" y="-360"/>
      </p:cViewPr>
      <p:guideLst>
        <p:guide orient="horz" pos="2160"/>
        <p:guide pos="2880"/>
      </p:guideLst>
    </p:cSldViewPr>
  </p:slideViewPr>
  <p:notesTextViewPr>
    <p:cViewPr>
      <p:scale>
        <a:sx n="1" d="1"/>
        <a:sy n="1" d="1"/>
      </p:scale>
      <p:origin x="0" y="0"/>
    </p:cViewPr>
  </p:notesTextViewPr>
  <p:sorterViewPr>
    <p:cViewPr>
      <p:scale>
        <a:sx n="100" d="100"/>
        <a:sy n="100" d="100"/>
      </p:scale>
      <p:origin x="0" y="6816"/>
    </p:cViewPr>
  </p:sorterViewPr>
  <p:notesViewPr>
    <p:cSldViewPr>
      <p:cViewPr varScale="1">
        <p:scale>
          <a:sx n="71" d="100"/>
          <a:sy n="71" d="100"/>
        </p:scale>
        <p:origin x="-1962"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0F403-0C6B-43DA-B591-19B8AD6ED9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AA5B49C-C465-451A-B42F-CC4516A3A9E2}">
      <dgm:prSet phldrT="[Text]" custT="1"/>
      <dgm:spPr/>
      <dgm:t>
        <a:bodyPr/>
        <a:lstStyle/>
        <a:p>
          <a:r>
            <a:rPr lang="en-US" sz="2400" b="1" dirty="0" smtClean="0">
              <a:solidFill>
                <a:schemeClr val="accent1">
                  <a:lumMod val="50000"/>
                </a:schemeClr>
              </a:solidFill>
              <a:latin typeface="Candara" pitchFamily="34" charset="0"/>
              <a:cs typeface="MV Boli" pitchFamily="2" charset="0"/>
            </a:rPr>
            <a:t>i-</a:t>
          </a:r>
          <a:r>
            <a:rPr lang="en-US" sz="2400" b="1" dirty="0" err="1" smtClean="0">
              <a:solidFill>
                <a:schemeClr val="accent1">
                  <a:lumMod val="50000"/>
                </a:schemeClr>
              </a:solidFill>
              <a:latin typeface="Candara" pitchFamily="34" charset="0"/>
              <a:cs typeface="MV Boli" pitchFamily="2" charset="0"/>
            </a:rPr>
            <a:t>Pantawid</a:t>
          </a:r>
          <a:r>
            <a:rPr lang="en-US" sz="2400" b="1" dirty="0" smtClean="0">
              <a:solidFill>
                <a:schemeClr val="tx1"/>
              </a:solidFill>
              <a:latin typeface="MV Boli" pitchFamily="2" charset="0"/>
              <a:cs typeface="MV Boli" pitchFamily="2" charset="0"/>
            </a:rPr>
            <a:t> </a:t>
          </a:r>
          <a:r>
            <a:rPr lang="en-US" sz="2000" b="0" dirty="0" smtClean="0">
              <a:solidFill>
                <a:schemeClr val="tx1"/>
              </a:solidFill>
              <a:latin typeface="Arial" pitchFamily="34" charset="0"/>
              <a:cs typeface="Arial" pitchFamily="34" charset="0"/>
            </a:rPr>
            <a:t>Implementing CSO</a:t>
          </a:r>
          <a:endParaRPr lang="en-US" sz="2000" b="0" dirty="0">
            <a:solidFill>
              <a:schemeClr val="tx1"/>
            </a:solidFill>
            <a:latin typeface="Arial" pitchFamily="34" charset="0"/>
            <a:cs typeface="Arial" pitchFamily="34" charset="0"/>
          </a:endParaRPr>
        </a:p>
      </dgm:t>
    </dgm:pt>
    <dgm:pt modelId="{3FED3929-052F-44C7-8EFC-BB0CAAF44FD7}" type="parTrans" cxnId="{5B0C84F6-59F0-4572-8B76-CFF9B3725319}">
      <dgm:prSet/>
      <dgm:spPr/>
      <dgm:t>
        <a:bodyPr/>
        <a:lstStyle/>
        <a:p>
          <a:endParaRPr lang="en-US"/>
        </a:p>
      </dgm:t>
    </dgm:pt>
    <dgm:pt modelId="{2EAB72A7-BF1B-44B4-A442-2DF026054557}" type="sibTrans" cxnId="{5B0C84F6-59F0-4572-8B76-CFF9B3725319}">
      <dgm:prSet/>
      <dgm:spPr/>
      <dgm:t>
        <a:bodyPr/>
        <a:lstStyle/>
        <a:p>
          <a:endParaRPr lang="en-US"/>
        </a:p>
      </dgm:t>
    </dgm:pt>
    <dgm:pt modelId="{2406AEE2-3269-4871-A761-A611D0291B3C}">
      <dgm:prSet phldrT="[Text]"/>
      <dgm:spPr>
        <a:ln>
          <a:solidFill>
            <a:schemeClr val="accent2">
              <a:lumMod val="60000"/>
              <a:lumOff val="40000"/>
            </a:schemeClr>
          </a:solidFill>
        </a:ln>
      </dgm:spPr>
      <dgm:t>
        <a:bodyPr/>
        <a:lstStyle/>
        <a:p>
          <a:r>
            <a:rPr lang="en-US" dirty="0" smtClean="0"/>
            <a:t>Parent Leader</a:t>
          </a:r>
          <a:endParaRPr lang="en-US" dirty="0"/>
        </a:p>
      </dgm:t>
    </dgm:pt>
    <dgm:pt modelId="{00C409EA-C172-43C0-AC61-B73E8D5B3459}" type="parTrans" cxnId="{E0230023-F6A0-42E9-9FC5-E22C390A5A32}">
      <dgm:prSet/>
      <dgm:spPr/>
      <dgm:t>
        <a:bodyPr/>
        <a:lstStyle/>
        <a:p>
          <a:endParaRPr lang="en-US"/>
        </a:p>
      </dgm:t>
    </dgm:pt>
    <dgm:pt modelId="{AE677111-8A19-43DB-A5EE-A4434E229014}" type="sibTrans" cxnId="{E0230023-F6A0-42E9-9FC5-E22C390A5A32}">
      <dgm:prSet/>
      <dgm:spPr/>
      <dgm:t>
        <a:bodyPr/>
        <a:lstStyle/>
        <a:p>
          <a:endParaRPr lang="en-US"/>
        </a:p>
      </dgm:t>
    </dgm:pt>
    <dgm:pt modelId="{D1D07B26-D2B9-4BC0-85A2-2DE0AB9CCF2F}">
      <dgm:prSet phldrT="[Text]"/>
      <dgm:spPr>
        <a:ln>
          <a:solidFill>
            <a:schemeClr val="accent3">
              <a:lumMod val="75000"/>
            </a:schemeClr>
          </a:solidFill>
        </a:ln>
      </dgm:spPr>
      <dgm:t>
        <a:bodyPr/>
        <a:lstStyle/>
        <a:p>
          <a:r>
            <a:rPr lang="en-US" dirty="0" smtClean="0"/>
            <a:t>Beneficiary Group</a:t>
          </a:r>
          <a:endParaRPr lang="en-US" dirty="0"/>
        </a:p>
      </dgm:t>
    </dgm:pt>
    <dgm:pt modelId="{167668A8-89C7-4B17-BE6D-8AE5A81C8169}" type="parTrans" cxnId="{7AC7507F-E0DD-4577-B3CD-7723BD2E3FC7}">
      <dgm:prSet/>
      <dgm:spPr/>
      <dgm:t>
        <a:bodyPr/>
        <a:lstStyle/>
        <a:p>
          <a:endParaRPr lang="en-US"/>
        </a:p>
      </dgm:t>
    </dgm:pt>
    <dgm:pt modelId="{0AA151E8-4B49-4D5E-89FC-26216A86F486}" type="sibTrans" cxnId="{7AC7507F-E0DD-4577-B3CD-7723BD2E3FC7}">
      <dgm:prSet/>
      <dgm:spPr/>
      <dgm:t>
        <a:bodyPr/>
        <a:lstStyle/>
        <a:p>
          <a:endParaRPr lang="en-US"/>
        </a:p>
      </dgm:t>
    </dgm:pt>
    <dgm:pt modelId="{B946C93F-B358-4A91-916A-C11BA0BF0211}">
      <dgm:prSet phldrT="[Text]"/>
      <dgm:spPr>
        <a:ln>
          <a:solidFill>
            <a:schemeClr val="accent2">
              <a:lumMod val="60000"/>
              <a:lumOff val="40000"/>
            </a:schemeClr>
          </a:solidFill>
        </a:ln>
      </dgm:spPr>
      <dgm:t>
        <a:bodyPr/>
        <a:lstStyle/>
        <a:p>
          <a:r>
            <a:rPr lang="en-US" dirty="0" smtClean="0"/>
            <a:t>Parent Leader</a:t>
          </a:r>
          <a:endParaRPr lang="en-US" dirty="0"/>
        </a:p>
      </dgm:t>
    </dgm:pt>
    <dgm:pt modelId="{F05A6817-93B2-4746-A533-A76956E152E0}" type="parTrans" cxnId="{0EF8F852-D2CE-41D5-B519-FEC4F0D33DF9}">
      <dgm:prSet/>
      <dgm:spPr/>
      <dgm:t>
        <a:bodyPr/>
        <a:lstStyle/>
        <a:p>
          <a:endParaRPr lang="en-US"/>
        </a:p>
      </dgm:t>
    </dgm:pt>
    <dgm:pt modelId="{AC7C802E-BE91-446B-83DE-925A6AA11D75}" type="sibTrans" cxnId="{0EF8F852-D2CE-41D5-B519-FEC4F0D33DF9}">
      <dgm:prSet/>
      <dgm:spPr/>
      <dgm:t>
        <a:bodyPr/>
        <a:lstStyle/>
        <a:p>
          <a:endParaRPr lang="en-US"/>
        </a:p>
      </dgm:t>
    </dgm:pt>
    <dgm:pt modelId="{BABC26F9-7106-4FC0-925E-1633F62493DF}">
      <dgm:prSet phldrT="[Text]"/>
      <dgm:spPr>
        <a:ln>
          <a:solidFill>
            <a:schemeClr val="accent3">
              <a:lumMod val="75000"/>
            </a:schemeClr>
          </a:solidFill>
        </a:ln>
      </dgm:spPr>
      <dgm:t>
        <a:bodyPr/>
        <a:lstStyle/>
        <a:p>
          <a:r>
            <a:rPr lang="en-US" dirty="0" smtClean="0"/>
            <a:t>Beneficiary Group</a:t>
          </a:r>
          <a:endParaRPr lang="en-US" dirty="0"/>
        </a:p>
      </dgm:t>
    </dgm:pt>
    <dgm:pt modelId="{FB63A2B8-E9A8-40C0-BDD4-F6F618E74739}" type="parTrans" cxnId="{0216DF23-808F-4464-8763-C8317DE46FFA}">
      <dgm:prSet/>
      <dgm:spPr/>
      <dgm:t>
        <a:bodyPr/>
        <a:lstStyle/>
        <a:p>
          <a:endParaRPr lang="en-US"/>
        </a:p>
      </dgm:t>
    </dgm:pt>
    <dgm:pt modelId="{85A5F592-850A-430E-BC76-9AADA0C8B92B}" type="sibTrans" cxnId="{0216DF23-808F-4464-8763-C8317DE46FFA}">
      <dgm:prSet/>
      <dgm:spPr/>
      <dgm:t>
        <a:bodyPr/>
        <a:lstStyle/>
        <a:p>
          <a:endParaRPr lang="en-US"/>
        </a:p>
      </dgm:t>
    </dgm:pt>
    <dgm:pt modelId="{0B93019E-2102-4C53-91D5-6D23A59C861A}">
      <dgm:prSet/>
      <dgm:spPr>
        <a:ln>
          <a:solidFill>
            <a:schemeClr val="accent2">
              <a:lumMod val="60000"/>
              <a:lumOff val="40000"/>
            </a:schemeClr>
          </a:solidFill>
        </a:ln>
      </dgm:spPr>
      <dgm:t>
        <a:bodyPr/>
        <a:lstStyle/>
        <a:p>
          <a:r>
            <a:rPr lang="en-US" dirty="0" smtClean="0"/>
            <a:t>Parent Leader</a:t>
          </a:r>
          <a:endParaRPr lang="en-US" dirty="0"/>
        </a:p>
      </dgm:t>
    </dgm:pt>
    <dgm:pt modelId="{0FD6B21B-33F2-4AB2-B583-88AA6E586B8F}" type="parTrans" cxnId="{8DF907E2-EF64-47B8-BA18-4AEA92F3F9E5}">
      <dgm:prSet/>
      <dgm:spPr/>
      <dgm:t>
        <a:bodyPr/>
        <a:lstStyle/>
        <a:p>
          <a:endParaRPr lang="en-US"/>
        </a:p>
      </dgm:t>
    </dgm:pt>
    <dgm:pt modelId="{C552FB3D-B8E4-4460-9FEA-67003190F38F}" type="sibTrans" cxnId="{8DF907E2-EF64-47B8-BA18-4AEA92F3F9E5}">
      <dgm:prSet/>
      <dgm:spPr/>
      <dgm:t>
        <a:bodyPr/>
        <a:lstStyle/>
        <a:p>
          <a:endParaRPr lang="en-US"/>
        </a:p>
      </dgm:t>
    </dgm:pt>
    <dgm:pt modelId="{9DA3833D-E27D-4AF1-A3F0-E94FDBA69627}">
      <dgm:prSet/>
      <dgm:spPr>
        <a:ln>
          <a:solidFill>
            <a:schemeClr val="accent2">
              <a:lumMod val="60000"/>
              <a:lumOff val="40000"/>
            </a:schemeClr>
          </a:solidFill>
        </a:ln>
      </dgm:spPr>
      <dgm:t>
        <a:bodyPr/>
        <a:lstStyle/>
        <a:p>
          <a:r>
            <a:rPr lang="en-US" dirty="0" smtClean="0"/>
            <a:t>Parent Leader</a:t>
          </a:r>
          <a:endParaRPr lang="en-US" dirty="0"/>
        </a:p>
      </dgm:t>
    </dgm:pt>
    <dgm:pt modelId="{C414657F-63AC-45BA-A667-9A4A01C23721}" type="parTrans" cxnId="{D02E947C-C4A9-4B8F-8871-E4B499B7D41E}">
      <dgm:prSet/>
      <dgm:spPr/>
      <dgm:t>
        <a:bodyPr/>
        <a:lstStyle/>
        <a:p>
          <a:endParaRPr lang="en-US"/>
        </a:p>
      </dgm:t>
    </dgm:pt>
    <dgm:pt modelId="{3101456F-91A8-489E-8841-BB2BCA4DA2FF}" type="sibTrans" cxnId="{D02E947C-C4A9-4B8F-8871-E4B499B7D41E}">
      <dgm:prSet/>
      <dgm:spPr/>
      <dgm:t>
        <a:bodyPr/>
        <a:lstStyle/>
        <a:p>
          <a:endParaRPr lang="en-US"/>
        </a:p>
      </dgm:t>
    </dgm:pt>
    <dgm:pt modelId="{E7104EB3-0A98-4EE7-914E-11C53C62584A}">
      <dgm:prSet/>
      <dgm:spPr>
        <a:ln>
          <a:solidFill>
            <a:schemeClr val="accent3">
              <a:lumMod val="75000"/>
            </a:schemeClr>
          </a:solidFill>
        </a:ln>
      </dgm:spPr>
      <dgm:t>
        <a:bodyPr/>
        <a:lstStyle/>
        <a:p>
          <a:r>
            <a:rPr lang="en-US" dirty="0" smtClean="0"/>
            <a:t>Beneficiary Group</a:t>
          </a:r>
          <a:endParaRPr lang="en-US" dirty="0"/>
        </a:p>
      </dgm:t>
    </dgm:pt>
    <dgm:pt modelId="{DC0E3FAE-E5DA-49F2-A5C5-7BA2D0C4920E}" type="parTrans" cxnId="{6995EDD7-E88F-4967-8992-9C4D1F1F541D}">
      <dgm:prSet/>
      <dgm:spPr/>
      <dgm:t>
        <a:bodyPr/>
        <a:lstStyle/>
        <a:p>
          <a:endParaRPr lang="en-US"/>
        </a:p>
      </dgm:t>
    </dgm:pt>
    <dgm:pt modelId="{7587EEB1-DC24-4DC5-9CE9-D7EB40FD5932}" type="sibTrans" cxnId="{6995EDD7-E88F-4967-8992-9C4D1F1F541D}">
      <dgm:prSet/>
      <dgm:spPr/>
      <dgm:t>
        <a:bodyPr/>
        <a:lstStyle/>
        <a:p>
          <a:endParaRPr lang="en-US"/>
        </a:p>
      </dgm:t>
    </dgm:pt>
    <dgm:pt modelId="{90AE76CC-5E76-46DD-945B-A5464153F06A}">
      <dgm:prSet/>
      <dgm:spPr>
        <a:ln>
          <a:solidFill>
            <a:schemeClr val="accent3">
              <a:lumMod val="75000"/>
            </a:schemeClr>
          </a:solidFill>
        </a:ln>
      </dgm:spPr>
      <dgm:t>
        <a:bodyPr/>
        <a:lstStyle/>
        <a:p>
          <a:r>
            <a:rPr lang="en-US" dirty="0" smtClean="0"/>
            <a:t>Beneficiary Group</a:t>
          </a:r>
          <a:endParaRPr lang="en-US" dirty="0"/>
        </a:p>
      </dgm:t>
    </dgm:pt>
    <dgm:pt modelId="{4AE71918-F4B7-47BB-89E0-3B0556F3E10C}" type="parTrans" cxnId="{D16AF484-D1BF-4BC9-9B1C-2207E5EC2BAE}">
      <dgm:prSet/>
      <dgm:spPr/>
      <dgm:t>
        <a:bodyPr/>
        <a:lstStyle/>
        <a:p>
          <a:endParaRPr lang="en-US"/>
        </a:p>
      </dgm:t>
    </dgm:pt>
    <dgm:pt modelId="{B6977079-1D76-4A91-9750-BD1F23C0DF4D}" type="sibTrans" cxnId="{D16AF484-D1BF-4BC9-9B1C-2207E5EC2BAE}">
      <dgm:prSet/>
      <dgm:spPr/>
      <dgm:t>
        <a:bodyPr/>
        <a:lstStyle/>
        <a:p>
          <a:endParaRPr lang="en-US"/>
        </a:p>
      </dgm:t>
    </dgm:pt>
    <dgm:pt modelId="{26E145ED-BDCC-4489-B63A-58D8659C0727}" type="pres">
      <dgm:prSet presAssocID="{D090F403-0C6B-43DA-B591-19B8AD6ED9AF}" presName="hierChild1" presStyleCnt="0">
        <dgm:presLayoutVars>
          <dgm:chPref val="1"/>
          <dgm:dir/>
          <dgm:animOne val="branch"/>
          <dgm:animLvl val="lvl"/>
          <dgm:resizeHandles/>
        </dgm:presLayoutVars>
      </dgm:prSet>
      <dgm:spPr/>
      <dgm:t>
        <a:bodyPr/>
        <a:lstStyle/>
        <a:p>
          <a:endParaRPr lang="en-US"/>
        </a:p>
      </dgm:t>
    </dgm:pt>
    <dgm:pt modelId="{1BBF8E11-D78B-4475-BFA6-76F1D224D065}" type="pres">
      <dgm:prSet presAssocID="{DAA5B49C-C465-451A-B42F-CC4516A3A9E2}" presName="hierRoot1" presStyleCnt="0"/>
      <dgm:spPr/>
    </dgm:pt>
    <dgm:pt modelId="{AFD3F95B-43C0-4629-B90F-61E299AF2F44}" type="pres">
      <dgm:prSet presAssocID="{DAA5B49C-C465-451A-B42F-CC4516A3A9E2}" presName="composite" presStyleCnt="0"/>
      <dgm:spPr/>
    </dgm:pt>
    <dgm:pt modelId="{D4E02C46-9BBB-46F0-9C97-84CF456C0075}" type="pres">
      <dgm:prSet presAssocID="{DAA5B49C-C465-451A-B42F-CC4516A3A9E2}" presName="background" presStyleLbl="node0" presStyleIdx="0" presStyleCnt="1"/>
      <dgm:spPr/>
    </dgm:pt>
    <dgm:pt modelId="{CC4E80EB-9F7B-4874-A662-9380FB1F0244}" type="pres">
      <dgm:prSet presAssocID="{DAA5B49C-C465-451A-B42F-CC4516A3A9E2}" presName="text" presStyleLbl="fgAcc0" presStyleIdx="0" presStyleCnt="1" custScaleX="194627">
        <dgm:presLayoutVars>
          <dgm:chPref val="3"/>
        </dgm:presLayoutVars>
      </dgm:prSet>
      <dgm:spPr/>
      <dgm:t>
        <a:bodyPr/>
        <a:lstStyle/>
        <a:p>
          <a:endParaRPr lang="en-US"/>
        </a:p>
      </dgm:t>
    </dgm:pt>
    <dgm:pt modelId="{E58919ED-E5DC-42C1-85BD-87CA9839A2A7}" type="pres">
      <dgm:prSet presAssocID="{DAA5B49C-C465-451A-B42F-CC4516A3A9E2}" presName="hierChild2" presStyleCnt="0"/>
      <dgm:spPr/>
    </dgm:pt>
    <dgm:pt modelId="{18D497BB-5AD3-4216-A873-05E464BA2A21}" type="pres">
      <dgm:prSet presAssocID="{00C409EA-C172-43C0-AC61-B73E8D5B3459}" presName="Name10" presStyleLbl="parChTrans1D2" presStyleIdx="0" presStyleCnt="4"/>
      <dgm:spPr/>
      <dgm:t>
        <a:bodyPr/>
        <a:lstStyle/>
        <a:p>
          <a:endParaRPr lang="en-US"/>
        </a:p>
      </dgm:t>
    </dgm:pt>
    <dgm:pt modelId="{C04031FA-1F65-4F37-8A70-51382A1CD3B2}" type="pres">
      <dgm:prSet presAssocID="{2406AEE2-3269-4871-A761-A611D0291B3C}" presName="hierRoot2" presStyleCnt="0"/>
      <dgm:spPr/>
    </dgm:pt>
    <dgm:pt modelId="{07DA375B-8D9D-468A-B941-4F4D5E22374F}" type="pres">
      <dgm:prSet presAssocID="{2406AEE2-3269-4871-A761-A611D0291B3C}" presName="composite2" presStyleCnt="0"/>
      <dgm:spPr/>
    </dgm:pt>
    <dgm:pt modelId="{DCB2B762-0F6F-41F4-956C-5D41EA92C393}" type="pres">
      <dgm:prSet presAssocID="{2406AEE2-3269-4871-A761-A611D0291B3C}" presName="background2" presStyleLbl="node2" presStyleIdx="0" presStyleCnt="4"/>
      <dgm:spPr>
        <a:solidFill>
          <a:schemeClr val="accent2">
            <a:lumMod val="60000"/>
            <a:lumOff val="40000"/>
          </a:schemeClr>
        </a:solidFill>
      </dgm:spPr>
      <dgm:t>
        <a:bodyPr/>
        <a:lstStyle/>
        <a:p>
          <a:endParaRPr lang="en-PH"/>
        </a:p>
      </dgm:t>
    </dgm:pt>
    <dgm:pt modelId="{3F168DBE-7758-4A5A-965C-0255C86A0F73}" type="pres">
      <dgm:prSet presAssocID="{2406AEE2-3269-4871-A761-A611D0291B3C}" presName="text2" presStyleLbl="fgAcc2" presStyleIdx="0" presStyleCnt="4">
        <dgm:presLayoutVars>
          <dgm:chPref val="3"/>
        </dgm:presLayoutVars>
      </dgm:prSet>
      <dgm:spPr/>
      <dgm:t>
        <a:bodyPr/>
        <a:lstStyle/>
        <a:p>
          <a:endParaRPr lang="en-US"/>
        </a:p>
      </dgm:t>
    </dgm:pt>
    <dgm:pt modelId="{FD84A1D6-3645-46FD-8351-ACCF6737BAEB}" type="pres">
      <dgm:prSet presAssocID="{2406AEE2-3269-4871-A761-A611D0291B3C}" presName="hierChild3" presStyleCnt="0"/>
      <dgm:spPr/>
    </dgm:pt>
    <dgm:pt modelId="{9B0902E6-1621-4029-9294-F8353EC4D5F7}" type="pres">
      <dgm:prSet presAssocID="{167668A8-89C7-4B17-BE6D-8AE5A81C8169}" presName="Name17" presStyleLbl="parChTrans1D3" presStyleIdx="0" presStyleCnt="4"/>
      <dgm:spPr/>
      <dgm:t>
        <a:bodyPr/>
        <a:lstStyle/>
        <a:p>
          <a:endParaRPr lang="en-US"/>
        </a:p>
      </dgm:t>
    </dgm:pt>
    <dgm:pt modelId="{E930869F-56FA-4EAA-852E-6203B619C773}" type="pres">
      <dgm:prSet presAssocID="{D1D07B26-D2B9-4BC0-85A2-2DE0AB9CCF2F}" presName="hierRoot3" presStyleCnt="0"/>
      <dgm:spPr/>
    </dgm:pt>
    <dgm:pt modelId="{9890423F-6600-4338-8BF1-5FF801BE5ED3}" type="pres">
      <dgm:prSet presAssocID="{D1D07B26-D2B9-4BC0-85A2-2DE0AB9CCF2F}" presName="composite3" presStyleCnt="0"/>
      <dgm:spPr/>
    </dgm:pt>
    <dgm:pt modelId="{8E1D054A-2370-4C5F-ABDE-135503254D10}" type="pres">
      <dgm:prSet presAssocID="{D1D07B26-D2B9-4BC0-85A2-2DE0AB9CCF2F}" presName="background3" presStyleLbl="node3" presStyleIdx="0" presStyleCnt="4"/>
      <dgm:spPr>
        <a:solidFill>
          <a:schemeClr val="accent3">
            <a:lumMod val="75000"/>
          </a:schemeClr>
        </a:solidFill>
      </dgm:spPr>
      <dgm:t>
        <a:bodyPr/>
        <a:lstStyle/>
        <a:p>
          <a:endParaRPr lang="en-PH"/>
        </a:p>
      </dgm:t>
    </dgm:pt>
    <dgm:pt modelId="{B0F09141-0AD8-410C-883D-9D2766CF16FC}" type="pres">
      <dgm:prSet presAssocID="{D1D07B26-D2B9-4BC0-85A2-2DE0AB9CCF2F}" presName="text3" presStyleLbl="fgAcc3" presStyleIdx="0" presStyleCnt="4">
        <dgm:presLayoutVars>
          <dgm:chPref val="3"/>
        </dgm:presLayoutVars>
      </dgm:prSet>
      <dgm:spPr/>
      <dgm:t>
        <a:bodyPr/>
        <a:lstStyle/>
        <a:p>
          <a:endParaRPr lang="en-US"/>
        </a:p>
      </dgm:t>
    </dgm:pt>
    <dgm:pt modelId="{0AA56722-B189-4A1B-A008-984481BE865E}" type="pres">
      <dgm:prSet presAssocID="{D1D07B26-D2B9-4BC0-85A2-2DE0AB9CCF2F}" presName="hierChild4" presStyleCnt="0"/>
      <dgm:spPr/>
    </dgm:pt>
    <dgm:pt modelId="{61A6A5BD-99DD-4326-98E8-D3D69A234A53}" type="pres">
      <dgm:prSet presAssocID="{F05A6817-93B2-4746-A533-A76956E152E0}" presName="Name10" presStyleLbl="parChTrans1D2" presStyleIdx="1" presStyleCnt="4"/>
      <dgm:spPr/>
      <dgm:t>
        <a:bodyPr/>
        <a:lstStyle/>
        <a:p>
          <a:endParaRPr lang="en-US"/>
        </a:p>
      </dgm:t>
    </dgm:pt>
    <dgm:pt modelId="{EBEE15A4-1267-4D7B-B662-071E647FD021}" type="pres">
      <dgm:prSet presAssocID="{B946C93F-B358-4A91-916A-C11BA0BF0211}" presName="hierRoot2" presStyleCnt="0"/>
      <dgm:spPr/>
    </dgm:pt>
    <dgm:pt modelId="{8D83FCC8-EBB6-4228-A7DB-129623C0F497}" type="pres">
      <dgm:prSet presAssocID="{B946C93F-B358-4A91-916A-C11BA0BF0211}" presName="composite2" presStyleCnt="0"/>
      <dgm:spPr/>
    </dgm:pt>
    <dgm:pt modelId="{4FD764F6-74FE-4A31-83EC-8B0493E6C0C3}" type="pres">
      <dgm:prSet presAssocID="{B946C93F-B358-4A91-916A-C11BA0BF0211}" presName="background2" presStyleLbl="node2" presStyleIdx="1" presStyleCnt="4"/>
      <dgm:spPr>
        <a:solidFill>
          <a:schemeClr val="accent2">
            <a:lumMod val="60000"/>
            <a:lumOff val="40000"/>
          </a:schemeClr>
        </a:solidFill>
      </dgm:spPr>
      <dgm:t>
        <a:bodyPr/>
        <a:lstStyle/>
        <a:p>
          <a:endParaRPr lang="en-PH"/>
        </a:p>
      </dgm:t>
    </dgm:pt>
    <dgm:pt modelId="{7F5C3C39-43FF-45DC-B2CE-A35F406468FA}" type="pres">
      <dgm:prSet presAssocID="{B946C93F-B358-4A91-916A-C11BA0BF0211}" presName="text2" presStyleLbl="fgAcc2" presStyleIdx="1" presStyleCnt="4">
        <dgm:presLayoutVars>
          <dgm:chPref val="3"/>
        </dgm:presLayoutVars>
      </dgm:prSet>
      <dgm:spPr/>
      <dgm:t>
        <a:bodyPr/>
        <a:lstStyle/>
        <a:p>
          <a:endParaRPr lang="en-US"/>
        </a:p>
      </dgm:t>
    </dgm:pt>
    <dgm:pt modelId="{02B8C962-0961-438D-9F14-70A581F4E28F}" type="pres">
      <dgm:prSet presAssocID="{B946C93F-B358-4A91-916A-C11BA0BF0211}" presName="hierChild3" presStyleCnt="0"/>
      <dgm:spPr/>
    </dgm:pt>
    <dgm:pt modelId="{4409C05F-C53F-415D-A80C-B58F133C12E4}" type="pres">
      <dgm:prSet presAssocID="{FB63A2B8-E9A8-40C0-BDD4-F6F618E74739}" presName="Name17" presStyleLbl="parChTrans1D3" presStyleIdx="1" presStyleCnt="4"/>
      <dgm:spPr/>
      <dgm:t>
        <a:bodyPr/>
        <a:lstStyle/>
        <a:p>
          <a:endParaRPr lang="en-US"/>
        </a:p>
      </dgm:t>
    </dgm:pt>
    <dgm:pt modelId="{3A270C29-8B67-47DE-9A94-BA58F49449C6}" type="pres">
      <dgm:prSet presAssocID="{BABC26F9-7106-4FC0-925E-1633F62493DF}" presName="hierRoot3" presStyleCnt="0"/>
      <dgm:spPr/>
    </dgm:pt>
    <dgm:pt modelId="{2E610157-90E2-41E5-9318-0F9C17505405}" type="pres">
      <dgm:prSet presAssocID="{BABC26F9-7106-4FC0-925E-1633F62493DF}" presName="composite3" presStyleCnt="0"/>
      <dgm:spPr/>
    </dgm:pt>
    <dgm:pt modelId="{51AB4C0A-C78B-4CE2-83CB-CBC43E39B6F3}" type="pres">
      <dgm:prSet presAssocID="{BABC26F9-7106-4FC0-925E-1633F62493DF}" presName="background3" presStyleLbl="node3" presStyleIdx="1" presStyleCnt="4"/>
      <dgm:spPr>
        <a:solidFill>
          <a:schemeClr val="accent3">
            <a:lumMod val="75000"/>
          </a:schemeClr>
        </a:solidFill>
      </dgm:spPr>
      <dgm:t>
        <a:bodyPr/>
        <a:lstStyle/>
        <a:p>
          <a:endParaRPr lang="en-PH"/>
        </a:p>
      </dgm:t>
    </dgm:pt>
    <dgm:pt modelId="{1BFF3A8F-ED8D-4FA7-A2C6-5C0227D69233}" type="pres">
      <dgm:prSet presAssocID="{BABC26F9-7106-4FC0-925E-1633F62493DF}" presName="text3" presStyleLbl="fgAcc3" presStyleIdx="1" presStyleCnt="4">
        <dgm:presLayoutVars>
          <dgm:chPref val="3"/>
        </dgm:presLayoutVars>
      </dgm:prSet>
      <dgm:spPr/>
      <dgm:t>
        <a:bodyPr/>
        <a:lstStyle/>
        <a:p>
          <a:endParaRPr lang="en-US"/>
        </a:p>
      </dgm:t>
    </dgm:pt>
    <dgm:pt modelId="{226C7973-6CB6-47A6-AEB6-07D134D4D6D5}" type="pres">
      <dgm:prSet presAssocID="{BABC26F9-7106-4FC0-925E-1633F62493DF}" presName="hierChild4" presStyleCnt="0"/>
      <dgm:spPr/>
    </dgm:pt>
    <dgm:pt modelId="{87080E66-9BEC-49E6-99C2-144D2A96B0BE}" type="pres">
      <dgm:prSet presAssocID="{C414657F-63AC-45BA-A667-9A4A01C23721}" presName="Name10" presStyleLbl="parChTrans1D2" presStyleIdx="2" presStyleCnt="4"/>
      <dgm:spPr/>
      <dgm:t>
        <a:bodyPr/>
        <a:lstStyle/>
        <a:p>
          <a:endParaRPr lang="en-US"/>
        </a:p>
      </dgm:t>
    </dgm:pt>
    <dgm:pt modelId="{C870D6BD-E3CB-45F3-8E4A-24BB4296DB8C}" type="pres">
      <dgm:prSet presAssocID="{9DA3833D-E27D-4AF1-A3F0-E94FDBA69627}" presName="hierRoot2" presStyleCnt="0"/>
      <dgm:spPr/>
    </dgm:pt>
    <dgm:pt modelId="{307D3A9F-D2BF-4CE2-97F6-9EFF07685193}" type="pres">
      <dgm:prSet presAssocID="{9DA3833D-E27D-4AF1-A3F0-E94FDBA69627}" presName="composite2" presStyleCnt="0"/>
      <dgm:spPr/>
    </dgm:pt>
    <dgm:pt modelId="{84008F47-54C7-478A-9F6D-608296E5A046}" type="pres">
      <dgm:prSet presAssocID="{9DA3833D-E27D-4AF1-A3F0-E94FDBA69627}" presName="background2" presStyleLbl="node2" presStyleIdx="2" presStyleCnt="4"/>
      <dgm:spPr>
        <a:solidFill>
          <a:schemeClr val="accent2">
            <a:lumMod val="60000"/>
            <a:lumOff val="40000"/>
          </a:schemeClr>
        </a:solidFill>
      </dgm:spPr>
      <dgm:t>
        <a:bodyPr/>
        <a:lstStyle/>
        <a:p>
          <a:endParaRPr lang="en-PH"/>
        </a:p>
      </dgm:t>
    </dgm:pt>
    <dgm:pt modelId="{B5ABD3A7-3DF1-43F1-9646-125014E4F248}" type="pres">
      <dgm:prSet presAssocID="{9DA3833D-E27D-4AF1-A3F0-E94FDBA69627}" presName="text2" presStyleLbl="fgAcc2" presStyleIdx="2" presStyleCnt="4">
        <dgm:presLayoutVars>
          <dgm:chPref val="3"/>
        </dgm:presLayoutVars>
      </dgm:prSet>
      <dgm:spPr/>
      <dgm:t>
        <a:bodyPr/>
        <a:lstStyle/>
        <a:p>
          <a:endParaRPr lang="en-US"/>
        </a:p>
      </dgm:t>
    </dgm:pt>
    <dgm:pt modelId="{F81E15E1-6F12-4A97-A736-64482CC8D102}" type="pres">
      <dgm:prSet presAssocID="{9DA3833D-E27D-4AF1-A3F0-E94FDBA69627}" presName="hierChild3" presStyleCnt="0"/>
      <dgm:spPr/>
    </dgm:pt>
    <dgm:pt modelId="{560B7643-86D1-469B-B580-741D1B5327C0}" type="pres">
      <dgm:prSet presAssocID="{DC0E3FAE-E5DA-49F2-A5C5-7BA2D0C4920E}" presName="Name17" presStyleLbl="parChTrans1D3" presStyleIdx="2" presStyleCnt="4"/>
      <dgm:spPr/>
      <dgm:t>
        <a:bodyPr/>
        <a:lstStyle/>
        <a:p>
          <a:endParaRPr lang="en-US"/>
        </a:p>
      </dgm:t>
    </dgm:pt>
    <dgm:pt modelId="{87A0DBDE-C05F-402F-89D8-3704C4F28A6D}" type="pres">
      <dgm:prSet presAssocID="{E7104EB3-0A98-4EE7-914E-11C53C62584A}" presName="hierRoot3" presStyleCnt="0"/>
      <dgm:spPr/>
    </dgm:pt>
    <dgm:pt modelId="{CF9AAC8E-0FC6-4001-B2AF-9EF2675917BA}" type="pres">
      <dgm:prSet presAssocID="{E7104EB3-0A98-4EE7-914E-11C53C62584A}" presName="composite3" presStyleCnt="0"/>
      <dgm:spPr/>
    </dgm:pt>
    <dgm:pt modelId="{6C2A3399-678A-4DA9-9FBD-19E14C983301}" type="pres">
      <dgm:prSet presAssocID="{E7104EB3-0A98-4EE7-914E-11C53C62584A}" presName="background3" presStyleLbl="node3" presStyleIdx="2" presStyleCnt="4"/>
      <dgm:spPr>
        <a:solidFill>
          <a:schemeClr val="accent3">
            <a:lumMod val="75000"/>
          </a:schemeClr>
        </a:solidFill>
      </dgm:spPr>
      <dgm:t>
        <a:bodyPr/>
        <a:lstStyle/>
        <a:p>
          <a:endParaRPr lang="en-PH"/>
        </a:p>
      </dgm:t>
    </dgm:pt>
    <dgm:pt modelId="{BDF98525-88ED-4268-8CF9-5F90D9610A70}" type="pres">
      <dgm:prSet presAssocID="{E7104EB3-0A98-4EE7-914E-11C53C62584A}" presName="text3" presStyleLbl="fgAcc3" presStyleIdx="2" presStyleCnt="4">
        <dgm:presLayoutVars>
          <dgm:chPref val="3"/>
        </dgm:presLayoutVars>
      </dgm:prSet>
      <dgm:spPr/>
      <dgm:t>
        <a:bodyPr/>
        <a:lstStyle/>
        <a:p>
          <a:endParaRPr lang="en-US"/>
        </a:p>
      </dgm:t>
    </dgm:pt>
    <dgm:pt modelId="{2AA303AA-6D53-4835-AC0E-389963D6C0AA}" type="pres">
      <dgm:prSet presAssocID="{E7104EB3-0A98-4EE7-914E-11C53C62584A}" presName="hierChild4" presStyleCnt="0"/>
      <dgm:spPr/>
    </dgm:pt>
    <dgm:pt modelId="{91A20895-C532-49D8-B9D1-D391AB54B80D}" type="pres">
      <dgm:prSet presAssocID="{0FD6B21B-33F2-4AB2-B583-88AA6E586B8F}" presName="Name10" presStyleLbl="parChTrans1D2" presStyleIdx="3" presStyleCnt="4"/>
      <dgm:spPr/>
      <dgm:t>
        <a:bodyPr/>
        <a:lstStyle/>
        <a:p>
          <a:endParaRPr lang="en-US"/>
        </a:p>
      </dgm:t>
    </dgm:pt>
    <dgm:pt modelId="{B31B1C5B-4425-4C2B-8BE3-09CB6EFD3AF3}" type="pres">
      <dgm:prSet presAssocID="{0B93019E-2102-4C53-91D5-6D23A59C861A}" presName="hierRoot2" presStyleCnt="0"/>
      <dgm:spPr/>
    </dgm:pt>
    <dgm:pt modelId="{9DF7E79E-A0C9-400B-AC9F-A34D05173602}" type="pres">
      <dgm:prSet presAssocID="{0B93019E-2102-4C53-91D5-6D23A59C861A}" presName="composite2" presStyleCnt="0"/>
      <dgm:spPr/>
    </dgm:pt>
    <dgm:pt modelId="{60127968-11BD-4E97-8810-371E1CBA3248}" type="pres">
      <dgm:prSet presAssocID="{0B93019E-2102-4C53-91D5-6D23A59C861A}" presName="background2" presStyleLbl="node2" presStyleIdx="3" presStyleCnt="4"/>
      <dgm:spPr>
        <a:solidFill>
          <a:schemeClr val="accent2">
            <a:lumMod val="60000"/>
            <a:lumOff val="40000"/>
          </a:schemeClr>
        </a:solidFill>
      </dgm:spPr>
      <dgm:t>
        <a:bodyPr/>
        <a:lstStyle/>
        <a:p>
          <a:endParaRPr lang="en-PH"/>
        </a:p>
      </dgm:t>
    </dgm:pt>
    <dgm:pt modelId="{F4EC123D-B28B-4F47-8650-A98C561EE7A5}" type="pres">
      <dgm:prSet presAssocID="{0B93019E-2102-4C53-91D5-6D23A59C861A}" presName="text2" presStyleLbl="fgAcc2" presStyleIdx="3" presStyleCnt="4">
        <dgm:presLayoutVars>
          <dgm:chPref val="3"/>
        </dgm:presLayoutVars>
      </dgm:prSet>
      <dgm:spPr/>
      <dgm:t>
        <a:bodyPr/>
        <a:lstStyle/>
        <a:p>
          <a:endParaRPr lang="en-US"/>
        </a:p>
      </dgm:t>
    </dgm:pt>
    <dgm:pt modelId="{207E2BBA-8CD6-4C80-867A-8B00094E13BA}" type="pres">
      <dgm:prSet presAssocID="{0B93019E-2102-4C53-91D5-6D23A59C861A}" presName="hierChild3" presStyleCnt="0"/>
      <dgm:spPr/>
    </dgm:pt>
    <dgm:pt modelId="{0EA1A4BE-53F6-470F-924E-23829F3441A0}" type="pres">
      <dgm:prSet presAssocID="{4AE71918-F4B7-47BB-89E0-3B0556F3E10C}" presName="Name17" presStyleLbl="parChTrans1D3" presStyleIdx="3" presStyleCnt="4"/>
      <dgm:spPr/>
      <dgm:t>
        <a:bodyPr/>
        <a:lstStyle/>
        <a:p>
          <a:endParaRPr lang="en-US"/>
        </a:p>
      </dgm:t>
    </dgm:pt>
    <dgm:pt modelId="{417A4BC0-8F28-4A36-BE80-30216FF4326C}" type="pres">
      <dgm:prSet presAssocID="{90AE76CC-5E76-46DD-945B-A5464153F06A}" presName="hierRoot3" presStyleCnt="0"/>
      <dgm:spPr/>
    </dgm:pt>
    <dgm:pt modelId="{E3F5DCC4-14A8-478E-B775-BF030C9B891F}" type="pres">
      <dgm:prSet presAssocID="{90AE76CC-5E76-46DD-945B-A5464153F06A}" presName="composite3" presStyleCnt="0"/>
      <dgm:spPr/>
    </dgm:pt>
    <dgm:pt modelId="{7C79F5FD-A1EC-42E8-B8C1-C9A2D5F75810}" type="pres">
      <dgm:prSet presAssocID="{90AE76CC-5E76-46DD-945B-A5464153F06A}" presName="background3" presStyleLbl="node3" presStyleIdx="3" presStyleCnt="4"/>
      <dgm:spPr>
        <a:solidFill>
          <a:schemeClr val="accent3">
            <a:lumMod val="75000"/>
          </a:schemeClr>
        </a:solidFill>
      </dgm:spPr>
      <dgm:t>
        <a:bodyPr/>
        <a:lstStyle/>
        <a:p>
          <a:endParaRPr lang="en-PH"/>
        </a:p>
      </dgm:t>
    </dgm:pt>
    <dgm:pt modelId="{CDEBEAFB-EAAE-42BC-9ADB-E6C7E675EA41}" type="pres">
      <dgm:prSet presAssocID="{90AE76CC-5E76-46DD-945B-A5464153F06A}" presName="text3" presStyleLbl="fgAcc3" presStyleIdx="3" presStyleCnt="4">
        <dgm:presLayoutVars>
          <dgm:chPref val="3"/>
        </dgm:presLayoutVars>
      </dgm:prSet>
      <dgm:spPr/>
      <dgm:t>
        <a:bodyPr/>
        <a:lstStyle/>
        <a:p>
          <a:endParaRPr lang="en-US"/>
        </a:p>
      </dgm:t>
    </dgm:pt>
    <dgm:pt modelId="{DB80A235-F5D4-40A5-A971-BF02007C0CCF}" type="pres">
      <dgm:prSet presAssocID="{90AE76CC-5E76-46DD-945B-A5464153F06A}" presName="hierChild4" presStyleCnt="0"/>
      <dgm:spPr/>
    </dgm:pt>
  </dgm:ptLst>
  <dgm:cxnLst>
    <dgm:cxn modelId="{50D7EB29-356F-4011-B489-C151A0A519F1}" type="presOf" srcId="{BABC26F9-7106-4FC0-925E-1633F62493DF}" destId="{1BFF3A8F-ED8D-4FA7-A2C6-5C0227D69233}" srcOrd="0" destOrd="0" presId="urn:microsoft.com/office/officeart/2005/8/layout/hierarchy1"/>
    <dgm:cxn modelId="{782D6793-24E6-4DFF-9F9B-41C4276807D8}" type="presOf" srcId="{0FD6B21B-33F2-4AB2-B583-88AA6E586B8F}" destId="{91A20895-C532-49D8-B9D1-D391AB54B80D}" srcOrd="0" destOrd="0" presId="urn:microsoft.com/office/officeart/2005/8/layout/hierarchy1"/>
    <dgm:cxn modelId="{109AC9B8-3E1D-4470-8EB0-0EA0FC405640}" type="presOf" srcId="{C414657F-63AC-45BA-A667-9A4A01C23721}" destId="{87080E66-9BEC-49E6-99C2-144D2A96B0BE}" srcOrd="0" destOrd="0" presId="urn:microsoft.com/office/officeart/2005/8/layout/hierarchy1"/>
    <dgm:cxn modelId="{804C390C-F198-4D05-A037-BDF6B83D9448}" type="presOf" srcId="{B946C93F-B358-4A91-916A-C11BA0BF0211}" destId="{7F5C3C39-43FF-45DC-B2CE-A35F406468FA}" srcOrd="0" destOrd="0" presId="urn:microsoft.com/office/officeart/2005/8/layout/hierarchy1"/>
    <dgm:cxn modelId="{B90A53AA-9F28-4322-9997-E405B222AC1E}" type="presOf" srcId="{90AE76CC-5E76-46DD-945B-A5464153F06A}" destId="{CDEBEAFB-EAAE-42BC-9ADB-E6C7E675EA41}" srcOrd="0" destOrd="0" presId="urn:microsoft.com/office/officeart/2005/8/layout/hierarchy1"/>
    <dgm:cxn modelId="{D02E947C-C4A9-4B8F-8871-E4B499B7D41E}" srcId="{DAA5B49C-C465-451A-B42F-CC4516A3A9E2}" destId="{9DA3833D-E27D-4AF1-A3F0-E94FDBA69627}" srcOrd="2" destOrd="0" parTransId="{C414657F-63AC-45BA-A667-9A4A01C23721}" sibTransId="{3101456F-91A8-489E-8841-BB2BCA4DA2FF}"/>
    <dgm:cxn modelId="{28FD3CEC-BD8A-4518-876B-6AC6EF5D3666}" type="presOf" srcId="{DAA5B49C-C465-451A-B42F-CC4516A3A9E2}" destId="{CC4E80EB-9F7B-4874-A662-9380FB1F0244}" srcOrd="0" destOrd="0" presId="urn:microsoft.com/office/officeart/2005/8/layout/hierarchy1"/>
    <dgm:cxn modelId="{C8DA5AB1-0F06-4A93-832F-39F62319ED84}" type="presOf" srcId="{2406AEE2-3269-4871-A761-A611D0291B3C}" destId="{3F168DBE-7758-4A5A-965C-0255C86A0F73}" srcOrd="0" destOrd="0" presId="urn:microsoft.com/office/officeart/2005/8/layout/hierarchy1"/>
    <dgm:cxn modelId="{D31C84DC-6C43-4C13-8340-059ABFA3AF1F}" type="presOf" srcId="{D090F403-0C6B-43DA-B591-19B8AD6ED9AF}" destId="{26E145ED-BDCC-4489-B63A-58D8659C0727}" srcOrd="0" destOrd="0" presId="urn:microsoft.com/office/officeart/2005/8/layout/hierarchy1"/>
    <dgm:cxn modelId="{5B0C84F6-59F0-4572-8B76-CFF9B3725319}" srcId="{D090F403-0C6B-43DA-B591-19B8AD6ED9AF}" destId="{DAA5B49C-C465-451A-B42F-CC4516A3A9E2}" srcOrd="0" destOrd="0" parTransId="{3FED3929-052F-44C7-8EFC-BB0CAAF44FD7}" sibTransId="{2EAB72A7-BF1B-44B4-A442-2DF026054557}"/>
    <dgm:cxn modelId="{0216DF23-808F-4464-8763-C8317DE46FFA}" srcId="{B946C93F-B358-4A91-916A-C11BA0BF0211}" destId="{BABC26F9-7106-4FC0-925E-1633F62493DF}" srcOrd="0" destOrd="0" parTransId="{FB63A2B8-E9A8-40C0-BDD4-F6F618E74739}" sibTransId="{85A5F592-850A-430E-BC76-9AADA0C8B92B}"/>
    <dgm:cxn modelId="{0EF8F852-D2CE-41D5-B519-FEC4F0D33DF9}" srcId="{DAA5B49C-C465-451A-B42F-CC4516A3A9E2}" destId="{B946C93F-B358-4A91-916A-C11BA0BF0211}" srcOrd="1" destOrd="0" parTransId="{F05A6817-93B2-4746-A533-A76956E152E0}" sibTransId="{AC7C802E-BE91-446B-83DE-925A6AA11D75}"/>
    <dgm:cxn modelId="{E0230023-F6A0-42E9-9FC5-E22C390A5A32}" srcId="{DAA5B49C-C465-451A-B42F-CC4516A3A9E2}" destId="{2406AEE2-3269-4871-A761-A611D0291B3C}" srcOrd="0" destOrd="0" parTransId="{00C409EA-C172-43C0-AC61-B73E8D5B3459}" sibTransId="{AE677111-8A19-43DB-A5EE-A4434E229014}"/>
    <dgm:cxn modelId="{7AC7507F-E0DD-4577-B3CD-7723BD2E3FC7}" srcId="{2406AEE2-3269-4871-A761-A611D0291B3C}" destId="{D1D07B26-D2B9-4BC0-85A2-2DE0AB9CCF2F}" srcOrd="0" destOrd="0" parTransId="{167668A8-89C7-4B17-BE6D-8AE5A81C8169}" sibTransId="{0AA151E8-4B49-4D5E-89FC-26216A86F486}"/>
    <dgm:cxn modelId="{D16AF484-D1BF-4BC9-9B1C-2207E5EC2BAE}" srcId="{0B93019E-2102-4C53-91D5-6D23A59C861A}" destId="{90AE76CC-5E76-46DD-945B-A5464153F06A}" srcOrd="0" destOrd="0" parTransId="{4AE71918-F4B7-47BB-89E0-3B0556F3E10C}" sibTransId="{B6977079-1D76-4A91-9750-BD1F23C0DF4D}"/>
    <dgm:cxn modelId="{1014526A-708A-4F96-86CA-5B43190E34DE}" type="presOf" srcId="{4AE71918-F4B7-47BB-89E0-3B0556F3E10C}" destId="{0EA1A4BE-53F6-470F-924E-23829F3441A0}" srcOrd="0" destOrd="0" presId="urn:microsoft.com/office/officeart/2005/8/layout/hierarchy1"/>
    <dgm:cxn modelId="{C34F3A15-3B80-4126-9574-9923B58C6945}" type="presOf" srcId="{167668A8-89C7-4B17-BE6D-8AE5A81C8169}" destId="{9B0902E6-1621-4029-9294-F8353EC4D5F7}" srcOrd="0" destOrd="0" presId="urn:microsoft.com/office/officeart/2005/8/layout/hierarchy1"/>
    <dgm:cxn modelId="{539763ED-BF8D-45CE-A4CB-9E7102BB2677}" type="presOf" srcId="{D1D07B26-D2B9-4BC0-85A2-2DE0AB9CCF2F}" destId="{B0F09141-0AD8-410C-883D-9D2766CF16FC}" srcOrd="0" destOrd="0" presId="urn:microsoft.com/office/officeart/2005/8/layout/hierarchy1"/>
    <dgm:cxn modelId="{6995EDD7-E88F-4967-8992-9C4D1F1F541D}" srcId="{9DA3833D-E27D-4AF1-A3F0-E94FDBA69627}" destId="{E7104EB3-0A98-4EE7-914E-11C53C62584A}" srcOrd="0" destOrd="0" parTransId="{DC0E3FAE-E5DA-49F2-A5C5-7BA2D0C4920E}" sibTransId="{7587EEB1-DC24-4DC5-9CE9-D7EB40FD5932}"/>
    <dgm:cxn modelId="{8EC200D6-B737-4B5F-A03F-68E5E999BF08}" type="presOf" srcId="{F05A6817-93B2-4746-A533-A76956E152E0}" destId="{61A6A5BD-99DD-4326-98E8-D3D69A234A53}" srcOrd="0" destOrd="0" presId="urn:microsoft.com/office/officeart/2005/8/layout/hierarchy1"/>
    <dgm:cxn modelId="{CAED7DFD-C950-4A58-AB21-FD18D08F09F7}" type="presOf" srcId="{FB63A2B8-E9A8-40C0-BDD4-F6F618E74739}" destId="{4409C05F-C53F-415D-A80C-B58F133C12E4}" srcOrd="0" destOrd="0" presId="urn:microsoft.com/office/officeart/2005/8/layout/hierarchy1"/>
    <dgm:cxn modelId="{A056FDBF-8D35-4575-89BD-3F6D1741E1B1}" type="presOf" srcId="{DC0E3FAE-E5DA-49F2-A5C5-7BA2D0C4920E}" destId="{560B7643-86D1-469B-B580-741D1B5327C0}" srcOrd="0" destOrd="0" presId="urn:microsoft.com/office/officeart/2005/8/layout/hierarchy1"/>
    <dgm:cxn modelId="{7928BD8F-F702-4266-9C3D-7C795C9394E5}" type="presOf" srcId="{0B93019E-2102-4C53-91D5-6D23A59C861A}" destId="{F4EC123D-B28B-4F47-8650-A98C561EE7A5}" srcOrd="0" destOrd="0" presId="urn:microsoft.com/office/officeart/2005/8/layout/hierarchy1"/>
    <dgm:cxn modelId="{DA37F155-8A53-4870-9147-F28035223392}" type="presOf" srcId="{9DA3833D-E27D-4AF1-A3F0-E94FDBA69627}" destId="{B5ABD3A7-3DF1-43F1-9646-125014E4F248}" srcOrd="0" destOrd="0" presId="urn:microsoft.com/office/officeart/2005/8/layout/hierarchy1"/>
    <dgm:cxn modelId="{8DF907E2-EF64-47B8-BA18-4AEA92F3F9E5}" srcId="{DAA5B49C-C465-451A-B42F-CC4516A3A9E2}" destId="{0B93019E-2102-4C53-91D5-6D23A59C861A}" srcOrd="3" destOrd="0" parTransId="{0FD6B21B-33F2-4AB2-B583-88AA6E586B8F}" sibTransId="{C552FB3D-B8E4-4460-9FEA-67003190F38F}"/>
    <dgm:cxn modelId="{362682EA-BB1A-4226-A376-7DA73CDC9883}" type="presOf" srcId="{00C409EA-C172-43C0-AC61-B73E8D5B3459}" destId="{18D497BB-5AD3-4216-A873-05E464BA2A21}" srcOrd="0" destOrd="0" presId="urn:microsoft.com/office/officeart/2005/8/layout/hierarchy1"/>
    <dgm:cxn modelId="{07EE2F69-643E-40C6-AE6B-F6EEB3162CEB}" type="presOf" srcId="{E7104EB3-0A98-4EE7-914E-11C53C62584A}" destId="{BDF98525-88ED-4268-8CF9-5F90D9610A70}" srcOrd="0" destOrd="0" presId="urn:microsoft.com/office/officeart/2005/8/layout/hierarchy1"/>
    <dgm:cxn modelId="{6584CFF6-BCBE-4CB4-BFA9-18F308874DFB}" type="presParOf" srcId="{26E145ED-BDCC-4489-B63A-58D8659C0727}" destId="{1BBF8E11-D78B-4475-BFA6-76F1D224D065}" srcOrd="0" destOrd="0" presId="urn:microsoft.com/office/officeart/2005/8/layout/hierarchy1"/>
    <dgm:cxn modelId="{C4433E1A-59B2-4C63-A5FF-2F0165E7FDCA}" type="presParOf" srcId="{1BBF8E11-D78B-4475-BFA6-76F1D224D065}" destId="{AFD3F95B-43C0-4629-B90F-61E299AF2F44}" srcOrd="0" destOrd="0" presId="urn:microsoft.com/office/officeart/2005/8/layout/hierarchy1"/>
    <dgm:cxn modelId="{FF4DE015-3259-46FF-A0CF-4EB4B978539B}" type="presParOf" srcId="{AFD3F95B-43C0-4629-B90F-61E299AF2F44}" destId="{D4E02C46-9BBB-46F0-9C97-84CF456C0075}" srcOrd="0" destOrd="0" presId="urn:microsoft.com/office/officeart/2005/8/layout/hierarchy1"/>
    <dgm:cxn modelId="{3C34790E-8E9F-48EF-8BC5-EE7BFE7999B4}" type="presParOf" srcId="{AFD3F95B-43C0-4629-B90F-61E299AF2F44}" destId="{CC4E80EB-9F7B-4874-A662-9380FB1F0244}" srcOrd="1" destOrd="0" presId="urn:microsoft.com/office/officeart/2005/8/layout/hierarchy1"/>
    <dgm:cxn modelId="{3E654CDD-B442-48B4-AA07-459F35B7F152}" type="presParOf" srcId="{1BBF8E11-D78B-4475-BFA6-76F1D224D065}" destId="{E58919ED-E5DC-42C1-85BD-87CA9839A2A7}" srcOrd="1" destOrd="0" presId="urn:microsoft.com/office/officeart/2005/8/layout/hierarchy1"/>
    <dgm:cxn modelId="{12D4B39A-C4A6-4257-B6E3-4D5D74DBD034}" type="presParOf" srcId="{E58919ED-E5DC-42C1-85BD-87CA9839A2A7}" destId="{18D497BB-5AD3-4216-A873-05E464BA2A21}" srcOrd="0" destOrd="0" presId="urn:microsoft.com/office/officeart/2005/8/layout/hierarchy1"/>
    <dgm:cxn modelId="{4E74D48C-EA9D-4F64-BBEF-A0E91F621170}" type="presParOf" srcId="{E58919ED-E5DC-42C1-85BD-87CA9839A2A7}" destId="{C04031FA-1F65-4F37-8A70-51382A1CD3B2}" srcOrd="1" destOrd="0" presId="urn:microsoft.com/office/officeart/2005/8/layout/hierarchy1"/>
    <dgm:cxn modelId="{990D299E-7077-4D4D-9E43-742715EDB1E3}" type="presParOf" srcId="{C04031FA-1F65-4F37-8A70-51382A1CD3B2}" destId="{07DA375B-8D9D-468A-B941-4F4D5E22374F}" srcOrd="0" destOrd="0" presId="urn:microsoft.com/office/officeart/2005/8/layout/hierarchy1"/>
    <dgm:cxn modelId="{E5BEE305-272C-4681-942C-9CB9943FF31D}" type="presParOf" srcId="{07DA375B-8D9D-468A-B941-4F4D5E22374F}" destId="{DCB2B762-0F6F-41F4-956C-5D41EA92C393}" srcOrd="0" destOrd="0" presId="urn:microsoft.com/office/officeart/2005/8/layout/hierarchy1"/>
    <dgm:cxn modelId="{81ED2ACB-0FD8-4AAD-B887-B3F79595EA47}" type="presParOf" srcId="{07DA375B-8D9D-468A-B941-4F4D5E22374F}" destId="{3F168DBE-7758-4A5A-965C-0255C86A0F73}" srcOrd="1" destOrd="0" presId="urn:microsoft.com/office/officeart/2005/8/layout/hierarchy1"/>
    <dgm:cxn modelId="{C7DFB1A5-57C0-41E7-BC9D-1AFC8F75A2FF}" type="presParOf" srcId="{C04031FA-1F65-4F37-8A70-51382A1CD3B2}" destId="{FD84A1D6-3645-46FD-8351-ACCF6737BAEB}" srcOrd="1" destOrd="0" presId="urn:microsoft.com/office/officeart/2005/8/layout/hierarchy1"/>
    <dgm:cxn modelId="{7F05DC06-BE41-4E4F-A1D7-67950A7188E1}" type="presParOf" srcId="{FD84A1D6-3645-46FD-8351-ACCF6737BAEB}" destId="{9B0902E6-1621-4029-9294-F8353EC4D5F7}" srcOrd="0" destOrd="0" presId="urn:microsoft.com/office/officeart/2005/8/layout/hierarchy1"/>
    <dgm:cxn modelId="{E2CD85D5-0918-4EE3-8E8C-332AFAD114A3}" type="presParOf" srcId="{FD84A1D6-3645-46FD-8351-ACCF6737BAEB}" destId="{E930869F-56FA-4EAA-852E-6203B619C773}" srcOrd="1" destOrd="0" presId="urn:microsoft.com/office/officeart/2005/8/layout/hierarchy1"/>
    <dgm:cxn modelId="{CF768E7D-B242-444A-B95A-66D29ECE58F3}" type="presParOf" srcId="{E930869F-56FA-4EAA-852E-6203B619C773}" destId="{9890423F-6600-4338-8BF1-5FF801BE5ED3}" srcOrd="0" destOrd="0" presId="urn:microsoft.com/office/officeart/2005/8/layout/hierarchy1"/>
    <dgm:cxn modelId="{442E119C-E76B-4BAE-8041-73E5AA659C02}" type="presParOf" srcId="{9890423F-6600-4338-8BF1-5FF801BE5ED3}" destId="{8E1D054A-2370-4C5F-ABDE-135503254D10}" srcOrd="0" destOrd="0" presId="urn:microsoft.com/office/officeart/2005/8/layout/hierarchy1"/>
    <dgm:cxn modelId="{B802EAAF-A939-4F44-9CCF-AF0810164C22}" type="presParOf" srcId="{9890423F-6600-4338-8BF1-5FF801BE5ED3}" destId="{B0F09141-0AD8-410C-883D-9D2766CF16FC}" srcOrd="1" destOrd="0" presId="urn:microsoft.com/office/officeart/2005/8/layout/hierarchy1"/>
    <dgm:cxn modelId="{54FDD4AB-82BF-497D-9BDD-B00A66B267D1}" type="presParOf" srcId="{E930869F-56FA-4EAA-852E-6203B619C773}" destId="{0AA56722-B189-4A1B-A008-984481BE865E}" srcOrd="1" destOrd="0" presId="urn:microsoft.com/office/officeart/2005/8/layout/hierarchy1"/>
    <dgm:cxn modelId="{6D0F5C28-C432-4641-BAF1-F5064B1C0352}" type="presParOf" srcId="{E58919ED-E5DC-42C1-85BD-87CA9839A2A7}" destId="{61A6A5BD-99DD-4326-98E8-D3D69A234A53}" srcOrd="2" destOrd="0" presId="urn:microsoft.com/office/officeart/2005/8/layout/hierarchy1"/>
    <dgm:cxn modelId="{0CFF8B9D-B95A-4B59-BF12-CF65EEA36712}" type="presParOf" srcId="{E58919ED-E5DC-42C1-85BD-87CA9839A2A7}" destId="{EBEE15A4-1267-4D7B-B662-071E647FD021}" srcOrd="3" destOrd="0" presId="urn:microsoft.com/office/officeart/2005/8/layout/hierarchy1"/>
    <dgm:cxn modelId="{9B67B9BA-EE76-413B-AE4D-5A23A46E797D}" type="presParOf" srcId="{EBEE15A4-1267-4D7B-B662-071E647FD021}" destId="{8D83FCC8-EBB6-4228-A7DB-129623C0F497}" srcOrd="0" destOrd="0" presId="urn:microsoft.com/office/officeart/2005/8/layout/hierarchy1"/>
    <dgm:cxn modelId="{858AC70C-8F3B-4710-A565-C91B28ACCBDE}" type="presParOf" srcId="{8D83FCC8-EBB6-4228-A7DB-129623C0F497}" destId="{4FD764F6-74FE-4A31-83EC-8B0493E6C0C3}" srcOrd="0" destOrd="0" presId="urn:microsoft.com/office/officeart/2005/8/layout/hierarchy1"/>
    <dgm:cxn modelId="{EC313059-F5A7-426D-B147-3A6E7448D195}" type="presParOf" srcId="{8D83FCC8-EBB6-4228-A7DB-129623C0F497}" destId="{7F5C3C39-43FF-45DC-B2CE-A35F406468FA}" srcOrd="1" destOrd="0" presId="urn:microsoft.com/office/officeart/2005/8/layout/hierarchy1"/>
    <dgm:cxn modelId="{34D19F34-1A75-4ADC-BC61-5C6D3B083986}" type="presParOf" srcId="{EBEE15A4-1267-4D7B-B662-071E647FD021}" destId="{02B8C962-0961-438D-9F14-70A581F4E28F}" srcOrd="1" destOrd="0" presId="urn:microsoft.com/office/officeart/2005/8/layout/hierarchy1"/>
    <dgm:cxn modelId="{C3B94791-91B5-4E8E-A74E-E4AF3676B5A5}" type="presParOf" srcId="{02B8C962-0961-438D-9F14-70A581F4E28F}" destId="{4409C05F-C53F-415D-A80C-B58F133C12E4}" srcOrd="0" destOrd="0" presId="urn:microsoft.com/office/officeart/2005/8/layout/hierarchy1"/>
    <dgm:cxn modelId="{A06B1FF8-FF43-4A38-B555-17AB234C1580}" type="presParOf" srcId="{02B8C962-0961-438D-9F14-70A581F4E28F}" destId="{3A270C29-8B67-47DE-9A94-BA58F49449C6}" srcOrd="1" destOrd="0" presId="urn:microsoft.com/office/officeart/2005/8/layout/hierarchy1"/>
    <dgm:cxn modelId="{3FC2D9B2-925F-4AE7-BCD2-E91A131389B4}" type="presParOf" srcId="{3A270C29-8B67-47DE-9A94-BA58F49449C6}" destId="{2E610157-90E2-41E5-9318-0F9C17505405}" srcOrd="0" destOrd="0" presId="urn:microsoft.com/office/officeart/2005/8/layout/hierarchy1"/>
    <dgm:cxn modelId="{E3809C50-0182-452D-93A3-21A8C80C22B6}" type="presParOf" srcId="{2E610157-90E2-41E5-9318-0F9C17505405}" destId="{51AB4C0A-C78B-4CE2-83CB-CBC43E39B6F3}" srcOrd="0" destOrd="0" presId="urn:microsoft.com/office/officeart/2005/8/layout/hierarchy1"/>
    <dgm:cxn modelId="{877E685B-0FE0-42F1-9E9D-6075D94196E6}" type="presParOf" srcId="{2E610157-90E2-41E5-9318-0F9C17505405}" destId="{1BFF3A8F-ED8D-4FA7-A2C6-5C0227D69233}" srcOrd="1" destOrd="0" presId="urn:microsoft.com/office/officeart/2005/8/layout/hierarchy1"/>
    <dgm:cxn modelId="{E1FA88D5-533F-4DFE-B693-CB1A39138280}" type="presParOf" srcId="{3A270C29-8B67-47DE-9A94-BA58F49449C6}" destId="{226C7973-6CB6-47A6-AEB6-07D134D4D6D5}" srcOrd="1" destOrd="0" presId="urn:microsoft.com/office/officeart/2005/8/layout/hierarchy1"/>
    <dgm:cxn modelId="{38FA21FF-3E87-4EE9-8EB0-4B0E6213007C}" type="presParOf" srcId="{E58919ED-E5DC-42C1-85BD-87CA9839A2A7}" destId="{87080E66-9BEC-49E6-99C2-144D2A96B0BE}" srcOrd="4" destOrd="0" presId="urn:microsoft.com/office/officeart/2005/8/layout/hierarchy1"/>
    <dgm:cxn modelId="{11D9A91E-8EE5-4C27-839B-80BB7B2AA468}" type="presParOf" srcId="{E58919ED-E5DC-42C1-85BD-87CA9839A2A7}" destId="{C870D6BD-E3CB-45F3-8E4A-24BB4296DB8C}" srcOrd="5" destOrd="0" presId="urn:microsoft.com/office/officeart/2005/8/layout/hierarchy1"/>
    <dgm:cxn modelId="{40CB8810-D5C2-4AD1-91CB-7FAC1E239339}" type="presParOf" srcId="{C870D6BD-E3CB-45F3-8E4A-24BB4296DB8C}" destId="{307D3A9F-D2BF-4CE2-97F6-9EFF07685193}" srcOrd="0" destOrd="0" presId="urn:microsoft.com/office/officeart/2005/8/layout/hierarchy1"/>
    <dgm:cxn modelId="{8BA29752-BEB3-4062-8843-E868F832F178}" type="presParOf" srcId="{307D3A9F-D2BF-4CE2-97F6-9EFF07685193}" destId="{84008F47-54C7-478A-9F6D-608296E5A046}" srcOrd="0" destOrd="0" presId="urn:microsoft.com/office/officeart/2005/8/layout/hierarchy1"/>
    <dgm:cxn modelId="{214AE6F8-ADBB-4ADD-A058-86FFCCADF13F}" type="presParOf" srcId="{307D3A9F-D2BF-4CE2-97F6-9EFF07685193}" destId="{B5ABD3A7-3DF1-43F1-9646-125014E4F248}" srcOrd="1" destOrd="0" presId="urn:microsoft.com/office/officeart/2005/8/layout/hierarchy1"/>
    <dgm:cxn modelId="{5556179B-8FAF-446D-B883-1D5600119043}" type="presParOf" srcId="{C870D6BD-E3CB-45F3-8E4A-24BB4296DB8C}" destId="{F81E15E1-6F12-4A97-A736-64482CC8D102}" srcOrd="1" destOrd="0" presId="urn:microsoft.com/office/officeart/2005/8/layout/hierarchy1"/>
    <dgm:cxn modelId="{25AB0F84-C2EE-4B52-A762-E2FFB490BC7E}" type="presParOf" srcId="{F81E15E1-6F12-4A97-A736-64482CC8D102}" destId="{560B7643-86D1-469B-B580-741D1B5327C0}" srcOrd="0" destOrd="0" presId="urn:microsoft.com/office/officeart/2005/8/layout/hierarchy1"/>
    <dgm:cxn modelId="{D8C18EA5-25A5-4D81-96F4-B97C64C67AB6}" type="presParOf" srcId="{F81E15E1-6F12-4A97-A736-64482CC8D102}" destId="{87A0DBDE-C05F-402F-89D8-3704C4F28A6D}" srcOrd="1" destOrd="0" presId="urn:microsoft.com/office/officeart/2005/8/layout/hierarchy1"/>
    <dgm:cxn modelId="{F3CEF3E9-F758-4190-A7A4-88B1E894767B}" type="presParOf" srcId="{87A0DBDE-C05F-402F-89D8-3704C4F28A6D}" destId="{CF9AAC8E-0FC6-4001-B2AF-9EF2675917BA}" srcOrd="0" destOrd="0" presId="urn:microsoft.com/office/officeart/2005/8/layout/hierarchy1"/>
    <dgm:cxn modelId="{371E4153-0CEC-4271-8957-FACB8024EF8D}" type="presParOf" srcId="{CF9AAC8E-0FC6-4001-B2AF-9EF2675917BA}" destId="{6C2A3399-678A-4DA9-9FBD-19E14C983301}" srcOrd="0" destOrd="0" presId="urn:microsoft.com/office/officeart/2005/8/layout/hierarchy1"/>
    <dgm:cxn modelId="{CC54654C-9243-48F3-856A-D21908583548}" type="presParOf" srcId="{CF9AAC8E-0FC6-4001-B2AF-9EF2675917BA}" destId="{BDF98525-88ED-4268-8CF9-5F90D9610A70}" srcOrd="1" destOrd="0" presId="urn:microsoft.com/office/officeart/2005/8/layout/hierarchy1"/>
    <dgm:cxn modelId="{32F65DB2-CCAC-46D2-8D95-C98D0652DC5E}" type="presParOf" srcId="{87A0DBDE-C05F-402F-89D8-3704C4F28A6D}" destId="{2AA303AA-6D53-4835-AC0E-389963D6C0AA}" srcOrd="1" destOrd="0" presId="urn:microsoft.com/office/officeart/2005/8/layout/hierarchy1"/>
    <dgm:cxn modelId="{ACF94301-FF10-45BA-9EE7-F564B9A4C11A}" type="presParOf" srcId="{E58919ED-E5DC-42C1-85BD-87CA9839A2A7}" destId="{91A20895-C532-49D8-B9D1-D391AB54B80D}" srcOrd="6" destOrd="0" presId="urn:microsoft.com/office/officeart/2005/8/layout/hierarchy1"/>
    <dgm:cxn modelId="{D612657E-C991-4AED-B31D-422931AB5965}" type="presParOf" srcId="{E58919ED-E5DC-42C1-85BD-87CA9839A2A7}" destId="{B31B1C5B-4425-4C2B-8BE3-09CB6EFD3AF3}" srcOrd="7" destOrd="0" presId="urn:microsoft.com/office/officeart/2005/8/layout/hierarchy1"/>
    <dgm:cxn modelId="{E3BD75F3-0B4E-4AE9-84A7-6547D2AB9444}" type="presParOf" srcId="{B31B1C5B-4425-4C2B-8BE3-09CB6EFD3AF3}" destId="{9DF7E79E-A0C9-400B-AC9F-A34D05173602}" srcOrd="0" destOrd="0" presId="urn:microsoft.com/office/officeart/2005/8/layout/hierarchy1"/>
    <dgm:cxn modelId="{D89A5AE5-BC31-478F-B913-5D84CBFE918B}" type="presParOf" srcId="{9DF7E79E-A0C9-400B-AC9F-A34D05173602}" destId="{60127968-11BD-4E97-8810-371E1CBA3248}" srcOrd="0" destOrd="0" presId="urn:microsoft.com/office/officeart/2005/8/layout/hierarchy1"/>
    <dgm:cxn modelId="{05076E84-4A24-4B7A-A6FC-B93C210BEBF3}" type="presParOf" srcId="{9DF7E79E-A0C9-400B-AC9F-A34D05173602}" destId="{F4EC123D-B28B-4F47-8650-A98C561EE7A5}" srcOrd="1" destOrd="0" presId="urn:microsoft.com/office/officeart/2005/8/layout/hierarchy1"/>
    <dgm:cxn modelId="{9277B607-18B1-4C80-A3DD-15AC1FA0BB59}" type="presParOf" srcId="{B31B1C5B-4425-4C2B-8BE3-09CB6EFD3AF3}" destId="{207E2BBA-8CD6-4C80-867A-8B00094E13BA}" srcOrd="1" destOrd="0" presId="urn:microsoft.com/office/officeart/2005/8/layout/hierarchy1"/>
    <dgm:cxn modelId="{E1B5ABCA-8AF3-4938-9BDD-DEDE8EDBD29C}" type="presParOf" srcId="{207E2BBA-8CD6-4C80-867A-8B00094E13BA}" destId="{0EA1A4BE-53F6-470F-924E-23829F3441A0}" srcOrd="0" destOrd="0" presId="urn:microsoft.com/office/officeart/2005/8/layout/hierarchy1"/>
    <dgm:cxn modelId="{4091C1C9-F4A7-4378-9852-3DB0BE4E4C91}" type="presParOf" srcId="{207E2BBA-8CD6-4C80-867A-8B00094E13BA}" destId="{417A4BC0-8F28-4A36-BE80-30216FF4326C}" srcOrd="1" destOrd="0" presId="urn:microsoft.com/office/officeart/2005/8/layout/hierarchy1"/>
    <dgm:cxn modelId="{A6D63D1B-DAB9-400E-B4CD-4FD1730EE48A}" type="presParOf" srcId="{417A4BC0-8F28-4A36-BE80-30216FF4326C}" destId="{E3F5DCC4-14A8-478E-B775-BF030C9B891F}" srcOrd="0" destOrd="0" presId="urn:microsoft.com/office/officeart/2005/8/layout/hierarchy1"/>
    <dgm:cxn modelId="{5AF49CCE-BFE7-47F8-9DB6-0BC903227BBF}" type="presParOf" srcId="{E3F5DCC4-14A8-478E-B775-BF030C9B891F}" destId="{7C79F5FD-A1EC-42E8-B8C1-C9A2D5F75810}" srcOrd="0" destOrd="0" presId="urn:microsoft.com/office/officeart/2005/8/layout/hierarchy1"/>
    <dgm:cxn modelId="{78AFEA1B-8B54-4453-BEA6-AB03BFE00A4B}" type="presParOf" srcId="{E3F5DCC4-14A8-478E-B775-BF030C9B891F}" destId="{CDEBEAFB-EAAE-42BC-9ADB-E6C7E675EA41}" srcOrd="1" destOrd="0" presId="urn:microsoft.com/office/officeart/2005/8/layout/hierarchy1"/>
    <dgm:cxn modelId="{35C95F87-739E-45F3-AD33-C44EC1BA73DB}" type="presParOf" srcId="{417A4BC0-8F28-4A36-BE80-30216FF4326C}" destId="{DB80A235-F5D4-40A5-A971-BF02007C0C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1A4BE-53F6-470F-924E-23829F3441A0}">
      <dsp:nvSpPr>
        <dsp:cNvPr id="0" name=""/>
        <dsp:cNvSpPr/>
      </dsp:nvSpPr>
      <dsp:spPr>
        <a:xfrm>
          <a:off x="6557783"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20895-C532-49D8-B9D1-D391AB54B80D}">
      <dsp:nvSpPr>
        <dsp:cNvPr id="0" name=""/>
        <dsp:cNvSpPr/>
      </dsp:nvSpPr>
      <dsp:spPr>
        <a:xfrm>
          <a:off x="3801284" y="970702"/>
          <a:ext cx="2802219" cy="444533"/>
        </a:xfrm>
        <a:custGeom>
          <a:avLst/>
          <a:gdLst/>
          <a:ahLst/>
          <a:cxnLst/>
          <a:rect l="0" t="0" r="0" b="0"/>
          <a:pathLst>
            <a:path>
              <a:moveTo>
                <a:pt x="0" y="0"/>
              </a:moveTo>
              <a:lnTo>
                <a:pt x="0" y="302936"/>
              </a:lnTo>
              <a:lnTo>
                <a:pt x="2802219" y="302936"/>
              </a:lnTo>
              <a:lnTo>
                <a:pt x="2802219"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B7643-86D1-469B-B580-741D1B5327C0}">
      <dsp:nvSpPr>
        <dsp:cNvPr id="0" name=""/>
        <dsp:cNvSpPr/>
      </dsp:nvSpPr>
      <dsp:spPr>
        <a:xfrm>
          <a:off x="4689637"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80E66-9BEC-49E6-99C2-144D2A96B0BE}">
      <dsp:nvSpPr>
        <dsp:cNvPr id="0" name=""/>
        <dsp:cNvSpPr/>
      </dsp:nvSpPr>
      <dsp:spPr>
        <a:xfrm>
          <a:off x="3801284" y="970702"/>
          <a:ext cx="934073" cy="444533"/>
        </a:xfrm>
        <a:custGeom>
          <a:avLst/>
          <a:gdLst/>
          <a:ahLst/>
          <a:cxnLst/>
          <a:rect l="0" t="0" r="0" b="0"/>
          <a:pathLst>
            <a:path>
              <a:moveTo>
                <a:pt x="0" y="0"/>
              </a:moveTo>
              <a:lnTo>
                <a:pt x="0" y="302936"/>
              </a:lnTo>
              <a:lnTo>
                <a:pt x="934073" y="302936"/>
              </a:lnTo>
              <a:lnTo>
                <a:pt x="934073"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9C05F-C53F-415D-A80C-B58F133C12E4}">
      <dsp:nvSpPr>
        <dsp:cNvPr id="0" name=""/>
        <dsp:cNvSpPr/>
      </dsp:nvSpPr>
      <dsp:spPr>
        <a:xfrm>
          <a:off x="2821491"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6A5BD-99DD-4326-98E8-D3D69A234A53}">
      <dsp:nvSpPr>
        <dsp:cNvPr id="0" name=""/>
        <dsp:cNvSpPr/>
      </dsp:nvSpPr>
      <dsp:spPr>
        <a:xfrm>
          <a:off x="2867211" y="970702"/>
          <a:ext cx="934073" cy="444533"/>
        </a:xfrm>
        <a:custGeom>
          <a:avLst/>
          <a:gdLst/>
          <a:ahLst/>
          <a:cxnLst/>
          <a:rect l="0" t="0" r="0" b="0"/>
          <a:pathLst>
            <a:path>
              <a:moveTo>
                <a:pt x="934073" y="0"/>
              </a:moveTo>
              <a:lnTo>
                <a:pt x="934073" y="302936"/>
              </a:lnTo>
              <a:lnTo>
                <a:pt x="0" y="302936"/>
              </a:lnTo>
              <a:lnTo>
                <a:pt x="0"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0902E6-1621-4029-9294-F8353EC4D5F7}">
      <dsp:nvSpPr>
        <dsp:cNvPr id="0" name=""/>
        <dsp:cNvSpPr/>
      </dsp:nvSpPr>
      <dsp:spPr>
        <a:xfrm>
          <a:off x="953344"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97BB-5AD3-4216-A873-05E464BA2A21}">
      <dsp:nvSpPr>
        <dsp:cNvPr id="0" name=""/>
        <dsp:cNvSpPr/>
      </dsp:nvSpPr>
      <dsp:spPr>
        <a:xfrm>
          <a:off x="999064" y="970702"/>
          <a:ext cx="2802219" cy="444533"/>
        </a:xfrm>
        <a:custGeom>
          <a:avLst/>
          <a:gdLst/>
          <a:ahLst/>
          <a:cxnLst/>
          <a:rect l="0" t="0" r="0" b="0"/>
          <a:pathLst>
            <a:path>
              <a:moveTo>
                <a:pt x="2802219" y="0"/>
              </a:moveTo>
              <a:lnTo>
                <a:pt x="2802219" y="302936"/>
              </a:lnTo>
              <a:lnTo>
                <a:pt x="0" y="302936"/>
              </a:lnTo>
              <a:lnTo>
                <a:pt x="0"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02C46-9BBB-46F0-9C97-84CF456C0075}">
      <dsp:nvSpPr>
        <dsp:cNvPr id="0" name=""/>
        <dsp:cNvSpPr/>
      </dsp:nvSpPr>
      <dsp:spPr>
        <a:xfrm>
          <a:off x="2313863" y="115"/>
          <a:ext cx="2974841" cy="970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E80EB-9F7B-4874-A662-9380FB1F0244}">
      <dsp:nvSpPr>
        <dsp:cNvPr id="0" name=""/>
        <dsp:cNvSpPr/>
      </dsp:nvSpPr>
      <dsp:spPr>
        <a:xfrm>
          <a:off x="2483695" y="161455"/>
          <a:ext cx="2974841" cy="970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lumMod val="50000"/>
                </a:schemeClr>
              </a:solidFill>
              <a:latin typeface="Candara" pitchFamily="34" charset="0"/>
              <a:cs typeface="MV Boli" pitchFamily="2" charset="0"/>
            </a:rPr>
            <a:t>i-</a:t>
          </a:r>
          <a:r>
            <a:rPr lang="en-US" sz="2400" b="1" kern="1200" dirty="0" err="1" smtClean="0">
              <a:solidFill>
                <a:schemeClr val="accent1">
                  <a:lumMod val="50000"/>
                </a:schemeClr>
              </a:solidFill>
              <a:latin typeface="Candara" pitchFamily="34" charset="0"/>
              <a:cs typeface="MV Boli" pitchFamily="2" charset="0"/>
            </a:rPr>
            <a:t>Pantawid</a:t>
          </a:r>
          <a:r>
            <a:rPr lang="en-US" sz="2400" b="1" kern="1200" dirty="0" smtClean="0">
              <a:solidFill>
                <a:schemeClr val="tx1"/>
              </a:solidFill>
              <a:latin typeface="MV Boli" pitchFamily="2" charset="0"/>
              <a:cs typeface="MV Boli" pitchFamily="2" charset="0"/>
            </a:rPr>
            <a:t> </a:t>
          </a:r>
          <a:r>
            <a:rPr lang="en-US" sz="2000" b="0" kern="1200" dirty="0" smtClean="0">
              <a:solidFill>
                <a:schemeClr val="tx1"/>
              </a:solidFill>
              <a:latin typeface="Arial" pitchFamily="34" charset="0"/>
              <a:cs typeface="Arial" pitchFamily="34" charset="0"/>
            </a:rPr>
            <a:t>Implementing CSO</a:t>
          </a:r>
          <a:endParaRPr lang="en-US" sz="2000" b="0" kern="1200" dirty="0">
            <a:solidFill>
              <a:schemeClr val="tx1"/>
            </a:solidFill>
            <a:latin typeface="Arial" pitchFamily="34" charset="0"/>
            <a:cs typeface="Arial" pitchFamily="34" charset="0"/>
          </a:endParaRPr>
        </a:p>
      </dsp:txBody>
      <dsp:txXfrm>
        <a:off x="2512122" y="189882"/>
        <a:ext cx="2917987" cy="913732"/>
      </dsp:txXfrm>
    </dsp:sp>
    <dsp:sp modelId="{DCB2B762-0F6F-41F4-956C-5D41EA92C393}">
      <dsp:nvSpPr>
        <dsp:cNvPr id="0" name=""/>
        <dsp:cNvSpPr/>
      </dsp:nvSpPr>
      <dsp:spPr>
        <a:xfrm>
          <a:off x="234822"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68DBE-7758-4A5A-965C-0255C86A0F73}">
      <dsp:nvSpPr>
        <dsp:cNvPr id="0" name=""/>
        <dsp:cNvSpPr/>
      </dsp:nvSpPr>
      <dsp:spPr>
        <a:xfrm>
          <a:off x="404654"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433081" y="1605003"/>
        <a:ext cx="1471629" cy="913732"/>
      </dsp:txXfrm>
    </dsp:sp>
    <dsp:sp modelId="{8E1D054A-2370-4C5F-ABDE-135503254D10}">
      <dsp:nvSpPr>
        <dsp:cNvPr id="0" name=""/>
        <dsp:cNvSpPr/>
      </dsp:nvSpPr>
      <dsp:spPr>
        <a:xfrm>
          <a:off x="234822"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09141-0AD8-410C-883D-9D2766CF16FC}">
      <dsp:nvSpPr>
        <dsp:cNvPr id="0" name=""/>
        <dsp:cNvSpPr/>
      </dsp:nvSpPr>
      <dsp:spPr>
        <a:xfrm>
          <a:off x="404654"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433081" y="3020124"/>
        <a:ext cx="1471629" cy="913732"/>
      </dsp:txXfrm>
    </dsp:sp>
    <dsp:sp modelId="{4FD764F6-74FE-4A31-83EC-8B0493E6C0C3}">
      <dsp:nvSpPr>
        <dsp:cNvPr id="0" name=""/>
        <dsp:cNvSpPr/>
      </dsp:nvSpPr>
      <dsp:spPr>
        <a:xfrm>
          <a:off x="2102969"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C3C39-43FF-45DC-B2CE-A35F406468FA}">
      <dsp:nvSpPr>
        <dsp:cNvPr id="0" name=""/>
        <dsp:cNvSpPr/>
      </dsp:nvSpPr>
      <dsp:spPr>
        <a:xfrm>
          <a:off x="2272800"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2301227" y="1605003"/>
        <a:ext cx="1471629" cy="913732"/>
      </dsp:txXfrm>
    </dsp:sp>
    <dsp:sp modelId="{51AB4C0A-C78B-4CE2-83CB-CBC43E39B6F3}">
      <dsp:nvSpPr>
        <dsp:cNvPr id="0" name=""/>
        <dsp:cNvSpPr/>
      </dsp:nvSpPr>
      <dsp:spPr>
        <a:xfrm>
          <a:off x="2102969"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F3A8F-ED8D-4FA7-A2C6-5C0227D69233}">
      <dsp:nvSpPr>
        <dsp:cNvPr id="0" name=""/>
        <dsp:cNvSpPr/>
      </dsp:nvSpPr>
      <dsp:spPr>
        <a:xfrm>
          <a:off x="2272800"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2301227" y="3020124"/>
        <a:ext cx="1471629" cy="913732"/>
      </dsp:txXfrm>
    </dsp:sp>
    <dsp:sp modelId="{84008F47-54C7-478A-9F6D-608296E5A046}">
      <dsp:nvSpPr>
        <dsp:cNvPr id="0" name=""/>
        <dsp:cNvSpPr/>
      </dsp:nvSpPr>
      <dsp:spPr>
        <a:xfrm>
          <a:off x="3971115"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BD3A7-3DF1-43F1-9646-125014E4F248}">
      <dsp:nvSpPr>
        <dsp:cNvPr id="0" name=""/>
        <dsp:cNvSpPr/>
      </dsp:nvSpPr>
      <dsp:spPr>
        <a:xfrm>
          <a:off x="4140947"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4169374" y="1605003"/>
        <a:ext cx="1471629" cy="913732"/>
      </dsp:txXfrm>
    </dsp:sp>
    <dsp:sp modelId="{6C2A3399-678A-4DA9-9FBD-19E14C983301}">
      <dsp:nvSpPr>
        <dsp:cNvPr id="0" name=""/>
        <dsp:cNvSpPr/>
      </dsp:nvSpPr>
      <dsp:spPr>
        <a:xfrm>
          <a:off x="3971115"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98525-88ED-4268-8CF9-5F90D9610A70}">
      <dsp:nvSpPr>
        <dsp:cNvPr id="0" name=""/>
        <dsp:cNvSpPr/>
      </dsp:nvSpPr>
      <dsp:spPr>
        <a:xfrm>
          <a:off x="4140947"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4169374" y="3020124"/>
        <a:ext cx="1471629" cy="913732"/>
      </dsp:txXfrm>
    </dsp:sp>
    <dsp:sp modelId="{60127968-11BD-4E97-8810-371E1CBA3248}">
      <dsp:nvSpPr>
        <dsp:cNvPr id="0" name=""/>
        <dsp:cNvSpPr/>
      </dsp:nvSpPr>
      <dsp:spPr>
        <a:xfrm>
          <a:off x="5839262"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C123D-B28B-4F47-8650-A98C561EE7A5}">
      <dsp:nvSpPr>
        <dsp:cNvPr id="0" name=""/>
        <dsp:cNvSpPr/>
      </dsp:nvSpPr>
      <dsp:spPr>
        <a:xfrm>
          <a:off x="6009093"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6037520" y="1605003"/>
        <a:ext cx="1471629" cy="913732"/>
      </dsp:txXfrm>
    </dsp:sp>
    <dsp:sp modelId="{7C79F5FD-A1EC-42E8-B8C1-C9A2D5F75810}">
      <dsp:nvSpPr>
        <dsp:cNvPr id="0" name=""/>
        <dsp:cNvSpPr/>
      </dsp:nvSpPr>
      <dsp:spPr>
        <a:xfrm>
          <a:off x="5839262"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BEAFB-EAAE-42BC-9ADB-E6C7E675EA41}">
      <dsp:nvSpPr>
        <dsp:cNvPr id="0" name=""/>
        <dsp:cNvSpPr/>
      </dsp:nvSpPr>
      <dsp:spPr>
        <a:xfrm>
          <a:off x="6009093"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6037520" y="3020124"/>
        <a:ext cx="1471629" cy="9137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89A8FD2-B0E8-4A7C-8EF8-73B6513701F3}" type="datetimeFigureOut">
              <a:rPr lang="en-US" smtClean="0"/>
              <a:t>5/5/2018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2A0469A-C42D-4188-945A-982ADE494806}" type="slidenum">
              <a:rPr lang="en-US" smtClean="0"/>
              <a:t>‹#›</a:t>
            </a:fld>
            <a:endParaRPr lang="en-US"/>
          </a:p>
        </p:txBody>
      </p:sp>
    </p:spTree>
    <p:extLst>
      <p:ext uri="{BB962C8B-B14F-4D97-AF65-F5344CB8AC3E}">
        <p14:creationId xmlns:p14="http://schemas.microsoft.com/office/powerpoint/2010/main" val="192332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40FCA36-272C-4C0B-A939-E1DE4175D5AD}" type="datetimeFigureOut">
              <a:rPr lang="en-US" smtClean="0"/>
              <a:t>5/5/2018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78912BBD-BF52-4094-B50E-EC31C0E5DA47}" type="slidenum">
              <a:rPr lang="en-US" smtClean="0"/>
              <a:t>‹#›</a:t>
            </a:fld>
            <a:endParaRPr lang="en-US"/>
          </a:p>
        </p:txBody>
      </p:sp>
    </p:spTree>
    <p:extLst>
      <p:ext uri="{BB962C8B-B14F-4D97-AF65-F5344CB8AC3E}">
        <p14:creationId xmlns:p14="http://schemas.microsoft.com/office/powerpoint/2010/main" val="144825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6E050-E80A-4F24-A136-0B5174D66771}" type="slidenum">
              <a:rPr lang="en-US"/>
              <a:pPr/>
              <a:t>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[GREETINGS, INTRODUCE</a:t>
            </a:r>
            <a:r>
              <a:rPr lang="en-US" baseline="0" dirty="0" smtClean="0"/>
              <a:t> SELF AS FACILITATOR, WELCOME PARTICIPANTS – SERVICE PROVIDER, PARENT LEADERS, OTHERS PRESENT]</a:t>
            </a:r>
            <a:endParaRPr lang="en-US"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You may be wondering how your LGU was selected for this project.</a:t>
            </a:r>
          </a:p>
          <a:p>
            <a:r>
              <a:rPr lang="en-PH" dirty="0" smtClean="0"/>
              <a:t>The first requirement</a:t>
            </a:r>
            <a:r>
              <a:rPr lang="en-PH" baseline="0" dirty="0" smtClean="0"/>
              <a:t> is that there is a local CSO who would be willing to implement in the LGU.  This is our organization, [LCSO NAME].</a:t>
            </a:r>
          </a:p>
          <a:p>
            <a:r>
              <a:rPr lang="en-PH" baseline="0" dirty="0" smtClean="0"/>
              <a:t>We then approached your mayor who welcomed the project and entered into a MOA with us [LCSO NAME].  Your mayor provided the venue for the PL training and is willing to enter into a Social Contract with the Pantawid members.</a:t>
            </a:r>
          </a:p>
          <a:p>
            <a:r>
              <a:rPr lang="en-PH" baseline="0" dirty="0" smtClean="0"/>
              <a:t>Our organization then prepared a project proposal and budget that was approved by the project management.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10</a:t>
            </a:fld>
            <a:endParaRPr lang="en-US"/>
          </a:p>
        </p:txBody>
      </p:sp>
    </p:spTree>
    <p:extLst>
      <p:ext uri="{BB962C8B-B14F-4D97-AF65-F5344CB8AC3E}">
        <p14:creationId xmlns:p14="http://schemas.microsoft.com/office/powerpoint/2010/main" val="240571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Project i-Pantawid has been implemented</a:t>
            </a:r>
            <a:r>
              <a:rPr lang="en-PH" baseline="0" dirty="0" smtClean="0"/>
              <a:t> </a:t>
            </a:r>
            <a:r>
              <a:rPr lang="en-PH" dirty="0" smtClean="0"/>
              <a:t>in 20 LGUs in Northern Luzon.  Based on this good experience, other LGUs may also adopt this model.</a:t>
            </a:r>
          </a:p>
          <a:p>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11</a:t>
            </a:fld>
            <a:endParaRPr lang="en-US"/>
          </a:p>
        </p:txBody>
      </p:sp>
    </p:spTree>
    <p:extLst>
      <p:ext uri="{BB962C8B-B14F-4D97-AF65-F5344CB8AC3E}">
        <p14:creationId xmlns:p14="http://schemas.microsoft.com/office/powerpoint/2010/main" val="3079393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Under the Pantawid Program of the government, beneficiaries</a:t>
            </a:r>
            <a:r>
              <a:rPr lang="en-PH" baseline="0" dirty="0" smtClean="0"/>
              <a:t> attend a monthly training activity in groups in the barangay.  </a:t>
            </a:r>
            <a:r>
              <a:rPr lang="en-PH" dirty="0" smtClean="0"/>
              <a:t>Under Project i-Pantawid, we implemented the enhanced Family Development Session</a:t>
            </a:r>
            <a:r>
              <a:rPr lang="en-PH" baseline="0" dirty="0" smtClean="0"/>
              <a:t> or </a:t>
            </a:r>
            <a:r>
              <a:rPr lang="en-PH" baseline="0" dirty="0" err="1" smtClean="0"/>
              <a:t>eFDS</a:t>
            </a:r>
            <a:r>
              <a:rPr lang="en-PH" baseline="0" dirty="0" smtClean="0"/>
              <a:t>.  Under the </a:t>
            </a:r>
            <a:r>
              <a:rPr lang="en-PH" baseline="0" dirty="0" err="1" smtClean="0"/>
              <a:t>eFDS</a:t>
            </a:r>
            <a:r>
              <a:rPr lang="en-PH" baseline="0" dirty="0" smtClean="0"/>
              <a:t>, [READ and ENSURE UNDERSTANDING].</a:t>
            </a:r>
            <a:endParaRPr lang="en-PH" dirty="0" smtClean="0"/>
          </a:p>
        </p:txBody>
      </p:sp>
      <p:sp>
        <p:nvSpPr>
          <p:cNvPr id="4" name="Slide Number Placeholder 3"/>
          <p:cNvSpPr>
            <a:spLocks noGrp="1"/>
          </p:cNvSpPr>
          <p:nvPr>
            <p:ph type="sldNum" sz="quarter" idx="10"/>
          </p:nvPr>
        </p:nvSpPr>
        <p:spPr/>
        <p:txBody>
          <a:bodyPr/>
          <a:lstStyle/>
          <a:p>
            <a:fld id="{78912BBD-BF52-4094-B50E-EC31C0E5DA47}" type="slidenum">
              <a:rPr lang="en-US" smtClean="0"/>
              <a:t>12</a:t>
            </a:fld>
            <a:endParaRPr lang="en-US"/>
          </a:p>
        </p:txBody>
      </p:sp>
    </p:spTree>
    <p:extLst>
      <p:ext uri="{BB962C8B-B14F-4D97-AF65-F5344CB8AC3E}">
        <p14:creationId xmlns:p14="http://schemas.microsoft.com/office/powerpoint/2010/main" val="19680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Under the </a:t>
            </a:r>
            <a:r>
              <a:rPr lang="en-PH" dirty="0" err="1" smtClean="0"/>
              <a:t>eFDS</a:t>
            </a:r>
            <a:r>
              <a:rPr lang="en-PH" dirty="0" smtClean="0"/>
              <a:t>, our LCSO trains</a:t>
            </a:r>
            <a:r>
              <a:rPr lang="en-PH" baseline="0" dirty="0" smtClean="0"/>
              <a:t> the Parent Leaders on self development and the </a:t>
            </a:r>
            <a:r>
              <a:rPr lang="en-PH" baseline="0" dirty="0" err="1" smtClean="0"/>
              <a:t>eFDS</a:t>
            </a:r>
            <a:r>
              <a:rPr lang="en-PH" baseline="0" dirty="0" smtClean="0"/>
              <a:t> topic to be shared with their members, monthly.  After this training, the PLs cascade the </a:t>
            </a:r>
            <a:r>
              <a:rPr lang="en-PH" baseline="0" dirty="0" err="1" smtClean="0"/>
              <a:t>eFDS</a:t>
            </a:r>
            <a:r>
              <a:rPr lang="en-PH" baseline="0" dirty="0" smtClean="0"/>
              <a:t> topic to their member.  Our LCSO works to ensure 100% </a:t>
            </a:r>
            <a:r>
              <a:rPr lang="en-PH" baseline="0" dirty="0" err="1" smtClean="0"/>
              <a:t>eFDS</a:t>
            </a:r>
            <a:r>
              <a:rPr lang="en-PH" baseline="0" dirty="0" smtClean="0"/>
              <a:t> conducted monthly for covered LGUs.</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13</a:t>
            </a:fld>
            <a:endParaRPr lang="en-US"/>
          </a:p>
        </p:txBody>
      </p:sp>
    </p:spTree>
    <p:extLst>
      <p:ext uri="{BB962C8B-B14F-4D97-AF65-F5344CB8AC3E}">
        <p14:creationId xmlns:p14="http://schemas.microsoft.com/office/powerpoint/2010/main" val="266862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CFD081-BB5B-4238-8055-14B7045B46F6}" type="slidenum">
              <a:rPr lang="en-US"/>
              <a:pPr/>
              <a:t>14</a:t>
            </a:fld>
            <a:endParaRPr lang="en-US"/>
          </a:p>
        </p:txBody>
      </p:sp>
      <p:sp>
        <p:nvSpPr>
          <p:cNvPr id="27650" name="Slide Image Placeholder 1"/>
          <p:cNvSpPr>
            <a:spLocks noGrp="1" noRot="1" noChangeAspect="1" noTextEdit="1"/>
          </p:cNvSpPr>
          <p:nvPr>
            <p:ph type="sldImg"/>
          </p:nvPr>
        </p:nvSpPr>
        <p:spPr>
          <a:xfrm>
            <a:off x="2860675" y="514350"/>
            <a:ext cx="3429000" cy="2571750"/>
          </a:xfrm>
          <a:ln/>
          <a:extLst>
            <a:ext uri="{909E8E84-426E-40DD-AFC4-6F175D3DCCD1}">
              <a14:hiddenFill xmlns:a14="http://schemas.microsoft.com/office/drawing/2010/main">
                <a:noFill/>
              </a14:hiddenFill>
            </a:ext>
          </a:extLst>
        </p:spPr>
      </p:sp>
      <p:sp>
        <p:nvSpPr>
          <p:cNvPr id="27651" name="Notes Placeholder 2"/>
          <p:cNvSpPr>
            <a:spLocks noGrp="1"/>
          </p:cNvSpPr>
          <p:nvPr>
            <p:ph type="body" idx="1"/>
          </p:nvPr>
        </p:nvSpPr>
        <p:spPr/>
        <p:txBody>
          <a:bodyPr/>
          <a:lstStyle/>
          <a:p>
            <a:pPr>
              <a:spcBef>
                <a:spcPct val="0"/>
              </a:spcBef>
            </a:pPr>
            <a:r>
              <a:rPr lang="en-GB" baseline="0" dirty="0" smtClean="0"/>
              <a:t>The </a:t>
            </a:r>
            <a:r>
              <a:rPr lang="en-GB" baseline="0" dirty="0" err="1" smtClean="0"/>
              <a:t>eFDS</a:t>
            </a:r>
            <a:r>
              <a:rPr lang="en-GB" baseline="0" dirty="0" smtClean="0"/>
              <a:t> modules focus on Social Accountability or </a:t>
            </a:r>
            <a:r>
              <a:rPr lang="en-GB" baseline="0" dirty="0" err="1" smtClean="0"/>
              <a:t>Pananagutang</a:t>
            </a:r>
            <a:r>
              <a:rPr lang="en-GB" baseline="0" dirty="0" smtClean="0"/>
              <a:t> </a:t>
            </a:r>
            <a:r>
              <a:rPr lang="en-GB" baseline="0" dirty="0" err="1" smtClean="0"/>
              <a:t>Panlipunan</a:t>
            </a:r>
            <a:r>
              <a:rPr lang="en-GB" baseline="0" dirty="0" smtClean="0"/>
              <a:t>.</a:t>
            </a:r>
          </a:p>
          <a:p>
            <a:pPr>
              <a:spcBef>
                <a:spcPct val="0"/>
              </a:spcBef>
            </a:pPr>
            <a:r>
              <a:rPr lang="en-GB" baseline="0" dirty="0" smtClean="0"/>
              <a:t>There are 2 key players that have to work together (</a:t>
            </a:r>
            <a:r>
              <a:rPr lang="en-GB" i="1" baseline="0" dirty="0" err="1" smtClean="0"/>
              <a:t>pagtutulungan</a:t>
            </a:r>
            <a:r>
              <a:rPr lang="en-GB" baseline="0" dirty="0" smtClean="0"/>
              <a:t>) towards good governance – citizens and government working hand-in-hand.  This working together is called constructive engagement (</a:t>
            </a:r>
            <a:r>
              <a:rPr lang="en-GB" i="1" baseline="0" dirty="0" err="1" smtClean="0"/>
              <a:t>makabulunhang</a:t>
            </a:r>
            <a:r>
              <a:rPr lang="en-GB" i="1" baseline="0" dirty="0" smtClean="0"/>
              <a:t> </a:t>
            </a:r>
            <a:r>
              <a:rPr lang="en-GB" i="1" baseline="0" dirty="0" err="1" smtClean="0"/>
              <a:t>pakikilahok</a:t>
            </a:r>
            <a:r>
              <a:rPr lang="en-GB" baseline="0" dirty="0" smtClean="0"/>
              <a:t>).</a:t>
            </a:r>
          </a:p>
          <a:p>
            <a:pPr>
              <a:spcBef>
                <a:spcPct val="0"/>
              </a:spcBef>
            </a:pPr>
            <a:r>
              <a:rPr lang="en-GB" baseline="0" dirty="0" smtClean="0"/>
              <a:t>The goal of constructive engagement is better delivery of public service, improvement of people’s welfare and protection of people’s rights.</a:t>
            </a:r>
          </a:p>
          <a:p>
            <a:pPr>
              <a:spcBef>
                <a:spcPct val="0"/>
              </a:spcBef>
            </a:pPr>
            <a:r>
              <a:rPr lang="en-GB" baseline="0" dirty="0" smtClean="0"/>
              <a:t>When citizens and government are truly working together, with real citizen participation, they are practising social accountability (</a:t>
            </a:r>
            <a:r>
              <a:rPr lang="en-GB" i="1" baseline="0" dirty="0" err="1" smtClean="0"/>
              <a:t>pananagutang</a:t>
            </a:r>
            <a:r>
              <a:rPr lang="en-GB" i="1" baseline="0" dirty="0" smtClean="0"/>
              <a:t> </a:t>
            </a:r>
            <a:r>
              <a:rPr lang="en-GB" i="1" baseline="0" dirty="0" err="1" smtClean="0"/>
              <a:t>panlipunan</a:t>
            </a:r>
            <a:r>
              <a:rPr lang="en-GB" baseline="0" dirty="0" smtClean="0"/>
              <a:t>).</a:t>
            </a:r>
            <a:endParaRPr lang="en-GB" dirty="0"/>
          </a:p>
        </p:txBody>
      </p:sp>
      <p:sp>
        <p:nvSpPr>
          <p:cNvPr id="20484" name="Slide Number Placeholder 3"/>
          <p:cNvSpPr txBox="1">
            <a:spLocks noGrp="1"/>
          </p:cNvSpPr>
          <p:nvPr/>
        </p:nvSpPr>
        <p:spPr bwMode="auto">
          <a:xfrm>
            <a:off x="5179484" y="6514087"/>
            <a:ext cx="3962400" cy="342992"/>
          </a:xfrm>
          <a:prstGeom prst="rect">
            <a:avLst/>
          </a:prstGeom>
          <a:noFill/>
          <a:ln>
            <a:miter lim="800000"/>
            <a:headEnd/>
            <a:tailEnd/>
          </a:ln>
        </p:spPr>
        <p:txBody>
          <a:bodyPr lIns="91430" tIns="45715" rIns="91430" bIns="45715" anchor="b"/>
          <a:lstStyle/>
          <a:p>
            <a:pPr algn="r">
              <a:defRPr/>
            </a:pPr>
            <a:fld id="{F31934C4-F037-4B71-BB66-61ECCE19172C}" type="slidenum">
              <a:rPr lang="en-US" sz="1200"/>
              <a:pPr algn="r">
                <a:defRPr/>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[READ &amp; ENSURE UNDERSTANDING]</a:t>
            </a:r>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15</a:t>
            </a:fld>
            <a:endParaRPr lang="en-PH"/>
          </a:p>
        </p:txBody>
      </p:sp>
    </p:spTree>
    <p:extLst>
      <p:ext uri="{BB962C8B-B14F-4D97-AF65-F5344CB8AC3E}">
        <p14:creationId xmlns:p14="http://schemas.microsoft.com/office/powerpoint/2010/main" val="2671831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&amp; ENSURE UNDERSTANDING]</a:t>
            </a:r>
          </a:p>
          <a:p>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16</a:t>
            </a:fld>
            <a:endParaRPr lang="en-PH"/>
          </a:p>
        </p:txBody>
      </p:sp>
    </p:spTree>
    <p:extLst>
      <p:ext uri="{BB962C8B-B14F-4D97-AF65-F5344CB8AC3E}">
        <p14:creationId xmlns:p14="http://schemas.microsoft.com/office/powerpoint/2010/main" val="277078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&amp; ENSURE UNDERSTANDING]</a:t>
            </a:r>
          </a:p>
          <a:p>
            <a:r>
              <a:rPr lang="en-PH" dirty="0" smtClean="0"/>
              <a:t>At our meeting today, we will discuss the scorecard results and how to improve these, called an Interface Meeting.</a:t>
            </a:r>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17</a:t>
            </a:fld>
            <a:endParaRPr lang="en-PH"/>
          </a:p>
        </p:txBody>
      </p:sp>
    </p:spTree>
    <p:extLst>
      <p:ext uri="{BB962C8B-B14F-4D97-AF65-F5344CB8AC3E}">
        <p14:creationId xmlns:p14="http://schemas.microsoft.com/office/powerpoint/2010/main" val="392367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This is what we have done so far. [READ &amp; ENSURE UNDERSTANDING]</a:t>
            </a:r>
          </a:p>
          <a:p>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18</a:t>
            </a:fld>
            <a:endParaRPr lang="en-PH"/>
          </a:p>
        </p:txBody>
      </p:sp>
    </p:spTree>
    <p:extLst>
      <p:ext uri="{BB962C8B-B14F-4D97-AF65-F5344CB8AC3E}">
        <p14:creationId xmlns:p14="http://schemas.microsoft.com/office/powerpoint/2010/main" val="307297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a:t>
            </a:r>
            <a:r>
              <a:rPr lang="en-PH" baseline="0" dirty="0" smtClean="0"/>
              <a:t> is the education services scorecard we completed, both from the Pantawid members and from the education services providers. The service providers filled up individual forms while the Parent Leaders solicited scores from their members, one for day care, and another one for elementary and high school combined.  We have computed for the average score per indicator.</a:t>
            </a:r>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19</a:t>
            </a:fld>
            <a:endParaRPr lang="en-PH"/>
          </a:p>
        </p:txBody>
      </p:sp>
    </p:spTree>
    <p:extLst>
      <p:ext uri="{BB962C8B-B14F-4D97-AF65-F5344CB8AC3E}">
        <p14:creationId xmlns:p14="http://schemas.microsoft.com/office/powerpoint/2010/main" val="261188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These are the topics we will cover today.</a:t>
            </a:r>
          </a:p>
        </p:txBody>
      </p:sp>
      <p:sp>
        <p:nvSpPr>
          <p:cNvPr id="4" name="Slide Number Placeholder 3"/>
          <p:cNvSpPr>
            <a:spLocks noGrp="1"/>
          </p:cNvSpPr>
          <p:nvPr>
            <p:ph type="sldNum" sz="quarter" idx="10"/>
          </p:nvPr>
        </p:nvSpPr>
        <p:spPr/>
        <p:txBody>
          <a:bodyPr/>
          <a:lstStyle/>
          <a:p>
            <a:fld id="{78912BBD-BF52-4094-B50E-EC31C0E5DA47}" type="slidenum">
              <a:rPr lang="en-US" smtClean="0"/>
              <a:t>2</a:t>
            </a:fld>
            <a:endParaRPr lang="en-US"/>
          </a:p>
        </p:txBody>
      </p:sp>
    </p:spTree>
    <p:extLst>
      <p:ext uri="{BB962C8B-B14F-4D97-AF65-F5344CB8AC3E}">
        <p14:creationId xmlns:p14="http://schemas.microsoft.com/office/powerpoint/2010/main" val="305038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a:t>
            </a:r>
            <a:r>
              <a:rPr lang="en-PH" baseline="0" dirty="0" smtClean="0"/>
              <a:t> is the process we are following.  We took supply-side information and made a scorecard.  Both citizens and health service providers gave their scores.  Today, we are meeting to discuss the scores and to make plans to improve the scores going forward, together.</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20</a:t>
            </a:fld>
            <a:endParaRPr lang="en-US"/>
          </a:p>
        </p:txBody>
      </p:sp>
    </p:spTree>
    <p:extLst>
      <p:ext uri="{BB962C8B-B14F-4D97-AF65-F5344CB8AC3E}">
        <p14:creationId xmlns:p14="http://schemas.microsoft.com/office/powerpoint/2010/main" val="303529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a:t>
            </a:r>
            <a:r>
              <a:rPr lang="en-PH" baseline="0" dirty="0" smtClean="0"/>
              <a:t> are having an Interface Meeting, where the service providers (education officials/teachers) and users of the service (</a:t>
            </a:r>
            <a:r>
              <a:rPr lang="en-PH" baseline="0" dirty="0" err="1" smtClean="0"/>
              <a:t>tayong</a:t>
            </a:r>
            <a:r>
              <a:rPr lang="en-PH" baseline="0" dirty="0" smtClean="0"/>
              <a:t> </a:t>
            </a:r>
            <a:r>
              <a:rPr lang="en-PH" baseline="0" dirty="0" err="1" smtClean="0"/>
              <a:t>mamamayan</a:t>
            </a:r>
            <a:r>
              <a:rPr lang="en-PH" baseline="0" dirty="0" smtClean="0"/>
              <a:t>) gather to present their respective scorecards and discuss ways to improve service delivery.</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21</a:t>
            </a:fld>
            <a:endParaRPr lang="en-US"/>
          </a:p>
        </p:txBody>
      </p:sp>
    </p:spTree>
    <p:extLst>
      <p:ext uri="{BB962C8B-B14F-4D97-AF65-F5344CB8AC3E}">
        <p14:creationId xmlns:p14="http://schemas.microsoft.com/office/powerpoint/2010/main" val="952400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Magkakaroon</a:t>
            </a:r>
            <a:r>
              <a:rPr lang="en-PH" dirty="0" smtClean="0"/>
              <a:t> </a:t>
            </a:r>
            <a:r>
              <a:rPr lang="en-PH" dirty="0" err="1" smtClean="0"/>
              <a:t>ng</a:t>
            </a:r>
            <a:r>
              <a:rPr lang="en-PH" dirty="0" smtClean="0"/>
              <a:t> </a:t>
            </a:r>
            <a:r>
              <a:rPr lang="en-PH" dirty="0" err="1" smtClean="0"/>
              <a:t>ugnayan</a:t>
            </a:r>
            <a:r>
              <a:rPr lang="en-PH" baseline="0" dirty="0" smtClean="0"/>
              <a:t> at </a:t>
            </a:r>
            <a:r>
              <a:rPr lang="en-PH" baseline="0" dirty="0" err="1" smtClean="0"/>
              <a:t>tapatan</a:t>
            </a:r>
            <a:r>
              <a:rPr lang="en-PH" baseline="0" dirty="0" smtClean="0"/>
              <a:t> </a:t>
            </a:r>
            <a:r>
              <a:rPr lang="en-PH" baseline="0" dirty="0" err="1" smtClean="0"/>
              <a:t>tungkol</a:t>
            </a:r>
            <a:r>
              <a:rPr lang="en-PH" baseline="0" dirty="0" smtClean="0"/>
              <a:t> </a:t>
            </a:r>
            <a:r>
              <a:rPr lang="en-PH" baseline="0" dirty="0" err="1" smtClean="0"/>
              <a:t>sa</a:t>
            </a:r>
            <a:r>
              <a:rPr lang="en-PH" baseline="0" dirty="0" smtClean="0"/>
              <a:t> </a:t>
            </a:r>
            <a:r>
              <a:rPr lang="en-PH" baseline="0" dirty="0" err="1" smtClean="0"/>
              <a:t>husay</a:t>
            </a:r>
            <a:r>
              <a:rPr lang="en-PH" baseline="0" dirty="0" smtClean="0"/>
              <a:t> </a:t>
            </a:r>
            <a:r>
              <a:rPr lang="en-PH" baseline="0" dirty="0" err="1" smtClean="0"/>
              <a:t>ng</a:t>
            </a:r>
            <a:r>
              <a:rPr lang="en-PH" baseline="0" dirty="0" smtClean="0"/>
              <a:t> </a:t>
            </a:r>
            <a:r>
              <a:rPr lang="en-PH" baseline="0" dirty="0" err="1" smtClean="0"/>
              <a:t>serbisyo</a:t>
            </a:r>
            <a:r>
              <a:rPr lang="en-PH" baseline="0" dirty="0" smtClean="0"/>
              <a:t> </a:t>
            </a:r>
            <a:r>
              <a:rPr lang="en-PH" baseline="0" dirty="0" err="1" smtClean="0"/>
              <a:t>publiko</a:t>
            </a:r>
            <a:r>
              <a:rPr lang="en-PH" baseline="0" dirty="0" smtClean="0"/>
              <a:t> </a:t>
            </a:r>
            <a:r>
              <a:rPr lang="en-PH" baseline="0" dirty="0" err="1" smtClean="0"/>
              <a:t>sa</a:t>
            </a:r>
            <a:r>
              <a:rPr lang="en-PH" baseline="0" dirty="0" smtClean="0"/>
              <a:t> </a:t>
            </a:r>
            <a:r>
              <a:rPr lang="en-PH" baseline="0" dirty="0" err="1" smtClean="0"/>
              <a:t>pagtitipon</a:t>
            </a:r>
            <a:r>
              <a:rPr lang="en-PH" baseline="0" dirty="0" smtClean="0"/>
              <a:t> </a:t>
            </a:r>
            <a:r>
              <a:rPr lang="en-PH" baseline="0" dirty="0" err="1" smtClean="0"/>
              <a:t>na</a:t>
            </a:r>
            <a:r>
              <a:rPr lang="en-PH" baseline="0" dirty="0" smtClean="0"/>
              <a:t> </a:t>
            </a:r>
            <a:r>
              <a:rPr lang="en-PH" baseline="0" dirty="0" err="1" smtClean="0"/>
              <a:t>ito</a:t>
            </a:r>
            <a:r>
              <a:rPr lang="en-PH" baseline="0" dirty="0" smtClean="0"/>
              <a:t>.  </a:t>
            </a:r>
            <a:r>
              <a:rPr lang="en-PH" baseline="0" dirty="0" err="1" smtClean="0"/>
              <a:t>Magkakaisa</a:t>
            </a:r>
            <a:r>
              <a:rPr lang="en-PH" baseline="0" dirty="0" smtClean="0"/>
              <a:t> at </a:t>
            </a:r>
            <a:r>
              <a:rPr lang="en-PH" baseline="0" dirty="0" err="1" smtClean="0"/>
              <a:t>magtutulungan</a:t>
            </a:r>
            <a:r>
              <a:rPr lang="en-PH" baseline="0" dirty="0" smtClean="0"/>
              <a:t> kung </a:t>
            </a:r>
            <a:r>
              <a:rPr lang="en-PH" baseline="0" dirty="0" err="1" smtClean="0"/>
              <a:t>paano</a:t>
            </a:r>
            <a:r>
              <a:rPr lang="en-PH" baseline="0" dirty="0" smtClean="0"/>
              <a:t> </a:t>
            </a:r>
            <a:r>
              <a:rPr lang="en-PH" baseline="0" dirty="0" err="1" smtClean="0"/>
              <a:t>mapaganda</a:t>
            </a:r>
            <a:r>
              <a:rPr lang="en-PH" baseline="0" dirty="0" smtClean="0"/>
              <a:t> pa </a:t>
            </a:r>
            <a:r>
              <a:rPr lang="en-PH" baseline="0" dirty="0" err="1" smtClean="0"/>
              <a:t>ang</a:t>
            </a:r>
            <a:r>
              <a:rPr lang="en-PH" baseline="0" dirty="0" smtClean="0"/>
              <a:t> </a:t>
            </a:r>
            <a:r>
              <a:rPr lang="en-PH" baseline="0" dirty="0" err="1" smtClean="0"/>
              <a:t>serbisyo</a:t>
            </a:r>
            <a:r>
              <a:rPr lang="en-PH" baseline="0" dirty="0" smtClean="0"/>
              <a:t> pang </a:t>
            </a:r>
            <a:r>
              <a:rPr lang="en-PH" baseline="0" dirty="0" err="1" smtClean="0"/>
              <a:t>edukasyon</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22</a:t>
            </a:fld>
            <a:endParaRPr lang="en-US"/>
          </a:p>
        </p:txBody>
      </p:sp>
    </p:spTree>
    <p:extLst>
      <p:ext uri="{BB962C8B-B14F-4D97-AF65-F5344CB8AC3E}">
        <p14:creationId xmlns:p14="http://schemas.microsoft.com/office/powerpoint/2010/main" val="2809830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i="1" dirty="0" err="1" smtClean="0"/>
              <a:t>Anong</a:t>
            </a:r>
            <a:r>
              <a:rPr lang="en-PH" i="1" dirty="0" smtClean="0"/>
              <a:t> </a:t>
            </a:r>
            <a:r>
              <a:rPr lang="en-PH" i="1" dirty="0" err="1" smtClean="0"/>
              <a:t>nakikita</a:t>
            </a:r>
            <a:r>
              <a:rPr lang="en-PH" i="1" dirty="0" smtClean="0"/>
              <a:t> </a:t>
            </a:r>
            <a:r>
              <a:rPr lang="en-PH" i="1" dirty="0" err="1" smtClean="0"/>
              <a:t>sa</a:t>
            </a:r>
            <a:r>
              <a:rPr lang="en-PH" i="1" baseline="0" dirty="0" smtClean="0"/>
              <a:t> </a:t>
            </a:r>
            <a:r>
              <a:rPr lang="en-PH" i="1" baseline="0" dirty="0" err="1" smtClean="0"/>
              <a:t>litratong</a:t>
            </a:r>
            <a:r>
              <a:rPr lang="en-PH" i="1" baseline="0" dirty="0" smtClean="0"/>
              <a:t> </a:t>
            </a:r>
            <a:r>
              <a:rPr lang="en-PH" i="1" baseline="0" dirty="0" err="1" smtClean="0"/>
              <a:t>ito</a:t>
            </a:r>
            <a:r>
              <a:rPr lang="en-PH" i="1" baseline="0" dirty="0" smtClean="0"/>
              <a:t>?  </a:t>
            </a:r>
            <a:r>
              <a:rPr lang="en-PH" i="1" baseline="0" dirty="0" err="1" smtClean="0"/>
              <a:t>Ang</a:t>
            </a:r>
            <a:r>
              <a:rPr lang="en-PH" i="1" baseline="0" dirty="0" smtClean="0"/>
              <a:t> </a:t>
            </a:r>
            <a:r>
              <a:rPr lang="en-PH" i="1" baseline="0" dirty="0" err="1" smtClean="0"/>
              <a:t>iba</a:t>
            </a:r>
            <a:r>
              <a:rPr lang="en-PH" i="1" baseline="0" dirty="0" smtClean="0"/>
              <a:t> </a:t>
            </a:r>
            <a:r>
              <a:rPr lang="en-PH" i="1" baseline="0" dirty="0" err="1" smtClean="0"/>
              <a:t>makakita</a:t>
            </a:r>
            <a:r>
              <a:rPr lang="en-PH" i="1" baseline="0" dirty="0" smtClean="0"/>
              <a:t> </a:t>
            </a:r>
            <a:r>
              <a:rPr lang="en-PH" i="1" baseline="0" dirty="0" err="1" smtClean="0"/>
              <a:t>ng</a:t>
            </a:r>
            <a:r>
              <a:rPr lang="en-PH" i="1" baseline="0" dirty="0" smtClean="0"/>
              <a:t> </a:t>
            </a:r>
            <a:r>
              <a:rPr lang="en-PH" i="1" baseline="0" dirty="0" err="1" smtClean="0"/>
              <a:t>dalaga</a:t>
            </a:r>
            <a:r>
              <a:rPr lang="en-PH" i="1" baseline="0" dirty="0" smtClean="0"/>
              <a:t>.  </a:t>
            </a:r>
            <a:r>
              <a:rPr lang="en-PH" i="1" baseline="0" dirty="0" err="1" smtClean="0"/>
              <a:t>Ang</a:t>
            </a:r>
            <a:r>
              <a:rPr lang="en-PH" i="1" baseline="0" dirty="0" smtClean="0"/>
              <a:t> </a:t>
            </a:r>
            <a:r>
              <a:rPr lang="en-PH" i="1" baseline="0" dirty="0" err="1" smtClean="0"/>
              <a:t>iba</a:t>
            </a:r>
            <a:r>
              <a:rPr lang="en-PH" i="1" baseline="0" dirty="0" smtClean="0"/>
              <a:t> </a:t>
            </a:r>
            <a:r>
              <a:rPr lang="en-PH" i="1" baseline="0" dirty="0" err="1" smtClean="0"/>
              <a:t>makakita</a:t>
            </a:r>
            <a:r>
              <a:rPr lang="en-PH" i="1" baseline="0" dirty="0" smtClean="0"/>
              <a:t> </a:t>
            </a:r>
            <a:r>
              <a:rPr lang="en-PH" i="1" baseline="0" dirty="0" err="1" smtClean="0"/>
              <a:t>ng</a:t>
            </a:r>
            <a:r>
              <a:rPr lang="en-PH" i="1" baseline="0" dirty="0" smtClean="0"/>
              <a:t> </a:t>
            </a:r>
            <a:r>
              <a:rPr lang="en-PH" i="1" baseline="0" dirty="0" err="1" smtClean="0"/>
              <a:t>matanda</a:t>
            </a:r>
            <a:r>
              <a:rPr lang="en-PH" i="1" baseline="0" dirty="0" smtClean="0"/>
              <a:t>.  Sino </a:t>
            </a:r>
            <a:r>
              <a:rPr lang="en-PH" i="1" baseline="0" dirty="0" err="1" smtClean="0"/>
              <a:t>ang</a:t>
            </a:r>
            <a:r>
              <a:rPr lang="en-PH" i="1" baseline="0" dirty="0" smtClean="0"/>
              <a:t> </a:t>
            </a:r>
            <a:r>
              <a:rPr lang="en-PH" i="1" baseline="0" dirty="0" err="1" smtClean="0"/>
              <a:t>nakakakita</a:t>
            </a:r>
            <a:r>
              <a:rPr lang="en-PH" i="1" baseline="0" dirty="0" smtClean="0"/>
              <a:t> </a:t>
            </a:r>
            <a:r>
              <a:rPr lang="en-PH" i="1" baseline="0" dirty="0" err="1" smtClean="0"/>
              <a:t>ng</a:t>
            </a:r>
            <a:r>
              <a:rPr lang="en-PH" i="1" baseline="0" dirty="0" smtClean="0"/>
              <a:t> </a:t>
            </a:r>
            <a:r>
              <a:rPr lang="en-PH" i="1" baseline="0" dirty="0" err="1" smtClean="0"/>
              <a:t>dalawa</a:t>
            </a:r>
            <a:r>
              <a:rPr lang="en-PH" i="1" baseline="0" dirty="0" smtClean="0"/>
              <a:t>?  </a:t>
            </a:r>
            <a:r>
              <a:rPr lang="en-PH" baseline="0" dirty="0" smtClean="0"/>
              <a:t>In one picture, we can see different things due to different viewpoints.  </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23</a:t>
            </a:fld>
            <a:endParaRPr lang="en-US"/>
          </a:p>
        </p:txBody>
      </p:sp>
    </p:spTree>
    <p:extLst>
      <p:ext uri="{BB962C8B-B14F-4D97-AF65-F5344CB8AC3E}">
        <p14:creationId xmlns:p14="http://schemas.microsoft.com/office/powerpoint/2010/main" val="3416785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Here</a:t>
            </a:r>
            <a:r>
              <a:rPr lang="en-PH" baseline="0" dirty="0" smtClean="0"/>
              <a:t> is another example.  </a:t>
            </a:r>
            <a:r>
              <a:rPr lang="en-PH" i="1" dirty="0" err="1" smtClean="0"/>
              <a:t>Nakaharap</a:t>
            </a:r>
            <a:r>
              <a:rPr lang="en-PH" i="1" dirty="0" smtClean="0"/>
              <a:t> </a:t>
            </a:r>
            <a:r>
              <a:rPr lang="en-PH" i="1" dirty="0" err="1" smtClean="0"/>
              <a:t>sa</a:t>
            </a:r>
            <a:r>
              <a:rPr lang="en-PH" i="1" dirty="0" smtClean="0"/>
              <a:t> </a:t>
            </a:r>
            <a:r>
              <a:rPr lang="en-PH" i="1" dirty="0" err="1" smtClean="0"/>
              <a:t>atin</a:t>
            </a:r>
            <a:r>
              <a:rPr lang="en-PH" i="1" dirty="0" smtClean="0"/>
              <a:t> o </a:t>
            </a:r>
            <a:r>
              <a:rPr lang="en-PH" i="1" dirty="0" err="1" smtClean="0"/>
              <a:t>nakaharap</a:t>
            </a:r>
            <a:r>
              <a:rPr lang="en-PH" i="1" dirty="0" smtClean="0"/>
              <a:t> </a:t>
            </a:r>
            <a:r>
              <a:rPr lang="en-PH" i="1" dirty="0" err="1" smtClean="0"/>
              <a:t>sa</a:t>
            </a:r>
            <a:r>
              <a:rPr lang="en-PH" i="1" dirty="0" smtClean="0"/>
              <a:t> </a:t>
            </a:r>
            <a:r>
              <a:rPr lang="en-PH" i="1" dirty="0" err="1" smtClean="0"/>
              <a:t>gawing</a:t>
            </a:r>
            <a:r>
              <a:rPr lang="en-PH" i="1" baseline="0" dirty="0" smtClean="0"/>
              <a:t> </a:t>
            </a:r>
            <a:r>
              <a:rPr lang="en-PH" i="1" baseline="0" dirty="0" err="1" smtClean="0"/>
              <a:t>kanan</a:t>
            </a:r>
            <a:r>
              <a:rPr lang="en-PH" i="1" baseline="0" dirty="0" smtClean="0"/>
              <a:t>? </a:t>
            </a:r>
            <a:r>
              <a:rPr lang="en-PH" i="1" baseline="0" dirty="0" err="1" smtClean="0"/>
              <a:t>Pwedeng</a:t>
            </a:r>
            <a:r>
              <a:rPr lang="en-PH" i="1" baseline="0" dirty="0" smtClean="0"/>
              <a:t> </a:t>
            </a:r>
            <a:r>
              <a:rPr lang="en-PH" i="1" baseline="0" dirty="0" err="1" smtClean="0"/>
              <a:t>magkaibang</a:t>
            </a:r>
            <a:r>
              <a:rPr lang="en-PH" i="1" baseline="0" dirty="0" smtClean="0"/>
              <a:t> </a:t>
            </a:r>
            <a:r>
              <a:rPr lang="en-PH" i="1" baseline="0" dirty="0" err="1" smtClean="0"/>
              <a:t>kuru-kuro</a:t>
            </a:r>
            <a:r>
              <a:rPr lang="en-PH" i="1" baseline="0" dirty="0" smtClean="0"/>
              <a:t> </a:t>
            </a:r>
            <a:r>
              <a:rPr lang="en-PH" i="1" baseline="0" dirty="0" err="1" smtClean="0"/>
              <a:t>sa</a:t>
            </a:r>
            <a:r>
              <a:rPr lang="en-PH" i="1" baseline="0" dirty="0" smtClean="0"/>
              <a:t> </a:t>
            </a:r>
            <a:r>
              <a:rPr lang="en-PH" i="1" baseline="0" dirty="0" err="1" smtClean="0"/>
              <a:t>isang</a:t>
            </a:r>
            <a:r>
              <a:rPr lang="en-PH" i="1" baseline="0" dirty="0" smtClean="0"/>
              <a:t> </a:t>
            </a:r>
            <a:r>
              <a:rPr lang="en-PH" i="1" baseline="0" dirty="0" err="1" smtClean="0"/>
              <a:t>bagay</a:t>
            </a:r>
            <a:r>
              <a:rPr lang="en-PH" i="1" baseline="0" dirty="0" smtClean="0"/>
              <a:t>.  </a:t>
            </a:r>
            <a:r>
              <a:rPr lang="en-PH" i="1" baseline="0" dirty="0" err="1" smtClean="0"/>
              <a:t>Tingnan</a:t>
            </a:r>
            <a:r>
              <a:rPr lang="en-PH" i="1" baseline="0" dirty="0" smtClean="0"/>
              <a:t> </a:t>
            </a:r>
            <a:r>
              <a:rPr lang="en-PH" i="1" baseline="0" dirty="0" err="1" smtClean="0"/>
              <a:t>natin</a:t>
            </a:r>
            <a:r>
              <a:rPr lang="en-PH" i="1" baseline="0" dirty="0" smtClean="0"/>
              <a:t> </a:t>
            </a:r>
            <a:r>
              <a:rPr lang="en-PH" i="1" baseline="0" dirty="0" err="1" smtClean="0"/>
              <a:t>ang</a:t>
            </a:r>
            <a:r>
              <a:rPr lang="en-PH" i="1" baseline="0" dirty="0" smtClean="0"/>
              <a:t> </a:t>
            </a:r>
            <a:r>
              <a:rPr lang="en-PH" i="1" baseline="0" dirty="0" err="1" smtClean="0"/>
              <a:t>magkaibang</a:t>
            </a:r>
            <a:r>
              <a:rPr lang="en-PH" i="1" baseline="0" dirty="0" smtClean="0"/>
              <a:t> </a:t>
            </a:r>
            <a:r>
              <a:rPr lang="en-PH" i="1" baseline="0" dirty="0" err="1" smtClean="0"/>
              <a:t>kuru-kuro</a:t>
            </a:r>
            <a:r>
              <a:rPr lang="en-PH" i="1" baseline="0" dirty="0" smtClean="0"/>
              <a:t> </a:t>
            </a:r>
            <a:r>
              <a:rPr lang="en-PH" i="1" baseline="0" dirty="0" err="1" smtClean="0"/>
              <a:t>natin</a:t>
            </a:r>
            <a:r>
              <a:rPr lang="en-PH" i="1" baseline="0" dirty="0" smtClean="0"/>
              <a:t> </a:t>
            </a:r>
            <a:r>
              <a:rPr lang="en-PH" i="1" baseline="0" dirty="0" err="1" smtClean="0"/>
              <a:t>tungkol</a:t>
            </a:r>
            <a:r>
              <a:rPr lang="en-PH" i="1" baseline="0" dirty="0" smtClean="0"/>
              <a:t> </a:t>
            </a:r>
            <a:r>
              <a:rPr lang="en-PH" i="1" baseline="0" dirty="0" err="1" smtClean="0"/>
              <a:t>sa</a:t>
            </a:r>
            <a:r>
              <a:rPr lang="en-PH" i="1" baseline="0" dirty="0" smtClean="0"/>
              <a:t> </a:t>
            </a:r>
            <a:r>
              <a:rPr lang="en-PH" i="1" baseline="0" dirty="0" err="1" smtClean="0"/>
              <a:t>serbisyo</a:t>
            </a:r>
            <a:r>
              <a:rPr lang="en-PH" i="1" baseline="0" dirty="0" smtClean="0"/>
              <a:t> </a:t>
            </a:r>
            <a:r>
              <a:rPr lang="en-PH" i="1" baseline="0" dirty="0" err="1" smtClean="0"/>
              <a:t>publiko</a:t>
            </a:r>
            <a:r>
              <a:rPr lang="en-PH" i="1" baseline="0" dirty="0" smtClean="0"/>
              <a:t> </a:t>
            </a:r>
            <a:r>
              <a:rPr lang="en-PH" i="1" baseline="0" dirty="0" err="1" smtClean="0"/>
              <a:t>ng</a:t>
            </a:r>
            <a:r>
              <a:rPr lang="en-PH" i="1" baseline="0" dirty="0" smtClean="0"/>
              <a:t> </a:t>
            </a:r>
            <a:r>
              <a:rPr lang="en-PH" i="1" baseline="0" dirty="0" err="1" smtClean="0"/>
              <a:t>edukasyon</a:t>
            </a:r>
            <a:r>
              <a:rPr lang="en-PH" i="1" baseline="0" dirty="0" smtClean="0"/>
              <a:t>.</a:t>
            </a:r>
            <a:endParaRPr lang="en-PH" i="1" dirty="0"/>
          </a:p>
        </p:txBody>
      </p:sp>
      <p:sp>
        <p:nvSpPr>
          <p:cNvPr id="4" name="Slide Number Placeholder 3"/>
          <p:cNvSpPr>
            <a:spLocks noGrp="1"/>
          </p:cNvSpPr>
          <p:nvPr>
            <p:ph type="sldNum" sz="quarter" idx="10"/>
          </p:nvPr>
        </p:nvSpPr>
        <p:spPr/>
        <p:txBody>
          <a:bodyPr/>
          <a:lstStyle/>
          <a:p>
            <a:fld id="{78912BBD-BF52-4094-B50E-EC31C0E5DA47}" type="slidenum">
              <a:rPr lang="en-US" smtClean="0"/>
              <a:t>24</a:t>
            </a:fld>
            <a:endParaRPr lang="en-US"/>
          </a:p>
        </p:txBody>
      </p:sp>
    </p:spTree>
    <p:extLst>
      <p:ext uri="{BB962C8B-B14F-4D97-AF65-F5344CB8AC3E}">
        <p14:creationId xmlns:p14="http://schemas.microsoft.com/office/powerpoint/2010/main" val="3545045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[2 sets of slides will be prepared, one for day care and another</a:t>
            </a:r>
            <a:r>
              <a:rPr lang="en-PH" baseline="0" dirty="0" smtClean="0"/>
              <a:t> for the elementary and high school combined.  The sample given is one set for elementary and high school.  Another set will have to be prepared for day care scores.  Chart formatting is best using excel.</a:t>
            </a:r>
          </a:p>
          <a:p>
            <a:r>
              <a:rPr lang="en-PH" dirty="0" smtClean="0"/>
              <a:t>This chart contains the average score per indicator gathered</a:t>
            </a:r>
            <a:r>
              <a:rPr lang="en-PH" baseline="0" dirty="0" smtClean="0"/>
              <a:t> from the beneficiaries, sorted from highest to lowest score.  The green line is drawn in, highlighting indicator scores 3.0 and above.</a:t>
            </a:r>
          </a:p>
          <a:p>
            <a:r>
              <a:rPr lang="en-PH" baseline="0" dirty="0" smtClean="0"/>
              <a:t>Present the scores from highest to lowest.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pPr/>
              <a:t>25</a:t>
            </a:fld>
            <a:endParaRPr lang="en-US"/>
          </a:p>
        </p:txBody>
      </p:sp>
    </p:spTree>
    <p:extLst>
      <p:ext uri="{BB962C8B-B14F-4D97-AF65-F5344CB8AC3E}">
        <p14:creationId xmlns:p14="http://schemas.microsoft.com/office/powerpoint/2010/main" val="405668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chart contains the average score per indicator gathered</a:t>
            </a:r>
            <a:r>
              <a:rPr lang="en-PH" baseline="0" dirty="0" smtClean="0"/>
              <a:t> from the service provider, sorted from highest to lowest score.  The green line is drawn in, highlighting indicator scores 3.0 and above.</a:t>
            </a:r>
          </a:p>
          <a:p>
            <a:r>
              <a:rPr lang="en-PH" baseline="0" dirty="0" smtClean="0"/>
              <a:t>Present the scores from highest to lowest.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pPr/>
              <a:t>26</a:t>
            </a:fld>
            <a:endParaRPr lang="en-US"/>
          </a:p>
        </p:txBody>
      </p:sp>
    </p:spTree>
    <p:extLst>
      <p:ext uri="{BB962C8B-B14F-4D97-AF65-F5344CB8AC3E}">
        <p14:creationId xmlns:p14="http://schemas.microsoft.com/office/powerpoint/2010/main" val="405668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chart contains the average score per indicator gathered</a:t>
            </a:r>
            <a:r>
              <a:rPr lang="en-PH" baseline="0" dirty="0" smtClean="0"/>
              <a:t> from both the service provider and Pantawid beneficiaries, sorted from highest to lowest score of the beneficiaries.  The green line is drawn in, highlighting indicator scores from the beneficiaries of 3.0 and above.</a:t>
            </a:r>
          </a:p>
          <a:p>
            <a:r>
              <a:rPr lang="en-PH" baseline="0" dirty="0" smtClean="0"/>
              <a:t>Point out indicators with similar scores from both the beneficiaries and service provider, then go through indicators with very different scores.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pPr/>
              <a:t>27</a:t>
            </a:fld>
            <a:endParaRPr lang="en-US"/>
          </a:p>
        </p:txBody>
      </p:sp>
    </p:spTree>
    <p:extLst>
      <p:ext uri="{BB962C8B-B14F-4D97-AF65-F5344CB8AC3E}">
        <p14:creationId xmlns:p14="http://schemas.microsoft.com/office/powerpoint/2010/main" val="131396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[The following charts contain the reasons for rating (black)</a:t>
            </a:r>
            <a:r>
              <a:rPr lang="en-PH" baseline="0" dirty="0" smtClean="0"/>
              <a:t> </a:t>
            </a:r>
            <a:r>
              <a:rPr lang="en-PH" dirty="0" smtClean="0"/>
              <a:t>and suggestions for improvement (red) from the</a:t>
            </a:r>
            <a:r>
              <a:rPr lang="en-PH" baseline="0" dirty="0" smtClean="0"/>
              <a:t> beneficiaries, for each indicator.   The scores for the indicators in the slide are given below the chart title as a reference during the discussion.  For satisfactory scores, such as the chart above, the suggestion for improvement could simply be to maintain the current state. There may be 2 to 3 indicators per slide.  The objective of the slide content is to trigger a discussion between the beneficiaries and service provider.  The objective of the discussion is to arrive at specific action plans towards service improvement.</a:t>
            </a:r>
          </a:p>
          <a:p>
            <a:pPr marL="0" marR="0" indent="0" algn="l" defTabSz="914400" rtl="0" eaLnBrk="1" fontAlgn="auto" latinLnBrk="0" hangingPunct="1">
              <a:lnSpc>
                <a:spcPct val="100000"/>
              </a:lnSpc>
              <a:spcBef>
                <a:spcPts val="0"/>
              </a:spcBef>
              <a:spcAft>
                <a:spcPts val="0"/>
              </a:spcAft>
              <a:buClrTx/>
              <a:buSzTx/>
              <a:buFontTx/>
              <a:buNone/>
              <a:tabLst/>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a:p>
            <a:r>
              <a:rPr lang="en-PH" dirty="0" smtClean="0"/>
              <a:t>When there are time constraints, the facilitator may opt to start the discussion from the indicators with the lowest</a:t>
            </a:r>
            <a:r>
              <a:rPr lang="en-PH" baseline="0" dirty="0" smtClean="0"/>
              <a:t> beneficiary score, moving up towards the higher scores.</a:t>
            </a:r>
          </a:p>
        </p:txBody>
      </p:sp>
      <p:sp>
        <p:nvSpPr>
          <p:cNvPr id="4" name="Slide Number Placeholder 3"/>
          <p:cNvSpPr>
            <a:spLocks noGrp="1"/>
          </p:cNvSpPr>
          <p:nvPr>
            <p:ph type="sldNum" sz="quarter" idx="10"/>
          </p:nvPr>
        </p:nvSpPr>
        <p:spPr/>
        <p:txBody>
          <a:bodyPr/>
          <a:lstStyle/>
          <a:p>
            <a:fld id="{78912BBD-BF52-4094-B50E-EC31C0E5DA47}"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50363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5036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Since the audience will include education services providers who may not be familiar with the</a:t>
            </a:r>
            <a:r>
              <a:rPr lang="en-PH" baseline="0" dirty="0" smtClean="0"/>
              <a:t> Pantawid Program nor i-Pantawid, a short introduction is included in these slides.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850363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850363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503637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33</a:t>
            </a:fld>
            <a:endParaRPr lang="en-US"/>
          </a:p>
        </p:txBody>
      </p:sp>
    </p:spTree>
    <p:extLst>
      <p:ext uri="{BB962C8B-B14F-4D97-AF65-F5344CB8AC3E}">
        <p14:creationId xmlns:p14="http://schemas.microsoft.com/office/powerpoint/2010/main" val="4197520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34</a:t>
            </a:fld>
            <a:endParaRPr lang="en-US"/>
          </a:p>
        </p:txBody>
      </p:sp>
    </p:spTree>
    <p:extLst>
      <p:ext uri="{BB962C8B-B14F-4D97-AF65-F5344CB8AC3E}">
        <p14:creationId xmlns:p14="http://schemas.microsoft.com/office/powerpoint/2010/main" val="161260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the Action</a:t>
            </a:r>
            <a:r>
              <a:rPr lang="en-PH" baseline="0" dirty="0" smtClean="0"/>
              <a:t> Plan Template.  During the Interface Meeting, the action plans contributed and agreed upon by the group are written on manila paper for all to see.  After the Interface Meeting, transfer the action plans from manila paper to this template for documentation purposes. There will be two Action Plans prepared, one for day care and another for elementary and high school combined.  Action Plans may need more than one slide.]</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35</a:t>
            </a:fld>
            <a:endParaRPr lang="en-US"/>
          </a:p>
        </p:txBody>
      </p:sp>
    </p:spTree>
    <p:extLst>
      <p:ext uri="{BB962C8B-B14F-4D97-AF65-F5344CB8AC3E}">
        <p14:creationId xmlns:p14="http://schemas.microsoft.com/office/powerpoint/2010/main" val="809993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Ang</a:t>
            </a:r>
            <a:r>
              <a:rPr lang="en-PH" dirty="0" smtClean="0"/>
              <a:t> </a:t>
            </a:r>
            <a:r>
              <a:rPr lang="en-PH" dirty="0" err="1" smtClean="0"/>
              <a:t>pagsasama-sama</a:t>
            </a:r>
            <a:r>
              <a:rPr lang="en-PH" dirty="0" smtClean="0"/>
              <a:t> ay pang-</a:t>
            </a:r>
            <a:r>
              <a:rPr lang="en-PH" dirty="0" err="1" smtClean="0"/>
              <a:t>umpisa</a:t>
            </a:r>
            <a:r>
              <a:rPr lang="en-PH" dirty="0" smtClean="0"/>
              <a:t>, </a:t>
            </a:r>
            <a:r>
              <a:rPr lang="en-PH" dirty="0" err="1" smtClean="0"/>
              <a:t>ang</a:t>
            </a:r>
            <a:r>
              <a:rPr lang="en-PH" dirty="0" smtClean="0"/>
              <a:t> </a:t>
            </a:r>
            <a:r>
              <a:rPr lang="en-PH" dirty="0" err="1" smtClean="0"/>
              <a:t>manatiling</a:t>
            </a:r>
            <a:r>
              <a:rPr lang="en-PH" baseline="0" dirty="0" smtClean="0"/>
              <a:t> </a:t>
            </a:r>
            <a:r>
              <a:rPr lang="en-PH" baseline="0" dirty="0" err="1" smtClean="0"/>
              <a:t>magkasama</a:t>
            </a:r>
            <a:r>
              <a:rPr lang="en-PH" baseline="0" dirty="0" smtClean="0"/>
              <a:t> ay </a:t>
            </a:r>
            <a:r>
              <a:rPr lang="en-PH" baseline="0" dirty="0" err="1" smtClean="0"/>
              <a:t>progreso</a:t>
            </a:r>
            <a:r>
              <a:rPr lang="en-PH" baseline="0" dirty="0" smtClean="0"/>
              <a:t>, </a:t>
            </a:r>
            <a:r>
              <a:rPr lang="en-PH" baseline="0" dirty="0" err="1" smtClean="0"/>
              <a:t>ang</a:t>
            </a:r>
            <a:r>
              <a:rPr lang="en-PH" baseline="0" dirty="0" smtClean="0"/>
              <a:t> </a:t>
            </a:r>
            <a:r>
              <a:rPr lang="en-PH" baseline="0" dirty="0" err="1" smtClean="0"/>
              <a:t>magkasamang</a:t>
            </a:r>
            <a:r>
              <a:rPr lang="en-PH" baseline="0" dirty="0" smtClean="0"/>
              <a:t> </a:t>
            </a:r>
            <a:r>
              <a:rPr lang="en-PH" baseline="0" dirty="0" err="1" smtClean="0"/>
              <a:t>magtrabaho</a:t>
            </a:r>
            <a:r>
              <a:rPr lang="en-PH" baseline="0" dirty="0" smtClean="0"/>
              <a:t> ay </a:t>
            </a:r>
            <a:r>
              <a:rPr lang="en-PH" baseline="0" dirty="0" err="1" smtClean="0"/>
              <a:t>tagumpay</a:t>
            </a:r>
            <a:r>
              <a:rPr lang="en-PH" baseline="0" dirty="0" smtClean="0"/>
              <a:t>.</a:t>
            </a:r>
          </a:p>
          <a:p>
            <a:r>
              <a:rPr lang="en-PH" baseline="0" dirty="0" err="1" smtClean="0"/>
              <a:t>Manatili</a:t>
            </a:r>
            <a:r>
              <a:rPr lang="en-PH" baseline="0" dirty="0" smtClean="0"/>
              <a:t> </a:t>
            </a:r>
            <a:r>
              <a:rPr lang="en-PH" baseline="0" dirty="0" err="1" smtClean="0"/>
              <a:t>tayong</a:t>
            </a:r>
            <a:r>
              <a:rPr lang="en-PH" baseline="0" dirty="0" smtClean="0"/>
              <a:t> </a:t>
            </a:r>
            <a:r>
              <a:rPr lang="en-PH" baseline="0" dirty="0" err="1" smtClean="0"/>
              <a:t>magkasama</a:t>
            </a:r>
            <a:r>
              <a:rPr lang="en-PH" baseline="0" dirty="0" smtClean="0"/>
              <a:t>, </a:t>
            </a:r>
            <a:r>
              <a:rPr lang="en-PH" baseline="0" dirty="0" err="1" smtClean="0"/>
              <a:t>mamamayan</a:t>
            </a:r>
            <a:r>
              <a:rPr lang="en-PH" baseline="0" dirty="0" smtClean="0"/>
              <a:t> at </a:t>
            </a:r>
            <a:r>
              <a:rPr lang="en-PH" baseline="0" dirty="0" err="1" smtClean="0"/>
              <a:t>tagapamahala</a:t>
            </a:r>
            <a:r>
              <a:rPr lang="en-PH" baseline="0" dirty="0" smtClean="0"/>
              <a:t> </a:t>
            </a:r>
            <a:r>
              <a:rPr lang="en-PH" baseline="0" dirty="0" err="1" smtClean="0"/>
              <a:t>ng</a:t>
            </a:r>
            <a:r>
              <a:rPr lang="en-PH" baseline="0" dirty="0" smtClean="0"/>
              <a:t> </a:t>
            </a:r>
            <a:r>
              <a:rPr lang="en-PH" baseline="0" dirty="0" err="1" smtClean="0"/>
              <a:t>serbisyo</a:t>
            </a:r>
            <a:r>
              <a:rPr lang="en-PH" baseline="0" dirty="0" smtClean="0"/>
              <a:t> </a:t>
            </a:r>
            <a:r>
              <a:rPr lang="en-PH" baseline="0" dirty="0" err="1" smtClean="0"/>
              <a:t>publiko</a:t>
            </a:r>
            <a:r>
              <a:rPr lang="en-PH" baseline="0" dirty="0" smtClean="0"/>
              <a:t>, </a:t>
            </a:r>
            <a:r>
              <a:rPr lang="en-PH" baseline="0" dirty="0" err="1" smtClean="0"/>
              <a:t>para</a:t>
            </a:r>
            <a:r>
              <a:rPr lang="en-PH" baseline="0" dirty="0" smtClean="0"/>
              <a:t> </a:t>
            </a:r>
            <a:r>
              <a:rPr lang="en-PH" baseline="0" dirty="0" err="1" smtClean="0"/>
              <a:t>makamtan</a:t>
            </a:r>
            <a:r>
              <a:rPr lang="en-PH" baseline="0" dirty="0" smtClean="0"/>
              <a:t> </a:t>
            </a:r>
            <a:r>
              <a:rPr lang="en-PH" baseline="0" dirty="0" err="1" smtClean="0"/>
              <a:t>ang</a:t>
            </a:r>
            <a:r>
              <a:rPr lang="en-PH" baseline="0" dirty="0" smtClean="0"/>
              <a:t> </a:t>
            </a:r>
            <a:r>
              <a:rPr lang="en-PH" baseline="0" dirty="0" err="1" smtClean="0"/>
              <a:t>tagumpay</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36</a:t>
            </a:fld>
            <a:endParaRPr lang="en-US"/>
          </a:p>
        </p:txBody>
      </p:sp>
    </p:spTree>
    <p:extLst>
      <p:ext uri="{BB962C8B-B14F-4D97-AF65-F5344CB8AC3E}">
        <p14:creationId xmlns:p14="http://schemas.microsoft.com/office/powerpoint/2010/main" val="3088873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78912BBD-BF52-4094-B50E-EC31C0E5DA47}" type="slidenum">
              <a:rPr lang="en-US" smtClean="0"/>
              <a:t>37</a:t>
            </a:fld>
            <a:endParaRPr lang="en-US"/>
          </a:p>
        </p:txBody>
      </p:sp>
    </p:spTree>
    <p:extLst>
      <p:ext uri="{BB962C8B-B14F-4D97-AF65-F5344CB8AC3E}">
        <p14:creationId xmlns:p14="http://schemas.microsoft.com/office/powerpoint/2010/main" val="130234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a:t>
            </a:r>
            <a:r>
              <a:rPr lang="en-PH" baseline="0" dirty="0" smtClean="0"/>
              <a:t> activity is part of Project i-Pantawid, funded by the Global Partnership for Social Accountability or GPSA, a part of the World Bank.  The project proponents are CCAGG, based in </a:t>
            </a:r>
            <a:r>
              <a:rPr lang="en-PH" baseline="0" dirty="0" err="1" smtClean="0"/>
              <a:t>Abra</a:t>
            </a:r>
            <a:r>
              <a:rPr lang="en-PH" baseline="0" dirty="0" smtClean="0"/>
              <a:t>, RECITE, based in </a:t>
            </a:r>
            <a:r>
              <a:rPr lang="en-PH" baseline="0" dirty="0" err="1" smtClean="0"/>
              <a:t>Pangasinan</a:t>
            </a:r>
            <a:r>
              <a:rPr lang="en-PH" baseline="0" dirty="0" smtClean="0"/>
              <a:t>, and 2 international organizations, PTF and ANSA EAP.  You can see their logos at the bottom of this slide.  I represent a local civil society organization, [NAME], that is implementing Project i-Pantawid in this LGU.  We are a member of the Northern Luzon Coalition for Good Governance or NLCGG.</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9</a:t>
            </a:fld>
            <a:endParaRPr lang="en-US"/>
          </a:p>
        </p:txBody>
      </p:sp>
    </p:spTree>
    <p:extLst>
      <p:ext uri="{BB962C8B-B14F-4D97-AF65-F5344CB8AC3E}">
        <p14:creationId xmlns:p14="http://schemas.microsoft.com/office/powerpoint/2010/main" val="253129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i-Pantawid eFDS 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185404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19362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97220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9C346FA5-1DF6-4866-AD1B-48D377A8C8E2}" type="datetime1">
              <a:rPr lang="en-US" smtClean="0"/>
              <a:t>5/5/2018</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55F2A61E-48FD-4F96-85A2-4E092D9FE7A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604253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F36F0BED-AC2B-42CE-97F2-E939601D7008}" type="datetime1">
              <a:rPr lang="en-US" smtClean="0">
                <a:solidFill>
                  <a:prstClr val="black"/>
                </a:solidFill>
              </a:rPr>
              <a:t>5/5/2018</a:t>
            </a:fld>
            <a:endParaRPr lang="en-US">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55F2A61E-48FD-4F96-85A2-4E092D9FE7A4}"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63698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4283089784"/>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478658505"/>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3013656472"/>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3822967940"/>
      </p:ext>
    </p:extLst>
  </p:cSld>
  <p:clrMapOvr>
    <a:masterClrMapping/>
  </p:clrMapOvr>
  <p:transition spd="slow">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8" name="Footer Placeholder 7"/>
          <p:cNvSpPr>
            <a:spLocks noGrp="1"/>
          </p:cNvSpPr>
          <p:nvPr>
            <p:ph type="ftr" sz="quarter" idx="11"/>
          </p:nvPr>
        </p:nvSpPr>
        <p:spPr/>
        <p:txBody>
          <a:bodyPr/>
          <a:lstStyle/>
          <a:p>
            <a:endParaRPr lang="en-PH">
              <a:solidFill>
                <a:prstClr val="black">
                  <a:tint val="75000"/>
                </a:prstClr>
              </a:solidFill>
            </a:endParaRPr>
          </a:p>
        </p:txBody>
      </p:sp>
      <p:sp>
        <p:nvSpPr>
          <p:cNvPr id="9" name="Slide Number Placeholder 8"/>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1932963745"/>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4" name="Footer Placeholder 3"/>
          <p:cNvSpPr>
            <a:spLocks noGrp="1"/>
          </p:cNvSpPr>
          <p:nvPr>
            <p:ph type="ftr" sz="quarter" idx="11"/>
          </p:nvPr>
        </p:nvSpPr>
        <p:spPr/>
        <p:txBody>
          <a:bodyPr/>
          <a:lstStyle/>
          <a:p>
            <a:endParaRPr lang="en-PH">
              <a:solidFill>
                <a:prstClr val="black">
                  <a:tint val="75000"/>
                </a:prstClr>
              </a:solidFill>
            </a:endParaRPr>
          </a:p>
        </p:txBody>
      </p:sp>
      <p:sp>
        <p:nvSpPr>
          <p:cNvPr id="5" name="Slide Number Placeholder 4"/>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176956029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i-Pantawid eFDS 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414508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53200"/>
            <a:ext cx="2133600" cy="168275"/>
          </a:xfrm>
        </p:spPr>
        <p:txBody>
          <a:bodyPr/>
          <a:lstStyle>
            <a:lvl1pPr>
              <a:defRPr sz="1050"/>
            </a:lvl1pPr>
          </a:lstStyle>
          <a:p>
            <a:r>
              <a:rPr lang="en-US" smtClean="0">
                <a:solidFill>
                  <a:prstClr val="black">
                    <a:tint val="75000"/>
                  </a:prstClr>
                </a:solidFill>
              </a:rPr>
              <a:t>i-Pantawid eFDS 11</a:t>
            </a:r>
            <a:endParaRPr lang="en-PH">
              <a:solidFill>
                <a:prstClr val="black">
                  <a:tint val="75000"/>
                </a:prstClr>
              </a:solidFill>
            </a:endParaRPr>
          </a:p>
        </p:txBody>
      </p:sp>
      <p:sp>
        <p:nvSpPr>
          <p:cNvPr id="3" name="Footer Placeholder 2"/>
          <p:cNvSpPr>
            <a:spLocks noGrp="1"/>
          </p:cNvSpPr>
          <p:nvPr>
            <p:ph type="ftr" sz="quarter" idx="11"/>
          </p:nvPr>
        </p:nvSpPr>
        <p:spPr>
          <a:xfrm>
            <a:off x="3124200" y="6553200"/>
            <a:ext cx="2895600" cy="168275"/>
          </a:xfrm>
        </p:spPr>
        <p:txBody>
          <a:bodyPr/>
          <a:lstStyle>
            <a:lvl1pPr>
              <a:defRPr sz="1050"/>
            </a:lvl1pPr>
          </a:lstStyle>
          <a:p>
            <a:endParaRPr lang="en-PH">
              <a:solidFill>
                <a:prstClr val="black">
                  <a:tint val="75000"/>
                </a:prstClr>
              </a:solidFill>
            </a:endParaRPr>
          </a:p>
        </p:txBody>
      </p:sp>
      <p:sp>
        <p:nvSpPr>
          <p:cNvPr id="4" name="Slide Number Placeholder 3"/>
          <p:cNvSpPr>
            <a:spLocks noGrp="1"/>
          </p:cNvSpPr>
          <p:nvPr>
            <p:ph type="sldNum" sz="quarter" idx="12"/>
          </p:nvPr>
        </p:nvSpPr>
        <p:spPr>
          <a:xfrm>
            <a:off x="6553200" y="6553200"/>
            <a:ext cx="2133600" cy="168275"/>
          </a:xfrm>
        </p:spPr>
        <p:txBody>
          <a:bodyPr/>
          <a:lstStyle>
            <a:lvl1pPr>
              <a:defRPr sz="1050"/>
            </a:lvl1p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07481"/>
            <a:ext cx="9067800" cy="45719"/>
          </a:xfrm>
          <a:prstGeom prst="rect">
            <a:avLst/>
          </a:prstGeom>
        </p:spPr>
      </p:pic>
    </p:spTree>
    <p:extLst>
      <p:ext uri="{BB962C8B-B14F-4D97-AF65-F5344CB8AC3E}">
        <p14:creationId xmlns:p14="http://schemas.microsoft.com/office/powerpoint/2010/main" val="1101362096"/>
      </p:ext>
    </p:extLst>
  </p:cSld>
  <p:clrMapOvr>
    <a:masterClrMapping/>
  </p:clrMapOvr>
  <p:transition spd="slow">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3386500181"/>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742475513"/>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601630530"/>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39560510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i-Pantawid eFDS 11</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09698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i-Pantawid eFDS 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25674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i-Pantawid eFDS 11</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369155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i-Pantawid eFDS 11</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23384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11</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369595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5376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i-Pantawid eFDS 11</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60757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microsoft.com/office/2007/relationships/hdphoto" Target="../media/hdphoto2.wdp"/><Relationship Id="rId2" Type="http://schemas.openxmlformats.org/officeDocument/2006/relationships/slideLayout" Target="../slideLayouts/slideLayout15.xml"/><Relationship Id="rId16" Type="http://schemas.openxmlformats.org/officeDocument/2006/relationships/image" Target="../media/image3.png"/><Relationship Id="rId20" Type="http://schemas.microsoft.com/office/2007/relationships/hdphoto" Target="../media/hdphoto3.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microsoft.com/office/2007/relationships/hdphoto" Target="../media/hdphoto1.wdp"/><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i-Pantawid eFDS 11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F5157-FDDE-4CDF-8D20-C3A8F46CEA9B}" type="slidenum">
              <a:rPr lang="en-US" smtClean="0"/>
              <a:t>‹#›</a:t>
            </a:fld>
            <a:endParaRPr lang="en-US"/>
          </a:p>
        </p:txBody>
      </p:sp>
    </p:spTree>
    <p:extLst>
      <p:ext uri="{BB962C8B-B14F-4D97-AF65-F5344CB8AC3E}">
        <p14:creationId xmlns:p14="http://schemas.microsoft.com/office/powerpoint/2010/main" val="3131814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700"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82296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i-Pantawid eFDS 11</a:t>
            </a:r>
            <a:endParaRPr lang="en-PH">
              <a:solidFill>
                <a:prstClr val="black">
                  <a:tint val="75000"/>
                </a:prstClr>
              </a:solidFill>
            </a:endParaRPr>
          </a:p>
        </p:txBody>
      </p:sp>
      <p:sp>
        <p:nvSpPr>
          <p:cNvPr id="5" name="Footer Placeholder 4"/>
          <p:cNvSpPr>
            <a:spLocks noGrp="1"/>
          </p:cNvSpPr>
          <p:nvPr>
            <p:ph type="ftr" sz="quarter" idx="3"/>
          </p:nvPr>
        </p:nvSpPr>
        <p:spPr>
          <a:xfrm>
            <a:off x="3124200" y="6477000"/>
            <a:ext cx="2895600" cy="244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solidFill>
                <a:prstClr val="black">
                  <a:tint val="75000"/>
                </a:prstClr>
              </a:solidFill>
            </a:endParaRPr>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8100"/>
            <a:ext cx="9143999" cy="419100"/>
          </a:xfrm>
          <a:prstGeom prst="rect">
            <a:avLst/>
          </a:prstGeom>
        </p:spPr>
      </p:pic>
      <p:pic>
        <p:nvPicPr>
          <p:cNvPr id="12" name="Picture 11"/>
          <p:cNvPicPr>
            <a:picLocks noChangeAspect="1"/>
          </p:cNvPicPr>
          <p:nvPr/>
        </p:nvPicPr>
        <p:blipFill>
          <a:blip r:embed="rId14" cstate="print">
            <a:extLst>
              <a:ext uri="{BEBA8EAE-BF5A-486C-A8C5-ECC9F3942E4B}">
                <a14:imgProps xmlns:a14="http://schemas.microsoft.com/office/drawing/2010/main">
                  <a14:imgLayer r:embed="rId15">
                    <a14:imgEffect>
                      <a14:backgroundRemoval t="2899" b="98551" l="2410" r="93976"/>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12866" y="54381"/>
            <a:ext cx="481943" cy="405796"/>
          </a:xfrm>
          <a:prstGeom prst="rect">
            <a:avLst/>
          </a:prstGeom>
        </p:spPr>
      </p:pic>
      <p:sp>
        <p:nvSpPr>
          <p:cNvPr id="13" name="TextBox 12"/>
          <p:cNvSpPr txBox="1"/>
          <p:nvPr/>
        </p:nvSpPr>
        <p:spPr>
          <a:xfrm>
            <a:off x="1164609" y="0"/>
            <a:ext cx="2492991" cy="338554"/>
          </a:xfrm>
          <a:prstGeom prst="rect">
            <a:avLst/>
          </a:prstGeom>
          <a:noFill/>
        </p:spPr>
        <p:txBody>
          <a:bodyPr wrap="none" rtlCol="0">
            <a:spAutoFit/>
          </a:bodyPr>
          <a:lstStyle/>
          <a:p>
            <a:pPr algn="ctr"/>
            <a:r>
              <a:rPr lang="en-PH" sz="1600" u="sng" dirty="0" smtClean="0">
                <a:solidFill>
                  <a:srgbClr val="8064A2">
                    <a:lumMod val="20000"/>
                    <a:lumOff val="80000"/>
                  </a:srgbClr>
                </a:solidFill>
                <a:latin typeface="Rage Italic" pitchFamily="66" charset="0"/>
              </a:rPr>
              <a:t>Community Score Card in ETI</a:t>
            </a:r>
            <a:endParaRPr lang="en-PH" sz="1600" u="sng" dirty="0">
              <a:solidFill>
                <a:srgbClr val="8064A2">
                  <a:lumMod val="20000"/>
                  <a:lumOff val="80000"/>
                </a:srgbClr>
              </a:solidFill>
              <a:latin typeface="Rage Italic" pitchFamily="66" charset="0"/>
            </a:endParaRPr>
          </a:p>
        </p:txBody>
      </p:sp>
      <p:sp>
        <p:nvSpPr>
          <p:cNvPr id="14" name="TextBox 13"/>
          <p:cNvSpPr txBox="1"/>
          <p:nvPr/>
        </p:nvSpPr>
        <p:spPr>
          <a:xfrm>
            <a:off x="381000" y="152400"/>
            <a:ext cx="4038600" cy="307777"/>
          </a:xfrm>
          <a:prstGeom prst="rect">
            <a:avLst/>
          </a:prstGeom>
          <a:noFill/>
        </p:spPr>
        <p:txBody>
          <a:bodyPr wrap="square" rtlCol="0">
            <a:spAutoFit/>
          </a:bodyPr>
          <a:lstStyle/>
          <a:p>
            <a:pPr algn="ctr"/>
            <a:r>
              <a:rPr lang="en-PH" sz="1400" spc="120" dirty="0" smtClean="0">
                <a:solidFill>
                  <a:srgbClr val="8064A2">
                    <a:lumMod val="20000"/>
                    <a:lumOff val="80000"/>
                  </a:srgbClr>
                </a:solidFill>
                <a:latin typeface="Haettenschweiler" pitchFamily="34" charset="0"/>
              </a:rPr>
              <a:t>ENHANCING TRANSPARENCY IMPACT</a:t>
            </a:r>
            <a:endParaRPr lang="en-PH" sz="1400" spc="120" dirty="0">
              <a:solidFill>
                <a:srgbClr val="8064A2">
                  <a:lumMod val="20000"/>
                  <a:lumOff val="80000"/>
                </a:srgbClr>
              </a:solidFill>
              <a:latin typeface="Haettenschweiler" pitchFamily="34" charset="0"/>
            </a:endParaRPr>
          </a:p>
        </p:txBody>
      </p:sp>
      <p:pic>
        <p:nvPicPr>
          <p:cNvPr id="8" name="Picture 7"/>
          <p:cNvPicPr>
            <a:picLocks noChangeAspect="1"/>
          </p:cNvPicPr>
          <p:nvPr userDrawn="1"/>
        </p:nvPicPr>
        <p:blipFill rotWithShape="1">
          <a:blip r:embed="rId16">
            <a:extLst>
              <a:ext uri="{BEBA8EAE-BF5A-486C-A8C5-ECC9F3942E4B}">
                <a14:imgProps xmlns:a14="http://schemas.microsoft.com/office/drawing/2010/main">
                  <a14:imgLayer r:embed="rId17">
                    <a14:imgEffect>
                      <a14:backgroundRemoval t="3000" b="94000" l="3000" r="90000">
                        <a14:foregroundMark x1="26500" y1="15500" x2="43000" y2="18500"/>
                        <a14:foregroundMark x1="24000" y1="42500" x2="24000" y2="42500"/>
                        <a14:foregroundMark x1="21500" y1="47500" x2="21500" y2="47500"/>
                        <a14:foregroundMark x1="16000" y1="58000" x2="16000" y2="58000"/>
                        <a14:foregroundMark x1="24000" y1="22500" x2="24000" y2="22500"/>
                        <a14:foregroundMark x1="21500" y1="24000" x2="21500" y2="24000"/>
                        <a14:foregroundMark x1="48500" y1="21500" x2="48500" y2="21500"/>
                        <a14:foregroundMark x1="57500" y1="22500" x2="57500" y2="22500"/>
                        <a14:foregroundMark x1="79500" y1="27000" x2="79500" y2="27000"/>
                        <a14:foregroundMark x1="73000" y1="25500" x2="73000" y2="25500"/>
                        <a14:foregroundMark x1="65500" y1="23500" x2="65500" y2="23500"/>
                        <a14:foregroundMark x1="60500" y1="22500" x2="60500" y2="22500"/>
                        <a14:foregroundMark x1="55000" y1="21000" x2="55000" y2="21000"/>
                        <a14:foregroundMark x1="51000" y1="19500" x2="51000" y2="19500"/>
                        <a14:foregroundMark x1="46500" y1="18000" x2="46500" y2="18000"/>
                        <a14:foregroundMark x1="31000" y1="15000" x2="31000" y2="15000"/>
                        <a14:foregroundMark x1="28000" y1="13500" x2="28000" y2="13500"/>
                        <a14:foregroundMark x1="26500" y1="13000" x2="26500" y2="13000"/>
                        <a14:foregroundMark x1="21000" y1="28500" x2="21000" y2="28500"/>
                        <a14:foregroundMark x1="27500" y1="28000" x2="27500" y2="28000"/>
                        <a14:foregroundMark x1="24500" y1="30000" x2="24500" y2="30000"/>
                        <a14:foregroundMark x1="17500" y1="40000" x2="17500" y2="40000"/>
                        <a14:foregroundMark x1="19000" y1="35000" x2="19000" y2="35000"/>
                        <a14:foregroundMark x1="16000" y1="46500" x2="16000" y2="46500"/>
                        <a14:foregroundMark x1="15000" y1="56500" x2="15000" y2="56500"/>
                        <a14:foregroundMark x1="13500" y1="63000" x2="13500" y2="63000"/>
                        <a14:foregroundMark x1="12500" y1="59000" x2="12500" y2="59000"/>
                        <a14:foregroundMark x1="14500" y1="46500" x2="14500" y2="46500"/>
                        <a14:foregroundMark x1="15500" y1="42000" x2="15500" y2="42000"/>
                        <a14:foregroundMark x1="19000" y1="28000" x2="19000" y2="28000"/>
                        <a14:foregroundMark x1="20000" y1="23500" x2="20000" y2="23500"/>
                        <a14:foregroundMark x1="22500" y1="17000" x2="22500" y2="17000"/>
                        <a14:foregroundMark x1="22500" y1="13000" x2="22500" y2="13000"/>
                        <a14:foregroundMark x1="10500" y1="63000" x2="10500" y2="63000"/>
                        <a14:backgroundMark x1="55500" y1="5500" x2="55500" y2="5500"/>
                        <a14:backgroundMark x1="28500" y1="3500" x2="28500" y2="3500"/>
                        <a14:backgroundMark x1="11500" y1="1500" x2="38000" y2="5500"/>
                        <a14:backgroundMark x1="9500" y1="8500" x2="9500" y2="8500"/>
                        <a14:backgroundMark x1="7000" y1="26500" x2="7000" y2="26500"/>
                        <a14:backgroundMark x1="5500" y1="36500" x2="5500" y2="36500"/>
                        <a14:backgroundMark x1="500" y1="71500" x2="1000" y2="41000"/>
                      </a14:backgroundRemoval>
                    </a14:imgEffect>
                  </a14:imgLayer>
                </a14:imgProps>
              </a:ext>
              <a:ext uri="{28A0092B-C50C-407E-A947-70E740481C1C}">
                <a14:useLocalDpi xmlns:a14="http://schemas.microsoft.com/office/drawing/2010/main" val="0"/>
              </a:ext>
            </a:extLst>
          </a:blip>
          <a:srcRect l="6953" t="11689" r="18693" b="6549"/>
          <a:stretch/>
        </p:blipFill>
        <p:spPr>
          <a:xfrm rot="20075441">
            <a:off x="228600" y="-77423"/>
            <a:ext cx="828134" cy="910615"/>
          </a:xfrm>
          <a:prstGeom prst="rect">
            <a:avLst/>
          </a:prstGeom>
          <a:ln>
            <a:noFill/>
          </a:ln>
          <a:effectLst>
            <a:outerShdw blurRad="292100" dist="139700" dir="2700000" algn="tl" rotWithShape="0">
              <a:srgbClr val="333333">
                <a:alpha val="65000"/>
              </a:srgbClr>
            </a:outerShdw>
          </a:effectLst>
        </p:spPr>
      </p:pic>
      <p:sp>
        <p:nvSpPr>
          <p:cNvPr id="2" name="Title Placeholder 1"/>
          <p:cNvSpPr>
            <a:spLocks noGrp="1"/>
          </p:cNvSpPr>
          <p:nvPr>
            <p:ph type="title"/>
          </p:nvPr>
        </p:nvSpPr>
        <p:spPr>
          <a:xfrm>
            <a:off x="457200" y="715962"/>
            <a:ext cx="8229600" cy="884238"/>
          </a:xfrm>
          <a:prstGeom prst="rect">
            <a:avLst/>
          </a:prstGeom>
        </p:spPr>
        <p:txBody>
          <a:bodyPr vert="horz" lIns="91440" tIns="45720" rIns="91440" bIns="45720" rtlCol="0" anchor="ctr">
            <a:normAutofit/>
          </a:bodyPr>
          <a:lstStyle/>
          <a:p>
            <a:r>
              <a:rPr lang="en-US" smtClean="0"/>
              <a:t>Click to edit Master title style</a:t>
            </a:r>
            <a:endParaRPr lang="en-PH"/>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190100" y="101549"/>
            <a:ext cx="1277500" cy="355651"/>
          </a:xfrm>
          <a:prstGeom prst="rect">
            <a:avLst/>
          </a:prstGeom>
        </p:spPr>
      </p:pic>
      <p:pic>
        <p:nvPicPr>
          <p:cNvPr id="11" name="Picture 10"/>
          <p:cNvPicPr>
            <a:picLocks noChangeAspect="1"/>
          </p:cNvPicPr>
          <p:nvPr userDrawn="1"/>
        </p:nvPicPr>
        <p:blipFill rotWithShape="1">
          <a:blip r:embed="rId19" cstate="print">
            <a:extLst>
              <a:ext uri="{BEBA8EAE-BF5A-486C-A8C5-ECC9F3942E4B}">
                <a14:imgProps xmlns:a14="http://schemas.microsoft.com/office/drawing/2010/main">
                  <a14:imgLayer r:embed="rId20">
                    <a14:imgEffect>
                      <a14:backgroundRemoval t="21364" b="70455" l="11563" r="89375"/>
                    </a14:imgEffect>
                  </a14:imgLayer>
                </a14:imgProps>
              </a:ext>
              <a:ext uri="{28A0092B-C50C-407E-A947-70E740481C1C}">
                <a14:useLocalDpi xmlns:a14="http://schemas.microsoft.com/office/drawing/2010/main" val="0"/>
              </a:ext>
            </a:extLst>
          </a:blip>
          <a:srcRect l="11940" t="20529" r="10597" b="28670"/>
          <a:stretch/>
        </p:blipFill>
        <p:spPr>
          <a:xfrm>
            <a:off x="7589947" y="65734"/>
            <a:ext cx="868253" cy="391466"/>
          </a:xfrm>
          <a:prstGeom prst="rect">
            <a:avLst/>
          </a:prstGeom>
        </p:spPr>
      </p:pic>
    </p:spTree>
    <p:extLst>
      <p:ext uri="{BB962C8B-B14F-4D97-AF65-F5344CB8AC3E}">
        <p14:creationId xmlns:p14="http://schemas.microsoft.com/office/powerpoint/2010/main" val="2612108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iming>
    <p:tnLst>
      <p:par>
        <p:cTn id="1" dur="indefinite" restart="never" nodeType="tmRoot"/>
      </p:par>
    </p:tnLst>
  </p:timing>
  <p:hf hdr="0" ftr="0"/>
  <p:txStyles>
    <p:titleStyle>
      <a:lvl1pPr algn="ctr" defTabSz="914400" rtl="0" eaLnBrk="1" latinLnBrk="0" hangingPunct="1">
        <a:spcBef>
          <a:spcPct val="0"/>
        </a:spcBef>
        <a:buNone/>
        <a:defRPr sz="4000" kern="1200">
          <a:solidFill>
            <a:schemeClr val="accent5">
              <a:lumMod val="75000"/>
            </a:schemeClr>
          </a:solidFill>
          <a:latin typeface="Impac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2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5.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jp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0.png"/><Relationship Id="rId18" Type="http://schemas.openxmlformats.org/officeDocument/2006/relationships/image" Target="../media/image45.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6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5" Type="http://schemas.openxmlformats.org/officeDocument/2006/relationships/image" Target="../media/image72.jp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 Id="rId14" Type="http://schemas.openxmlformats.org/officeDocument/2006/relationships/image" Target="../media/image71.jpg"/></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jp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jpg"/><Relationship Id="rId2" Type="http://schemas.openxmlformats.org/officeDocument/2006/relationships/notesSlide" Target="../notesSlides/notesSlide8.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44.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1641787">
            <a:off x="568078" y="833147"/>
            <a:ext cx="4119282" cy="14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lnSpc>
                <a:spcPct val="65000"/>
              </a:lnSpc>
            </a:pPr>
            <a:r>
              <a:rPr lang="en-US" sz="14200" dirty="0">
                <a:solidFill>
                  <a:srgbClr val="CC0000"/>
                </a:solidFill>
                <a:latin typeface="Freestyle Script" pitchFamily="66" charset="0"/>
              </a:rPr>
              <a:t>Welcome</a:t>
            </a:r>
          </a:p>
        </p:txBody>
      </p:sp>
      <p:sp>
        <p:nvSpPr>
          <p:cNvPr id="34819" name="Text Box 3"/>
          <p:cNvSpPr txBox="1">
            <a:spLocks noChangeArrowheads="1"/>
          </p:cNvSpPr>
          <p:nvPr/>
        </p:nvSpPr>
        <p:spPr bwMode="auto">
          <a:xfrm>
            <a:off x="66171" y="4637369"/>
            <a:ext cx="9045311" cy="130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r>
              <a:rPr lang="en-US" sz="8000" dirty="0" smtClean="0">
                <a:solidFill>
                  <a:srgbClr val="CC0000"/>
                </a:solidFill>
                <a:latin typeface="Freestyle Script" pitchFamily="66" charset="0"/>
              </a:rPr>
              <a:t>eFDS11 – </a:t>
            </a:r>
            <a:r>
              <a:rPr lang="en-US" sz="8000" dirty="0" err="1" smtClean="0">
                <a:solidFill>
                  <a:srgbClr val="CC0000"/>
                </a:solidFill>
                <a:latin typeface="Freestyle Script" pitchFamily="66" charset="0"/>
              </a:rPr>
              <a:t>Tapatan</a:t>
            </a:r>
            <a:r>
              <a:rPr lang="en-US" sz="8000" dirty="0" smtClean="0">
                <a:solidFill>
                  <a:srgbClr val="CC0000"/>
                </a:solidFill>
                <a:latin typeface="Freestyle Script" pitchFamily="66" charset="0"/>
              </a:rPr>
              <a:t> </a:t>
            </a:r>
            <a:r>
              <a:rPr lang="en-US" sz="8000" dirty="0" err="1" smtClean="0">
                <a:solidFill>
                  <a:srgbClr val="CC0000"/>
                </a:solidFill>
                <a:latin typeface="Freestyle Script" pitchFamily="66" charset="0"/>
              </a:rPr>
              <a:t>sa</a:t>
            </a:r>
            <a:r>
              <a:rPr lang="en-US" sz="8000" dirty="0" smtClean="0">
                <a:solidFill>
                  <a:srgbClr val="CC0000"/>
                </a:solidFill>
                <a:latin typeface="Freestyle Script" pitchFamily="66" charset="0"/>
              </a:rPr>
              <a:t> </a:t>
            </a:r>
            <a:r>
              <a:rPr lang="en-US" sz="8000" dirty="0" err="1" smtClean="0">
                <a:solidFill>
                  <a:srgbClr val="CC0000"/>
                </a:solidFill>
                <a:latin typeface="Freestyle Script" pitchFamily="66" charset="0"/>
              </a:rPr>
              <a:t>Edukasyon</a:t>
            </a:r>
            <a:endParaRPr lang="en-US" sz="8000" dirty="0" smtClean="0">
              <a:solidFill>
                <a:srgbClr val="CC0000"/>
              </a:solidFill>
              <a:latin typeface="Freestyle Script" pitchFamily="66" charset="0"/>
            </a:endParaRPr>
          </a:p>
        </p:txBody>
      </p:sp>
      <p:sp>
        <p:nvSpPr>
          <p:cNvPr id="34820" name="Arc 4"/>
          <p:cNvSpPr>
            <a:spLocks/>
          </p:cNvSpPr>
          <p:nvPr/>
        </p:nvSpPr>
        <p:spPr bwMode="auto">
          <a:xfrm rot="9880003" flipV="1">
            <a:off x="2133374" y="1599744"/>
            <a:ext cx="2288268" cy="8072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1" name="Text Box 5"/>
          <p:cNvSpPr txBox="1">
            <a:spLocks noChangeArrowheads="1"/>
          </p:cNvSpPr>
          <p:nvPr/>
        </p:nvSpPr>
        <p:spPr bwMode="auto">
          <a:xfrm>
            <a:off x="911184" y="2811993"/>
            <a:ext cx="7276290" cy="132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3" rIns="91410" bIns="4570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6000" b="1" dirty="0" smtClean="0">
                <a:solidFill>
                  <a:srgbClr val="000099"/>
                </a:solidFill>
              </a:rPr>
              <a:t>Interface Meeting</a:t>
            </a:r>
          </a:p>
          <a:p>
            <a:pPr algn="ctr"/>
            <a:r>
              <a:rPr lang="en-US" sz="2000" b="1" dirty="0" smtClean="0">
                <a:solidFill>
                  <a:srgbClr val="000099"/>
                </a:solidFill>
              </a:rPr>
              <a:t>Between Education Officials and </a:t>
            </a:r>
            <a:r>
              <a:rPr lang="en-US" sz="2000" b="1" dirty="0" err="1" smtClean="0">
                <a:solidFill>
                  <a:srgbClr val="000099"/>
                </a:solidFill>
              </a:rPr>
              <a:t>Pantawid</a:t>
            </a:r>
            <a:r>
              <a:rPr lang="en-US" sz="2000" b="1" dirty="0" smtClean="0">
                <a:solidFill>
                  <a:srgbClr val="000099"/>
                </a:solidFill>
              </a:rPr>
              <a:t> Parent Leaders</a:t>
            </a:r>
          </a:p>
        </p:txBody>
      </p:sp>
      <p:sp>
        <p:nvSpPr>
          <p:cNvPr id="34823" name="Rectangle 7"/>
          <p:cNvSpPr>
            <a:spLocks noChangeArrowheads="1"/>
          </p:cNvSpPr>
          <p:nvPr/>
        </p:nvSpPr>
        <p:spPr bwMode="auto">
          <a:xfrm>
            <a:off x="6859134" y="2286001"/>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4" name="Rectangle 8"/>
          <p:cNvSpPr>
            <a:spLocks noChangeArrowheads="1"/>
          </p:cNvSpPr>
          <p:nvPr/>
        </p:nvSpPr>
        <p:spPr bwMode="auto">
          <a:xfrm>
            <a:off x="6859134" y="609753"/>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2" name="Slide Number Placeholder 1"/>
          <p:cNvSpPr>
            <a:spLocks noGrp="1"/>
          </p:cNvSpPr>
          <p:nvPr>
            <p:ph type="sldNum" sz="quarter" idx="12"/>
          </p:nvPr>
        </p:nvSpPr>
        <p:spPr/>
        <p:txBody>
          <a:bodyPr/>
          <a:lstStyle/>
          <a:p>
            <a:fld id="{FD1F5157-FDDE-4CDF-8D20-C3A8F46CEA9B}" type="slidenum">
              <a:rPr lang="en-US" smtClean="0"/>
              <a:t>1</a:t>
            </a:fld>
            <a:endParaRPr lang="en-US" dirty="0"/>
          </a:p>
        </p:txBody>
      </p:sp>
      <p:sp>
        <p:nvSpPr>
          <p:cNvPr id="3" name="Date Placeholder 2"/>
          <p:cNvSpPr>
            <a:spLocks noGrp="1"/>
          </p:cNvSpPr>
          <p:nvPr>
            <p:ph type="dt" sz="half" idx="10"/>
          </p:nvPr>
        </p:nvSpPr>
        <p:spPr/>
        <p:txBody>
          <a:bodyPr/>
          <a:lstStyle/>
          <a:p>
            <a:r>
              <a:rPr lang="en-US" smtClean="0"/>
              <a:t>i-Pantawid eFDS 11</a:t>
            </a:r>
            <a:endParaRPr lang="en-US"/>
          </a:p>
        </p:txBody>
      </p:sp>
    </p:spTree>
    <p:extLst>
      <p:ext uri="{BB962C8B-B14F-4D97-AF65-F5344CB8AC3E}">
        <p14:creationId xmlns:p14="http://schemas.microsoft.com/office/powerpoint/2010/main" val="3308840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LGU Selection</a:t>
            </a:r>
            <a:endParaRPr lang="en-PH" dirty="0"/>
          </a:p>
        </p:txBody>
      </p:sp>
      <p:sp>
        <p:nvSpPr>
          <p:cNvPr id="5" name="Content Placeholder 4"/>
          <p:cNvSpPr>
            <a:spLocks noGrp="1"/>
          </p:cNvSpPr>
          <p:nvPr>
            <p:ph idx="1"/>
          </p:nvPr>
        </p:nvSpPr>
        <p:spPr/>
        <p:txBody>
          <a:bodyPr/>
          <a:lstStyle/>
          <a:p>
            <a:r>
              <a:rPr lang="en-PH" dirty="0" smtClean="0"/>
              <a:t>Presence of NLCGG partner CSO</a:t>
            </a:r>
          </a:p>
          <a:p>
            <a:r>
              <a:rPr lang="en-PH" dirty="0" smtClean="0"/>
              <a:t>Letter of support/MOA from the Mayor</a:t>
            </a:r>
          </a:p>
          <a:p>
            <a:pPr lvl="1"/>
            <a:r>
              <a:rPr lang="en-PH" dirty="0" smtClean="0"/>
              <a:t>Provide venue for PL training</a:t>
            </a:r>
          </a:p>
          <a:p>
            <a:pPr lvl="1"/>
            <a:r>
              <a:rPr lang="en-PH" dirty="0" smtClean="0"/>
              <a:t>Willing to enter into a Social Contract with Pantawid members</a:t>
            </a:r>
          </a:p>
          <a:p>
            <a:r>
              <a:rPr lang="en-PH" dirty="0" smtClean="0"/>
              <a:t>Approved LCSO proposal</a:t>
            </a:r>
            <a:endParaRPr lang="en-PH" dirty="0"/>
          </a:p>
        </p:txBody>
      </p:sp>
      <p:sp>
        <p:nvSpPr>
          <p:cNvPr id="2" name="Slide Number Placeholder 1"/>
          <p:cNvSpPr>
            <a:spLocks noGrp="1"/>
          </p:cNvSpPr>
          <p:nvPr>
            <p:ph type="sldNum" sz="quarter" idx="12"/>
          </p:nvPr>
        </p:nvSpPr>
        <p:spPr/>
        <p:txBody>
          <a:bodyPr/>
          <a:lstStyle/>
          <a:p>
            <a:fld id="{55F2A61E-48FD-4F96-85A2-4E092D9FE7A4}" type="slidenum">
              <a:rPr lang="en-US" smtClean="0"/>
              <a:pPr/>
              <a:t>10</a:t>
            </a:fld>
            <a:endParaRPr lang="en-US"/>
          </a:p>
        </p:txBody>
      </p:sp>
    </p:spTree>
    <p:extLst>
      <p:ext uri="{BB962C8B-B14F-4D97-AF65-F5344CB8AC3E}">
        <p14:creationId xmlns:p14="http://schemas.microsoft.com/office/powerpoint/2010/main" val="3317052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3361" r="30000" b="39642"/>
          <a:stretch/>
        </p:blipFill>
        <p:spPr bwMode="auto">
          <a:xfrm>
            <a:off x="3414353" y="608162"/>
            <a:ext cx="5196247" cy="542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152400" y="152400"/>
            <a:ext cx="3947754" cy="990600"/>
          </a:xfrm>
        </p:spPr>
        <p:txBody>
          <a:bodyPr>
            <a:noAutofit/>
          </a:bodyPr>
          <a:lstStyle/>
          <a:p>
            <a:r>
              <a:rPr lang="en-PH" sz="3600" dirty="0" smtClean="0"/>
              <a:t>Northern Luzon</a:t>
            </a:r>
            <a:br>
              <a:rPr lang="en-PH" sz="3600" dirty="0" smtClean="0"/>
            </a:br>
            <a:r>
              <a:rPr lang="en-PH" sz="1800" dirty="0" smtClean="0"/>
              <a:t>Regions I, II, CAR</a:t>
            </a:r>
            <a:endParaRPr lang="en-PH" sz="1800" dirty="0"/>
          </a:p>
        </p:txBody>
      </p:sp>
      <p:sp>
        <p:nvSpPr>
          <p:cNvPr id="5" name="Oval 4"/>
          <p:cNvSpPr/>
          <p:nvPr/>
        </p:nvSpPr>
        <p:spPr>
          <a:xfrm>
            <a:off x="4404954" y="5029200"/>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9" name="Oval 8"/>
          <p:cNvSpPr/>
          <p:nvPr/>
        </p:nvSpPr>
        <p:spPr>
          <a:xfrm>
            <a:off x="4633554" y="5061290"/>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10" name="Oval 9"/>
          <p:cNvSpPr/>
          <p:nvPr/>
        </p:nvSpPr>
        <p:spPr>
          <a:xfrm>
            <a:off x="4938354" y="2590800"/>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11" name="Oval 10"/>
          <p:cNvSpPr/>
          <p:nvPr/>
        </p:nvSpPr>
        <p:spPr>
          <a:xfrm>
            <a:off x="5167788" y="2611618"/>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12" name="Oval 11"/>
          <p:cNvSpPr/>
          <p:nvPr/>
        </p:nvSpPr>
        <p:spPr>
          <a:xfrm>
            <a:off x="6157554" y="2645664"/>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cxnSp>
        <p:nvCxnSpPr>
          <p:cNvPr id="7" name="Straight Connector 6"/>
          <p:cNvCxnSpPr/>
          <p:nvPr/>
        </p:nvCxnSpPr>
        <p:spPr>
          <a:xfrm flipH="1" flipV="1">
            <a:off x="3964071" y="1982688"/>
            <a:ext cx="974283" cy="66297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843354" y="3505200"/>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17" name="Oval 16"/>
          <p:cNvSpPr/>
          <p:nvPr/>
        </p:nvSpPr>
        <p:spPr>
          <a:xfrm>
            <a:off x="4828626" y="4114800"/>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18" name="Oval 17"/>
          <p:cNvSpPr/>
          <p:nvPr/>
        </p:nvSpPr>
        <p:spPr>
          <a:xfrm>
            <a:off x="5041123" y="1447800"/>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19" name="Oval 18"/>
          <p:cNvSpPr/>
          <p:nvPr/>
        </p:nvSpPr>
        <p:spPr>
          <a:xfrm>
            <a:off x="5113226" y="2107284"/>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20" name="Oval 19"/>
          <p:cNvSpPr/>
          <p:nvPr/>
        </p:nvSpPr>
        <p:spPr>
          <a:xfrm>
            <a:off x="4839535" y="5026223"/>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21" name="Oval 20"/>
          <p:cNvSpPr/>
          <p:nvPr/>
        </p:nvSpPr>
        <p:spPr>
          <a:xfrm>
            <a:off x="4996324" y="2787482"/>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cxnSp>
        <p:nvCxnSpPr>
          <p:cNvPr id="22" name="Straight Connector 21"/>
          <p:cNvCxnSpPr>
            <a:stCxn id="11" idx="7"/>
            <a:endCxn id="14" idx="3"/>
          </p:cNvCxnSpPr>
          <p:nvPr/>
        </p:nvCxnSpPr>
        <p:spPr>
          <a:xfrm flipH="1" flipV="1">
            <a:off x="4114800" y="1525489"/>
            <a:ext cx="1146647" cy="110219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64988" y="1371600"/>
            <a:ext cx="949812" cy="307777"/>
          </a:xfrm>
          <a:prstGeom prst="rect">
            <a:avLst/>
          </a:prstGeom>
          <a:noFill/>
        </p:spPr>
        <p:txBody>
          <a:bodyPr wrap="none" rtlCol="0">
            <a:spAutoFit/>
          </a:bodyPr>
          <a:lstStyle/>
          <a:p>
            <a:r>
              <a:rPr lang="en-PH" sz="1400" b="1" dirty="0" err="1" smtClean="0">
                <a:solidFill>
                  <a:prstClr val="black"/>
                </a:solidFill>
              </a:rPr>
              <a:t>Pilar</a:t>
            </a:r>
            <a:r>
              <a:rPr lang="en-PH" sz="1400" b="1" dirty="0" smtClean="0">
                <a:solidFill>
                  <a:prstClr val="black"/>
                </a:solidFill>
              </a:rPr>
              <a:t>, </a:t>
            </a:r>
            <a:r>
              <a:rPr lang="en-PH" sz="1400" b="1" dirty="0" err="1" smtClean="0">
                <a:solidFill>
                  <a:prstClr val="black"/>
                </a:solidFill>
              </a:rPr>
              <a:t>Abra</a:t>
            </a:r>
            <a:endParaRPr lang="en-PH" sz="1400" b="1" dirty="0">
              <a:solidFill>
                <a:prstClr val="black"/>
              </a:solidFill>
            </a:endParaRPr>
          </a:p>
        </p:txBody>
      </p:sp>
      <p:sp>
        <p:nvSpPr>
          <p:cNvPr id="27" name="TextBox 26"/>
          <p:cNvSpPr txBox="1"/>
          <p:nvPr/>
        </p:nvSpPr>
        <p:spPr>
          <a:xfrm>
            <a:off x="2860344" y="1793544"/>
            <a:ext cx="1173078" cy="307777"/>
          </a:xfrm>
          <a:prstGeom prst="rect">
            <a:avLst/>
          </a:prstGeom>
          <a:noFill/>
        </p:spPr>
        <p:txBody>
          <a:bodyPr wrap="none" rtlCol="0">
            <a:spAutoFit/>
          </a:bodyPr>
          <a:lstStyle/>
          <a:p>
            <a:r>
              <a:rPr lang="en-PH" sz="1400" b="1" dirty="0" err="1" smtClean="0">
                <a:solidFill>
                  <a:prstClr val="black"/>
                </a:solidFill>
              </a:rPr>
              <a:t>Pidigan</a:t>
            </a:r>
            <a:r>
              <a:rPr lang="en-PH" sz="1400" b="1" dirty="0" smtClean="0">
                <a:solidFill>
                  <a:prstClr val="black"/>
                </a:solidFill>
              </a:rPr>
              <a:t>, </a:t>
            </a:r>
            <a:r>
              <a:rPr lang="en-PH" sz="1400" b="1" dirty="0" err="1" smtClean="0">
                <a:solidFill>
                  <a:prstClr val="black"/>
                </a:solidFill>
              </a:rPr>
              <a:t>Abra</a:t>
            </a:r>
            <a:endParaRPr lang="en-PH" sz="1400" b="1" dirty="0">
              <a:solidFill>
                <a:prstClr val="black"/>
              </a:solidFill>
            </a:endParaRPr>
          </a:p>
        </p:txBody>
      </p:sp>
      <p:cxnSp>
        <p:nvCxnSpPr>
          <p:cNvPr id="30" name="Straight Connector 29"/>
          <p:cNvCxnSpPr/>
          <p:nvPr/>
        </p:nvCxnSpPr>
        <p:spPr>
          <a:xfrm flipH="1">
            <a:off x="6290575" y="1982688"/>
            <a:ext cx="1390979" cy="7474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76754" y="1674911"/>
            <a:ext cx="1159613" cy="307777"/>
          </a:xfrm>
          <a:prstGeom prst="rect">
            <a:avLst/>
          </a:prstGeom>
          <a:noFill/>
        </p:spPr>
        <p:txBody>
          <a:bodyPr wrap="none" rtlCol="0">
            <a:spAutoFit/>
          </a:bodyPr>
          <a:lstStyle/>
          <a:p>
            <a:r>
              <a:rPr lang="en-PH" sz="1400" b="1" dirty="0" smtClean="0">
                <a:solidFill>
                  <a:prstClr val="black"/>
                </a:solidFill>
              </a:rPr>
              <a:t>Rizal, </a:t>
            </a:r>
            <a:r>
              <a:rPr lang="en-PH" sz="1400" b="1" dirty="0" err="1" smtClean="0">
                <a:solidFill>
                  <a:prstClr val="black"/>
                </a:solidFill>
              </a:rPr>
              <a:t>Kalinga</a:t>
            </a:r>
            <a:endParaRPr lang="en-PH" sz="1400" b="1" dirty="0">
              <a:solidFill>
                <a:prstClr val="black"/>
              </a:solidFill>
            </a:endParaRPr>
          </a:p>
        </p:txBody>
      </p:sp>
      <p:cxnSp>
        <p:nvCxnSpPr>
          <p:cNvPr id="33" name="Straight Connector 32"/>
          <p:cNvCxnSpPr>
            <a:stCxn id="5" idx="4"/>
          </p:cNvCxnSpPr>
          <p:nvPr/>
        </p:nvCxnSpPr>
        <p:spPr>
          <a:xfrm flipH="1">
            <a:off x="3109555" y="5138928"/>
            <a:ext cx="1350263" cy="7625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3"/>
          </p:cNvCxnSpPr>
          <p:nvPr/>
        </p:nvCxnSpPr>
        <p:spPr>
          <a:xfrm flipH="1" flipV="1">
            <a:off x="3279083" y="4703064"/>
            <a:ext cx="1370540" cy="45188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29490" y="4500896"/>
            <a:ext cx="1208664" cy="307777"/>
          </a:xfrm>
          <a:prstGeom prst="rect">
            <a:avLst/>
          </a:prstGeom>
          <a:noFill/>
        </p:spPr>
        <p:txBody>
          <a:bodyPr wrap="none" rtlCol="0">
            <a:spAutoFit/>
          </a:bodyPr>
          <a:lstStyle/>
          <a:p>
            <a:r>
              <a:rPr lang="en-PH" sz="1400" b="1" dirty="0" err="1" smtClean="0">
                <a:solidFill>
                  <a:prstClr val="black"/>
                </a:solidFill>
              </a:rPr>
              <a:t>Urdaneta</a:t>
            </a:r>
            <a:r>
              <a:rPr lang="en-PH" sz="1400" b="1" dirty="0" smtClean="0">
                <a:solidFill>
                  <a:prstClr val="black"/>
                </a:solidFill>
              </a:rPr>
              <a:t> City</a:t>
            </a:r>
            <a:endParaRPr lang="en-PH" sz="1400" b="1" dirty="0">
              <a:solidFill>
                <a:prstClr val="black"/>
              </a:solidFill>
            </a:endParaRPr>
          </a:p>
        </p:txBody>
      </p:sp>
      <p:sp>
        <p:nvSpPr>
          <p:cNvPr id="39" name="TextBox 38"/>
          <p:cNvSpPr txBox="1"/>
          <p:nvPr/>
        </p:nvSpPr>
        <p:spPr>
          <a:xfrm>
            <a:off x="1280754" y="5026223"/>
            <a:ext cx="1922129" cy="307777"/>
          </a:xfrm>
          <a:prstGeom prst="rect">
            <a:avLst/>
          </a:prstGeom>
          <a:noFill/>
        </p:spPr>
        <p:txBody>
          <a:bodyPr wrap="none" rtlCol="0">
            <a:spAutoFit/>
          </a:bodyPr>
          <a:lstStyle/>
          <a:p>
            <a:r>
              <a:rPr lang="en-PH" sz="1400" b="1" dirty="0" err="1" smtClean="0">
                <a:solidFill>
                  <a:prstClr val="black"/>
                </a:solidFill>
              </a:rPr>
              <a:t>Mapandan</a:t>
            </a:r>
            <a:r>
              <a:rPr lang="en-PH" sz="1400" b="1" dirty="0" smtClean="0">
                <a:solidFill>
                  <a:prstClr val="black"/>
                </a:solidFill>
              </a:rPr>
              <a:t>, </a:t>
            </a:r>
            <a:r>
              <a:rPr lang="en-PH" sz="1400" b="1" dirty="0" err="1" smtClean="0">
                <a:solidFill>
                  <a:prstClr val="black"/>
                </a:solidFill>
              </a:rPr>
              <a:t>Pangasinan</a:t>
            </a:r>
            <a:endParaRPr lang="en-PH" sz="1400" b="1" dirty="0">
              <a:solidFill>
                <a:prstClr val="black"/>
              </a:solidFill>
            </a:endParaRPr>
          </a:p>
        </p:txBody>
      </p:sp>
      <p:sp>
        <p:nvSpPr>
          <p:cNvPr id="42" name="TextBox 41"/>
          <p:cNvSpPr txBox="1"/>
          <p:nvPr/>
        </p:nvSpPr>
        <p:spPr>
          <a:xfrm>
            <a:off x="1234683" y="1066800"/>
            <a:ext cx="1813317" cy="369332"/>
          </a:xfrm>
          <a:prstGeom prst="rect">
            <a:avLst/>
          </a:prstGeom>
          <a:noFill/>
        </p:spPr>
        <p:txBody>
          <a:bodyPr wrap="none" rtlCol="0">
            <a:spAutoFit/>
          </a:bodyPr>
          <a:lstStyle/>
          <a:p>
            <a:r>
              <a:rPr lang="en-PH" b="1" dirty="0" smtClean="0">
                <a:solidFill>
                  <a:prstClr val="black"/>
                </a:solidFill>
              </a:rPr>
              <a:t>Batch 1 &amp; 2 LGUs</a:t>
            </a:r>
            <a:endParaRPr lang="en-PH" b="1" dirty="0">
              <a:solidFill>
                <a:prstClr val="black"/>
              </a:solidFill>
            </a:endParaRPr>
          </a:p>
        </p:txBody>
      </p:sp>
      <p:cxnSp>
        <p:nvCxnSpPr>
          <p:cNvPr id="28" name="Straight Connector 27"/>
          <p:cNvCxnSpPr/>
          <p:nvPr/>
        </p:nvCxnSpPr>
        <p:spPr>
          <a:xfrm flipH="1">
            <a:off x="6890942" y="2824041"/>
            <a:ext cx="1390979" cy="747435"/>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29154" y="2511623"/>
            <a:ext cx="1309333" cy="307777"/>
          </a:xfrm>
          <a:prstGeom prst="rect">
            <a:avLst/>
          </a:prstGeom>
          <a:noFill/>
        </p:spPr>
        <p:txBody>
          <a:bodyPr wrap="none" rtlCol="0">
            <a:spAutoFit/>
          </a:bodyPr>
          <a:lstStyle/>
          <a:p>
            <a:r>
              <a:rPr lang="en-PH" sz="1400" b="1" dirty="0" smtClean="0">
                <a:solidFill>
                  <a:prstClr val="black"/>
                </a:solidFill>
              </a:rPr>
              <a:t>Burgos, </a:t>
            </a:r>
            <a:r>
              <a:rPr lang="en-PH" sz="1400" b="1" dirty="0" err="1" smtClean="0">
                <a:solidFill>
                  <a:prstClr val="black"/>
                </a:solidFill>
              </a:rPr>
              <a:t>Isabela</a:t>
            </a:r>
            <a:endParaRPr lang="en-PH" sz="1400" b="1" dirty="0">
              <a:solidFill>
                <a:prstClr val="black"/>
              </a:solidFill>
            </a:endParaRPr>
          </a:p>
        </p:txBody>
      </p:sp>
      <p:cxnSp>
        <p:nvCxnSpPr>
          <p:cNvPr id="36" name="Straight Connector 35"/>
          <p:cNvCxnSpPr/>
          <p:nvPr/>
        </p:nvCxnSpPr>
        <p:spPr>
          <a:xfrm flipH="1" flipV="1">
            <a:off x="3502207" y="3429000"/>
            <a:ext cx="1376128" cy="745326"/>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35120" y="3121223"/>
            <a:ext cx="1703480" cy="307777"/>
          </a:xfrm>
          <a:prstGeom prst="rect">
            <a:avLst/>
          </a:prstGeom>
          <a:noFill/>
        </p:spPr>
        <p:txBody>
          <a:bodyPr wrap="none" rtlCol="0">
            <a:spAutoFit/>
          </a:bodyPr>
          <a:lstStyle/>
          <a:p>
            <a:r>
              <a:rPr lang="en-PH" sz="1400" b="1" dirty="0" smtClean="0">
                <a:solidFill>
                  <a:prstClr val="black"/>
                </a:solidFill>
              </a:rPr>
              <a:t>La Trinidad, </a:t>
            </a:r>
            <a:r>
              <a:rPr lang="en-PH" sz="1400" b="1" dirty="0" err="1" smtClean="0">
                <a:solidFill>
                  <a:prstClr val="black"/>
                </a:solidFill>
              </a:rPr>
              <a:t>Benguet</a:t>
            </a:r>
            <a:endParaRPr lang="en-PH" sz="1400" b="1" dirty="0">
              <a:solidFill>
                <a:prstClr val="black"/>
              </a:solidFill>
            </a:endParaRPr>
          </a:p>
        </p:txBody>
      </p:sp>
      <p:cxnSp>
        <p:nvCxnSpPr>
          <p:cNvPr id="40" name="Straight Connector 39"/>
          <p:cNvCxnSpPr/>
          <p:nvPr/>
        </p:nvCxnSpPr>
        <p:spPr>
          <a:xfrm flipH="1" flipV="1">
            <a:off x="3338154" y="3962400"/>
            <a:ext cx="1579658" cy="1126326"/>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4404954" y="1251466"/>
            <a:ext cx="709145" cy="898258"/>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964071" y="381000"/>
            <a:ext cx="1750929" cy="307777"/>
          </a:xfrm>
          <a:prstGeom prst="rect">
            <a:avLst/>
          </a:prstGeom>
          <a:noFill/>
        </p:spPr>
        <p:txBody>
          <a:bodyPr wrap="none" rtlCol="0">
            <a:spAutoFit/>
          </a:bodyPr>
          <a:lstStyle/>
          <a:p>
            <a:r>
              <a:rPr lang="en-PH" sz="1400" b="1" dirty="0" err="1" smtClean="0">
                <a:solidFill>
                  <a:prstClr val="black"/>
                </a:solidFill>
              </a:rPr>
              <a:t>Solsona</a:t>
            </a:r>
            <a:r>
              <a:rPr lang="en-PH" sz="1400" b="1" dirty="0" smtClean="0">
                <a:solidFill>
                  <a:prstClr val="black"/>
                </a:solidFill>
              </a:rPr>
              <a:t>, </a:t>
            </a:r>
            <a:r>
              <a:rPr lang="en-PH" sz="1400" b="1" dirty="0" err="1" smtClean="0">
                <a:solidFill>
                  <a:prstClr val="black"/>
                </a:solidFill>
              </a:rPr>
              <a:t>Ilocos</a:t>
            </a:r>
            <a:r>
              <a:rPr lang="en-PH" sz="1400" b="1" dirty="0" smtClean="0">
                <a:solidFill>
                  <a:prstClr val="black"/>
                </a:solidFill>
              </a:rPr>
              <a:t> </a:t>
            </a:r>
            <a:r>
              <a:rPr lang="en-PH" sz="1400" b="1" dirty="0" err="1" smtClean="0">
                <a:solidFill>
                  <a:prstClr val="black"/>
                </a:solidFill>
              </a:rPr>
              <a:t>Norte</a:t>
            </a:r>
            <a:endParaRPr lang="en-PH" sz="1400" b="1" dirty="0">
              <a:solidFill>
                <a:prstClr val="black"/>
              </a:solidFill>
            </a:endParaRPr>
          </a:p>
        </p:txBody>
      </p:sp>
      <p:cxnSp>
        <p:nvCxnSpPr>
          <p:cNvPr id="46" name="Straight Connector 45"/>
          <p:cNvCxnSpPr/>
          <p:nvPr/>
        </p:nvCxnSpPr>
        <p:spPr>
          <a:xfrm flipH="1" flipV="1">
            <a:off x="4523826" y="688777"/>
            <a:ext cx="538243" cy="800674"/>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3502207" y="2627687"/>
            <a:ext cx="1484052" cy="230092"/>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362232" y="2400277"/>
            <a:ext cx="1111202" cy="307777"/>
          </a:xfrm>
          <a:prstGeom prst="rect">
            <a:avLst/>
          </a:prstGeom>
          <a:noFill/>
        </p:spPr>
        <p:txBody>
          <a:bodyPr wrap="none" rtlCol="0">
            <a:spAutoFit/>
          </a:bodyPr>
          <a:lstStyle/>
          <a:p>
            <a:r>
              <a:rPr lang="en-PH" sz="1400" b="1" dirty="0" err="1" smtClean="0">
                <a:solidFill>
                  <a:prstClr val="black"/>
                </a:solidFill>
              </a:rPr>
              <a:t>Tayum</a:t>
            </a:r>
            <a:r>
              <a:rPr lang="en-PH" sz="1400" b="1" dirty="0" smtClean="0">
                <a:solidFill>
                  <a:prstClr val="black"/>
                </a:solidFill>
              </a:rPr>
              <a:t>, </a:t>
            </a:r>
            <a:r>
              <a:rPr lang="en-PH" sz="1400" b="1" dirty="0" err="1" smtClean="0">
                <a:solidFill>
                  <a:prstClr val="black"/>
                </a:solidFill>
              </a:rPr>
              <a:t>Abra</a:t>
            </a:r>
            <a:endParaRPr lang="en-PH" sz="1400" b="1" dirty="0">
              <a:solidFill>
                <a:prstClr val="black"/>
              </a:solidFill>
            </a:endParaRPr>
          </a:p>
        </p:txBody>
      </p:sp>
      <p:sp>
        <p:nvSpPr>
          <p:cNvPr id="49" name="TextBox 48"/>
          <p:cNvSpPr txBox="1"/>
          <p:nvPr/>
        </p:nvSpPr>
        <p:spPr>
          <a:xfrm>
            <a:off x="3622188" y="987623"/>
            <a:ext cx="1031308" cy="307777"/>
          </a:xfrm>
          <a:prstGeom prst="rect">
            <a:avLst/>
          </a:prstGeom>
          <a:noFill/>
        </p:spPr>
        <p:txBody>
          <a:bodyPr wrap="none" rtlCol="0">
            <a:spAutoFit/>
          </a:bodyPr>
          <a:lstStyle/>
          <a:p>
            <a:r>
              <a:rPr lang="en-PH" sz="1400" b="1" dirty="0" err="1" smtClean="0">
                <a:solidFill>
                  <a:prstClr val="black"/>
                </a:solidFill>
              </a:rPr>
              <a:t>Tineg</a:t>
            </a:r>
            <a:r>
              <a:rPr lang="en-PH" sz="1400" b="1" dirty="0" smtClean="0">
                <a:solidFill>
                  <a:prstClr val="black"/>
                </a:solidFill>
              </a:rPr>
              <a:t>, </a:t>
            </a:r>
            <a:r>
              <a:rPr lang="en-PH" sz="1400" b="1" dirty="0" err="1" smtClean="0">
                <a:solidFill>
                  <a:prstClr val="black"/>
                </a:solidFill>
              </a:rPr>
              <a:t>Abra</a:t>
            </a:r>
            <a:endParaRPr lang="en-PH" sz="1400" b="1" dirty="0">
              <a:solidFill>
                <a:prstClr val="black"/>
              </a:solidFill>
            </a:endParaRPr>
          </a:p>
        </p:txBody>
      </p:sp>
      <p:sp>
        <p:nvSpPr>
          <p:cNvPr id="50" name="TextBox 49"/>
          <p:cNvSpPr txBox="1"/>
          <p:nvPr/>
        </p:nvSpPr>
        <p:spPr>
          <a:xfrm>
            <a:off x="1659271" y="3657600"/>
            <a:ext cx="1676934" cy="307777"/>
          </a:xfrm>
          <a:prstGeom prst="rect">
            <a:avLst/>
          </a:prstGeom>
          <a:noFill/>
        </p:spPr>
        <p:txBody>
          <a:bodyPr wrap="none" rtlCol="0">
            <a:spAutoFit/>
          </a:bodyPr>
          <a:lstStyle/>
          <a:p>
            <a:r>
              <a:rPr lang="en-PH" sz="1400" b="1" dirty="0" smtClean="0">
                <a:solidFill>
                  <a:prstClr val="black"/>
                </a:solidFill>
              </a:rPr>
              <a:t>Rosales, </a:t>
            </a:r>
            <a:r>
              <a:rPr lang="en-PH" sz="1400" b="1" dirty="0" err="1" smtClean="0">
                <a:solidFill>
                  <a:prstClr val="black"/>
                </a:solidFill>
              </a:rPr>
              <a:t>Pangasinan</a:t>
            </a:r>
            <a:endParaRPr lang="en-PH" sz="1400" b="1" dirty="0">
              <a:solidFill>
                <a:prstClr val="black"/>
              </a:solidFill>
            </a:endParaRPr>
          </a:p>
        </p:txBody>
      </p:sp>
    </p:spTree>
    <p:extLst>
      <p:ext uri="{BB962C8B-B14F-4D97-AF65-F5344CB8AC3E}">
        <p14:creationId xmlns:p14="http://schemas.microsoft.com/office/powerpoint/2010/main" val="3896792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143000"/>
          </a:xfrm>
        </p:spPr>
        <p:txBody>
          <a:bodyPr>
            <a:normAutofit fontScale="90000"/>
          </a:bodyPr>
          <a:lstStyle/>
          <a:p>
            <a:r>
              <a:rPr lang="en-US" dirty="0" smtClean="0"/>
              <a:t>What is the </a:t>
            </a:r>
            <a:r>
              <a:rPr lang="en-US" b="1" dirty="0" smtClean="0">
                <a:solidFill>
                  <a:srgbClr val="008E40"/>
                </a:solidFill>
              </a:rPr>
              <a:t>enhanced</a:t>
            </a:r>
            <a:r>
              <a:rPr lang="en-US" dirty="0" smtClean="0"/>
              <a:t> Family Development Session (</a:t>
            </a:r>
            <a:r>
              <a:rPr lang="en-US" b="1" dirty="0" err="1" smtClean="0">
                <a:solidFill>
                  <a:srgbClr val="008E40"/>
                </a:solidFill>
              </a:rPr>
              <a:t>eFDS</a:t>
            </a:r>
            <a:r>
              <a:rPr lang="en-US" dirty="0" smtClean="0"/>
              <a:t>)?</a:t>
            </a:r>
            <a:endParaRPr lang="en-US" dirty="0"/>
          </a:p>
        </p:txBody>
      </p:sp>
      <p:sp>
        <p:nvSpPr>
          <p:cNvPr id="3" name="Content Placeholder 2"/>
          <p:cNvSpPr>
            <a:spLocks noGrp="1"/>
          </p:cNvSpPr>
          <p:nvPr>
            <p:ph idx="1"/>
          </p:nvPr>
        </p:nvSpPr>
        <p:spPr>
          <a:xfrm>
            <a:off x="393357" y="1371600"/>
            <a:ext cx="8382000" cy="5410200"/>
          </a:xfrm>
        </p:spPr>
        <p:txBody>
          <a:bodyPr>
            <a:noAutofit/>
          </a:bodyPr>
          <a:lstStyle/>
          <a:p>
            <a:r>
              <a:rPr lang="en-US" sz="2400" dirty="0" smtClean="0"/>
              <a:t>LCSO trains </a:t>
            </a:r>
            <a:r>
              <a:rPr lang="en-US" sz="2400" b="1" dirty="0" smtClean="0">
                <a:solidFill>
                  <a:srgbClr val="007E39"/>
                </a:solidFill>
              </a:rPr>
              <a:t>Parent Leaders </a:t>
            </a:r>
            <a:r>
              <a:rPr lang="en-US" sz="2400" dirty="0" smtClean="0"/>
              <a:t>who will train their own beneficiary groups</a:t>
            </a:r>
          </a:p>
          <a:p>
            <a:pPr lvl="1"/>
            <a:r>
              <a:rPr lang="en-US" sz="2000" dirty="0" smtClean="0"/>
              <a:t>Topics on the </a:t>
            </a:r>
            <a:r>
              <a:rPr lang="en-US" sz="2000" b="1" dirty="0" smtClean="0">
                <a:solidFill>
                  <a:srgbClr val="008E40"/>
                </a:solidFill>
              </a:rPr>
              <a:t>construction of citizenship and social accountability – common curriculum</a:t>
            </a:r>
          </a:p>
          <a:p>
            <a:pPr lvl="1"/>
            <a:r>
              <a:rPr lang="en-US" sz="2000" b="1" dirty="0" smtClean="0">
                <a:solidFill>
                  <a:srgbClr val="008E40"/>
                </a:solidFill>
              </a:rPr>
              <a:t>4 hours for Parent Leaders </a:t>
            </a:r>
            <a:r>
              <a:rPr lang="en-US" sz="2000" dirty="0" smtClean="0"/>
              <a:t>who will conduct regular 2 hours for their beneficiary groups</a:t>
            </a:r>
          </a:p>
          <a:p>
            <a:pPr lvl="1"/>
            <a:r>
              <a:rPr lang="en-US" sz="2000" b="1" dirty="0" smtClean="0">
                <a:solidFill>
                  <a:srgbClr val="008E40"/>
                </a:solidFill>
              </a:rPr>
              <a:t>Parent Leaders trained by ML group of around 25 PLs, </a:t>
            </a:r>
            <a:r>
              <a:rPr lang="en-US" sz="2000" dirty="0" smtClean="0"/>
              <a:t>beneficiary groups have 25 – 35 members</a:t>
            </a:r>
          </a:p>
          <a:p>
            <a:r>
              <a:rPr lang="en-US" sz="2400" b="1" dirty="0" smtClean="0">
                <a:solidFill>
                  <a:srgbClr val="008E40"/>
                </a:solidFill>
              </a:rPr>
              <a:t>Parent Leaders trained in a central location</a:t>
            </a:r>
            <a:r>
              <a:rPr lang="en-US" sz="2400" dirty="0" smtClean="0"/>
              <a:t>, beneficiary groups trained within the barangay</a:t>
            </a:r>
          </a:p>
          <a:p>
            <a:r>
              <a:rPr lang="en-US" sz="2400" dirty="0" smtClean="0"/>
              <a:t>Mandatory attendance by Grantee, representing the beneficiary family</a:t>
            </a:r>
          </a:p>
          <a:p>
            <a:r>
              <a:rPr lang="en-US" sz="2400" b="1" dirty="0" smtClean="0">
                <a:solidFill>
                  <a:srgbClr val="008E40"/>
                </a:solidFill>
              </a:rPr>
              <a:t>PL practice social accountability through implementation of  TPM tools</a:t>
            </a:r>
            <a:endParaRPr lang="en-US" sz="2400" b="1" dirty="0">
              <a:solidFill>
                <a:srgbClr val="008E40"/>
              </a:solidFill>
            </a:endParaRPr>
          </a:p>
        </p:txBody>
      </p:sp>
      <p:sp>
        <p:nvSpPr>
          <p:cNvPr id="4" name="Slide Number Placeholder 3"/>
          <p:cNvSpPr>
            <a:spLocks noGrp="1"/>
          </p:cNvSpPr>
          <p:nvPr>
            <p:ph type="sldNum" sz="quarter" idx="12"/>
          </p:nvPr>
        </p:nvSpPr>
        <p:spPr/>
        <p:txBody>
          <a:bodyPr/>
          <a:lstStyle/>
          <a:p>
            <a:fld id="{9F99BEF9-051B-4694-88FA-42675BE707C8}" type="slidenum">
              <a:rPr lang="en-US" smtClean="0"/>
              <a:t>12</a:t>
            </a:fld>
            <a:endParaRPr lang="en-US"/>
          </a:p>
        </p:txBody>
      </p:sp>
    </p:spTree>
    <p:extLst>
      <p:ext uri="{BB962C8B-B14F-4D97-AF65-F5344CB8AC3E}">
        <p14:creationId xmlns:p14="http://schemas.microsoft.com/office/powerpoint/2010/main" val="1494184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90800" y="-76200"/>
            <a:ext cx="4419600" cy="1143000"/>
          </a:xfrm>
        </p:spPr>
        <p:txBody>
          <a:bodyPr>
            <a:normAutofit/>
          </a:bodyPr>
          <a:lstStyle/>
          <a:p>
            <a:pPr eaLnBrk="1" hangingPunct="1"/>
            <a:r>
              <a:rPr lang="en-US" sz="4400" dirty="0" smtClean="0">
                <a:latin typeface="Candara"/>
                <a:cs typeface="Candara"/>
              </a:rPr>
              <a:t>Multiplier Effect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895677408"/>
              </p:ext>
            </p:extLst>
          </p:nvPr>
        </p:nvGraphicFramePr>
        <p:xfrm>
          <a:off x="609600" y="1066800"/>
          <a:ext cx="777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47321" y="5420380"/>
            <a:ext cx="7558479" cy="523220"/>
          </a:xfrm>
          <a:prstGeom prst="rect">
            <a:avLst/>
          </a:prstGeom>
          <a:noFill/>
        </p:spPr>
        <p:txBody>
          <a:bodyPr wrap="none" rtlCol="0">
            <a:spAutoFit/>
          </a:bodyPr>
          <a:lstStyle/>
          <a:p>
            <a:r>
              <a:rPr lang="en-US" sz="2800" dirty="0" smtClean="0">
                <a:latin typeface="Candara"/>
                <a:cs typeface="Candara"/>
              </a:rPr>
              <a:t>100% </a:t>
            </a:r>
            <a:r>
              <a:rPr lang="en-US" sz="2800" dirty="0" err="1" smtClean="0">
                <a:latin typeface="Candara"/>
                <a:cs typeface="Candara"/>
              </a:rPr>
              <a:t>eFDS</a:t>
            </a:r>
            <a:r>
              <a:rPr lang="en-US" sz="2800" dirty="0" smtClean="0">
                <a:latin typeface="Candara"/>
                <a:cs typeface="Candara"/>
              </a:rPr>
              <a:t> conducted monthly for covered LGUs</a:t>
            </a:r>
            <a:endParaRPr lang="en-US" sz="2800" dirty="0">
              <a:latin typeface="Candara"/>
              <a:cs typeface="Candara"/>
            </a:endParaRPr>
          </a:p>
        </p:txBody>
      </p:sp>
      <p:sp>
        <p:nvSpPr>
          <p:cNvPr id="3" name="Slide Number Placeholder 2"/>
          <p:cNvSpPr>
            <a:spLocks noGrp="1"/>
          </p:cNvSpPr>
          <p:nvPr>
            <p:ph type="sldNum" sz="quarter" idx="12"/>
          </p:nvPr>
        </p:nvSpPr>
        <p:spPr/>
        <p:txBody>
          <a:bodyPr/>
          <a:lstStyle/>
          <a:p>
            <a:fld id="{55F2A61E-48FD-4F96-85A2-4E092D9FE7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681356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7" name="Group 7"/>
          <p:cNvGrpSpPr>
            <a:grpSpLocks/>
          </p:cNvGrpSpPr>
          <p:nvPr/>
        </p:nvGrpSpPr>
        <p:grpSpPr bwMode="auto">
          <a:xfrm>
            <a:off x="635001" y="55114"/>
            <a:ext cx="7922759" cy="4267124"/>
            <a:chOff x="560" y="315"/>
            <a:chExt cx="6987" cy="3737"/>
          </a:xfrm>
        </p:grpSpPr>
        <p:sp>
          <p:nvSpPr>
            <p:cNvPr id="7" name="Oval 6"/>
            <p:cNvSpPr>
              <a:spLocks noChangeArrowheads="1"/>
            </p:cNvSpPr>
            <p:nvPr/>
          </p:nvSpPr>
          <p:spPr bwMode="auto">
            <a:xfrm>
              <a:off x="2577" y="1083"/>
              <a:ext cx="2889" cy="2202"/>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lIns="127564" tIns="63782" rIns="127564" bIns="63782" anchor="ctr"/>
            <a:lstStyle/>
            <a:p>
              <a:pPr algn="ctr" defTabSz="914377"/>
              <a:endParaRPr lang="en-US">
                <a:solidFill>
                  <a:srgbClr val="000000"/>
                </a:solidFill>
                <a:latin typeface="Calibri" charset="0"/>
                <a:cs typeface="Arial" charset="0"/>
              </a:endParaRPr>
            </a:p>
          </p:txBody>
        </p:sp>
        <p:pic>
          <p:nvPicPr>
            <p:cNvPr id="25604"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 y="315"/>
              <a:ext cx="6987" cy="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idx="4294967295"/>
          </p:nvPr>
        </p:nvSpPr>
        <p:spPr>
          <a:xfrm>
            <a:off x="444500" y="-76200"/>
            <a:ext cx="8230054" cy="1143000"/>
          </a:xfrm>
        </p:spPr>
        <p:txBody>
          <a:bodyPr/>
          <a:lstStyle/>
          <a:p>
            <a:r>
              <a:rPr lang="en-US" sz="4800" b="1">
                <a:solidFill>
                  <a:srgbClr val="4D4D4D"/>
                </a:solidFill>
                <a:effectLst>
                  <a:outerShdw blurRad="38100" dist="38100" dir="2700000" algn="tl">
                    <a:srgbClr val="C0C0C0"/>
                  </a:outerShdw>
                </a:effectLst>
              </a:rPr>
              <a:t>2 Key Players</a:t>
            </a:r>
          </a:p>
        </p:txBody>
      </p:sp>
      <p:sp>
        <p:nvSpPr>
          <p:cNvPr id="25605" name="Text Box 5"/>
          <p:cNvSpPr txBox="1">
            <a:spLocks noChangeArrowheads="1"/>
          </p:cNvSpPr>
          <p:nvPr/>
        </p:nvSpPr>
        <p:spPr bwMode="auto">
          <a:xfrm>
            <a:off x="586242" y="3494142"/>
            <a:ext cx="7938634" cy="18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2000" dirty="0">
                <a:latin typeface="Impact" pitchFamily="34" charset="0"/>
              </a:rPr>
              <a:t>Constructive </a:t>
            </a:r>
            <a:r>
              <a:rPr lang="en-US" sz="2000" dirty="0" smtClean="0">
                <a:latin typeface="Impact" pitchFamily="34" charset="0"/>
              </a:rPr>
              <a:t>Engagement </a:t>
            </a:r>
            <a:r>
              <a:rPr lang="en-US" sz="3600" dirty="0">
                <a:solidFill>
                  <a:srgbClr val="CC0000"/>
                </a:solidFill>
                <a:latin typeface="Freestyle Script" pitchFamily="66" charset="0"/>
              </a:rPr>
              <a:t>(</a:t>
            </a:r>
            <a:r>
              <a:rPr lang="en-US" sz="3600" dirty="0" err="1">
                <a:solidFill>
                  <a:srgbClr val="CC0000"/>
                </a:solidFill>
                <a:latin typeface="Freestyle Script" pitchFamily="66" charset="0"/>
              </a:rPr>
              <a:t>Makabuluhang</a:t>
            </a:r>
            <a:r>
              <a:rPr lang="en-US" sz="3600" dirty="0">
                <a:solidFill>
                  <a:srgbClr val="CC0000"/>
                </a:solidFill>
                <a:latin typeface="Freestyle Script" pitchFamily="66" charset="0"/>
              </a:rPr>
              <a:t> </a:t>
            </a:r>
            <a:r>
              <a:rPr lang="en-US" sz="3600" dirty="0" err="1">
                <a:solidFill>
                  <a:srgbClr val="CC0000"/>
                </a:solidFill>
                <a:latin typeface="Freestyle Script" pitchFamily="66" charset="0"/>
              </a:rPr>
              <a:t>Pakikilahok</a:t>
            </a:r>
            <a:r>
              <a:rPr lang="en-US" sz="3600" dirty="0">
                <a:solidFill>
                  <a:srgbClr val="CC0000"/>
                </a:solidFill>
                <a:latin typeface="Freestyle Script" pitchFamily="66" charset="0"/>
              </a:rPr>
              <a:t>)</a:t>
            </a:r>
          </a:p>
          <a:p>
            <a:pPr algn="ctr"/>
            <a:r>
              <a:rPr lang="en-US" dirty="0">
                <a:latin typeface="Arial Narrow" pitchFamily="34" charset="0"/>
              </a:rPr>
              <a:t>For better delivery of</a:t>
            </a:r>
          </a:p>
          <a:p>
            <a:pPr algn="ctr">
              <a:buFontTx/>
              <a:buChar char="-"/>
            </a:pPr>
            <a:r>
              <a:rPr lang="en-US" dirty="0">
                <a:latin typeface="Arial Narrow" pitchFamily="34" charset="0"/>
              </a:rPr>
              <a:t> Public service</a:t>
            </a:r>
          </a:p>
          <a:p>
            <a:pPr algn="ctr">
              <a:buFontTx/>
              <a:buChar char="-"/>
            </a:pPr>
            <a:r>
              <a:rPr lang="en-US" dirty="0">
                <a:latin typeface="Arial Narrow" pitchFamily="34" charset="0"/>
              </a:rPr>
              <a:t> Improvement of people’s welfare</a:t>
            </a:r>
          </a:p>
          <a:p>
            <a:pPr algn="ctr">
              <a:buFontTx/>
              <a:buChar char="-"/>
            </a:pPr>
            <a:r>
              <a:rPr lang="en-US" dirty="0">
                <a:latin typeface="Arial Narrow" pitchFamily="34" charset="0"/>
              </a:rPr>
              <a:t> Protection of people’s rights</a:t>
            </a:r>
          </a:p>
        </p:txBody>
      </p:sp>
      <p:sp>
        <p:nvSpPr>
          <p:cNvPr id="25606" name="Text Box 6"/>
          <p:cNvSpPr txBox="1">
            <a:spLocks noChangeArrowheads="1"/>
          </p:cNvSpPr>
          <p:nvPr/>
        </p:nvSpPr>
        <p:spPr bwMode="auto">
          <a:xfrm>
            <a:off x="1157857" y="5181600"/>
            <a:ext cx="6852666" cy="8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7" tIns="45693" rIns="91387" bIns="4569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r>
              <a:rPr lang="en-US" sz="4800" dirty="0">
                <a:solidFill>
                  <a:srgbClr val="CC0000"/>
                </a:solidFill>
                <a:latin typeface="Monotype Corsiva" pitchFamily="66" charset="0"/>
              </a:rPr>
              <a:t>= </a:t>
            </a:r>
            <a:r>
              <a:rPr lang="en-US" sz="4800" b="1" dirty="0">
                <a:solidFill>
                  <a:schemeClr val="accent2"/>
                </a:solidFill>
              </a:rPr>
              <a:t>S</a:t>
            </a:r>
            <a:r>
              <a:rPr lang="en-US" sz="4800" b="1" dirty="0">
                <a:solidFill>
                  <a:srgbClr val="336600"/>
                </a:solidFill>
              </a:rPr>
              <a:t>o</a:t>
            </a:r>
            <a:r>
              <a:rPr lang="en-US" sz="4800" b="1" dirty="0">
                <a:solidFill>
                  <a:schemeClr val="folHlink"/>
                </a:solidFill>
              </a:rPr>
              <a:t>c</a:t>
            </a:r>
            <a:r>
              <a:rPr lang="en-US" sz="4800" b="1" dirty="0">
                <a:solidFill>
                  <a:srgbClr val="FF9900"/>
                </a:solidFill>
              </a:rPr>
              <a:t>i</a:t>
            </a:r>
            <a:r>
              <a:rPr lang="en-US" sz="4800" b="1" dirty="0">
                <a:solidFill>
                  <a:srgbClr val="33CC33"/>
                </a:solidFill>
              </a:rPr>
              <a:t>a</a:t>
            </a:r>
            <a:r>
              <a:rPr lang="en-US" sz="4800" b="1" dirty="0">
                <a:solidFill>
                  <a:schemeClr val="hlink"/>
                </a:solidFill>
              </a:rPr>
              <a:t>l </a:t>
            </a:r>
            <a:r>
              <a:rPr lang="en-US" sz="4800" b="1" dirty="0" smtClean="0">
                <a:solidFill>
                  <a:srgbClr val="990033"/>
                </a:solidFill>
              </a:rPr>
              <a:t>A</a:t>
            </a:r>
            <a:r>
              <a:rPr lang="en-US" sz="4800" b="1" dirty="0" smtClean="0">
                <a:solidFill>
                  <a:srgbClr val="663300"/>
                </a:solidFill>
              </a:rPr>
              <a:t>c</a:t>
            </a:r>
            <a:r>
              <a:rPr lang="en-US" sz="4800" b="1" dirty="0" smtClean="0">
                <a:solidFill>
                  <a:srgbClr val="008080"/>
                </a:solidFill>
              </a:rPr>
              <a:t>c</a:t>
            </a:r>
            <a:r>
              <a:rPr lang="en-US" sz="4800" b="1" dirty="0" smtClean="0">
                <a:solidFill>
                  <a:schemeClr val="hlink"/>
                </a:solidFill>
              </a:rPr>
              <a:t>o</a:t>
            </a:r>
            <a:r>
              <a:rPr lang="en-US" sz="4800" b="1" dirty="0" smtClean="0">
                <a:solidFill>
                  <a:srgbClr val="6600FF"/>
                </a:solidFill>
              </a:rPr>
              <a:t>u</a:t>
            </a:r>
            <a:r>
              <a:rPr lang="en-US" sz="4800" b="1" dirty="0" smtClean="0">
                <a:solidFill>
                  <a:srgbClr val="CC0099"/>
                </a:solidFill>
              </a:rPr>
              <a:t>n</a:t>
            </a:r>
            <a:r>
              <a:rPr lang="en-US" sz="4800" b="1" dirty="0" smtClean="0">
                <a:solidFill>
                  <a:srgbClr val="FF0000"/>
                </a:solidFill>
              </a:rPr>
              <a:t>t</a:t>
            </a:r>
            <a:r>
              <a:rPr lang="en-US" sz="4800" b="1" dirty="0" smtClean="0">
                <a:solidFill>
                  <a:srgbClr val="990000"/>
                </a:solidFill>
              </a:rPr>
              <a:t>a</a:t>
            </a:r>
            <a:r>
              <a:rPr lang="en-US" sz="4800" b="1" dirty="0" smtClean="0">
                <a:solidFill>
                  <a:srgbClr val="6600FF"/>
                </a:solidFill>
              </a:rPr>
              <a:t>b</a:t>
            </a:r>
            <a:r>
              <a:rPr lang="en-US" sz="4800" b="1" dirty="0" smtClean="0">
                <a:solidFill>
                  <a:srgbClr val="990000"/>
                </a:solidFill>
              </a:rPr>
              <a:t>i</a:t>
            </a:r>
            <a:r>
              <a:rPr lang="en-US" sz="4800" b="1" dirty="0" smtClean="0">
                <a:solidFill>
                  <a:schemeClr val="accent2"/>
                </a:solidFill>
              </a:rPr>
              <a:t>l</a:t>
            </a:r>
            <a:r>
              <a:rPr lang="en-US" sz="4800" b="1" dirty="0" smtClean="0">
                <a:solidFill>
                  <a:srgbClr val="336600"/>
                </a:solidFill>
              </a:rPr>
              <a:t>i</a:t>
            </a:r>
            <a:r>
              <a:rPr lang="en-US" sz="4800" b="1" dirty="0" smtClean="0">
                <a:solidFill>
                  <a:srgbClr val="CC3300"/>
                </a:solidFill>
              </a:rPr>
              <a:t>t</a:t>
            </a:r>
            <a:r>
              <a:rPr lang="en-US" sz="4800" b="1" dirty="0" smtClean="0">
                <a:solidFill>
                  <a:srgbClr val="006600"/>
                </a:solidFill>
              </a:rPr>
              <a:t>y</a:t>
            </a:r>
          </a:p>
        </p:txBody>
      </p:sp>
      <p:sp>
        <p:nvSpPr>
          <p:cNvPr id="3" name="TextBox 2"/>
          <p:cNvSpPr txBox="1"/>
          <p:nvPr/>
        </p:nvSpPr>
        <p:spPr>
          <a:xfrm>
            <a:off x="1752600" y="5715000"/>
            <a:ext cx="5516254" cy="1015663"/>
          </a:xfrm>
          <a:prstGeom prst="rect">
            <a:avLst/>
          </a:prstGeom>
          <a:noFill/>
        </p:spPr>
        <p:txBody>
          <a:bodyPr wrap="none" rtlCol="0">
            <a:spAutoFit/>
          </a:bodyPr>
          <a:lstStyle/>
          <a:p>
            <a:pPr lvl="0" algn="ctr"/>
            <a:r>
              <a:rPr lang="en-US" sz="6000" dirty="0">
                <a:solidFill>
                  <a:srgbClr val="CC0000"/>
                </a:solidFill>
                <a:latin typeface="Freestyle Script" pitchFamily="66" charset="0"/>
              </a:rPr>
              <a:t>(</a:t>
            </a:r>
            <a:r>
              <a:rPr lang="en-US" sz="6000" dirty="0" err="1">
                <a:solidFill>
                  <a:srgbClr val="CC0000"/>
                </a:solidFill>
                <a:latin typeface="Freestyle Script" pitchFamily="66" charset="0"/>
              </a:rPr>
              <a:t>Pananagutang</a:t>
            </a:r>
            <a:r>
              <a:rPr lang="en-US" sz="6000" dirty="0">
                <a:solidFill>
                  <a:srgbClr val="CC0000"/>
                </a:solidFill>
                <a:latin typeface="Freestyle Script" pitchFamily="66" charset="0"/>
              </a:rPr>
              <a:t> </a:t>
            </a:r>
            <a:r>
              <a:rPr lang="en-US" sz="6000" dirty="0" err="1">
                <a:solidFill>
                  <a:srgbClr val="CC0000"/>
                </a:solidFill>
                <a:latin typeface="Freestyle Script" pitchFamily="66" charset="0"/>
              </a:rPr>
              <a:t>Panlipunan</a:t>
            </a:r>
            <a:r>
              <a:rPr lang="en-US" sz="6000" dirty="0" smtClean="0">
                <a:solidFill>
                  <a:srgbClr val="CC0000"/>
                </a:solidFill>
                <a:latin typeface="Freestyle Script" pitchFamily="66" charset="0"/>
              </a:rPr>
              <a:t>)</a:t>
            </a:r>
            <a:endParaRPr lang="en-US" sz="6000" b="1" dirty="0">
              <a:solidFill>
                <a:srgbClr val="006600"/>
              </a:solidFill>
            </a:endParaRPr>
          </a:p>
        </p:txBody>
      </p:sp>
      <p:sp>
        <p:nvSpPr>
          <p:cNvPr id="6" name="Slide Number Placeholder 5"/>
          <p:cNvSpPr>
            <a:spLocks noGrp="1"/>
          </p:cNvSpPr>
          <p:nvPr>
            <p:ph type="sldNum" sz="quarter" idx="12"/>
          </p:nvPr>
        </p:nvSpPr>
        <p:spPr/>
        <p:txBody>
          <a:bodyPr/>
          <a:lstStyle/>
          <a:p>
            <a:fld id="{9B1323FD-ED1B-481C-BC46-19F9014BEBC8}" type="slidenum">
              <a:rPr lang="en-US" smtClean="0"/>
              <a:pPr/>
              <a:t>14</a:t>
            </a:fld>
            <a:endParaRPr lang="en-US" dirty="0"/>
          </a:p>
        </p:txBody>
      </p:sp>
      <p:sp>
        <p:nvSpPr>
          <p:cNvPr id="8" name="Date Placeholder 7"/>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108402493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Community Scorecard (CSC)</a:t>
            </a:r>
            <a:endParaRPr lang="en-PH" dirty="0"/>
          </a:p>
        </p:txBody>
      </p:sp>
      <p:sp>
        <p:nvSpPr>
          <p:cNvPr id="3" name="Content Placeholder 2"/>
          <p:cNvSpPr>
            <a:spLocks noGrp="1"/>
          </p:cNvSpPr>
          <p:nvPr>
            <p:ph idx="1"/>
          </p:nvPr>
        </p:nvSpPr>
        <p:spPr/>
        <p:txBody>
          <a:bodyPr>
            <a:normAutofit fontScale="92500" lnSpcReduction="10000"/>
          </a:bodyPr>
          <a:lstStyle/>
          <a:p>
            <a:r>
              <a:rPr lang="en-PH" b="1" dirty="0" smtClean="0">
                <a:solidFill>
                  <a:srgbClr val="003192"/>
                </a:solidFill>
              </a:rPr>
              <a:t>A participatory, community-based monitoring and evaluation tool </a:t>
            </a:r>
            <a:r>
              <a:rPr lang="en-PH" i="1" dirty="0" err="1" smtClean="0">
                <a:solidFill>
                  <a:srgbClr val="C00000"/>
                </a:solidFill>
              </a:rPr>
              <a:t>Pamamaraan</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makilahok</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pamamahala</a:t>
            </a:r>
            <a:r>
              <a:rPr lang="en-PH" i="1" dirty="0" smtClean="0">
                <a:solidFill>
                  <a:srgbClr val="C00000"/>
                </a:solidFill>
              </a:rPr>
              <a:t> at </a:t>
            </a:r>
            <a:r>
              <a:rPr lang="en-PH" i="1" dirty="0" err="1" smtClean="0">
                <a:solidFill>
                  <a:srgbClr val="C00000"/>
                </a:solidFill>
              </a:rPr>
              <a:t>pagsusuri</a:t>
            </a:r>
            <a:endParaRPr lang="en-PH" i="1" dirty="0" smtClean="0">
              <a:solidFill>
                <a:srgbClr val="C00000"/>
              </a:solidFill>
            </a:endParaRPr>
          </a:p>
          <a:p>
            <a:r>
              <a:rPr lang="en-PH" b="1" dirty="0">
                <a:solidFill>
                  <a:srgbClr val="003192"/>
                </a:solidFill>
              </a:rPr>
              <a:t>That enables citizens to assess the quality of public services such as a health </a:t>
            </a:r>
            <a:r>
              <a:rPr lang="en-PH" b="1" dirty="0" err="1">
                <a:solidFill>
                  <a:srgbClr val="003192"/>
                </a:solidFill>
              </a:rPr>
              <a:t>center</a:t>
            </a:r>
            <a:r>
              <a:rPr lang="en-PH" b="1" dirty="0">
                <a:solidFill>
                  <a:srgbClr val="003192"/>
                </a:solidFill>
              </a:rPr>
              <a:t>, school, public transport, water, waste disposal systems, etc., seeking areas for improvement  </a:t>
            </a:r>
            <a:r>
              <a:rPr lang="en-PH" i="1" dirty="0" err="1" smtClean="0">
                <a:solidFill>
                  <a:srgbClr val="C00000"/>
                </a:solidFill>
              </a:rPr>
              <a:t>Pagsusuri</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kalidad</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r>
            <a:r>
              <a:rPr lang="en-PH" i="1" dirty="0" err="1" smtClean="0">
                <a:solidFill>
                  <a:srgbClr val="C00000"/>
                </a:solidFill>
              </a:rPr>
              <a:t>kagaya</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kalusugan</a:t>
            </a:r>
            <a:r>
              <a:rPr lang="en-PH" i="1" dirty="0" smtClean="0">
                <a:solidFill>
                  <a:srgbClr val="C00000"/>
                </a:solidFill>
              </a:rPr>
              <a:t>, </a:t>
            </a:r>
            <a:r>
              <a:rPr lang="en-PH" i="1" dirty="0" err="1" smtClean="0">
                <a:solidFill>
                  <a:srgbClr val="C00000"/>
                </a:solidFill>
              </a:rPr>
              <a:t>edukasyon</a:t>
            </a:r>
            <a:r>
              <a:rPr lang="en-PH" i="1" dirty="0" smtClean="0">
                <a:solidFill>
                  <a:srgbClr val="C00000"/>
                </a:solidFill>
              </a:rPr>
              <a:t>, </a:t>
            </a:r>
            <a:r>
              <a:rPr lang="en-PH" i="1" dirty="0" err="1" smtClean="0">
                <a:solidFill>
                  <a:srgbClr val="C00000"/>
                </a:solidFill>
              </a:rPr>
              <a:t>transportasyon</a:t>
            </a:r>
            <a:r>
              <a:rPr lang="en-PH" i="1" dirty="0" smtClean="0">
                <a:solidFill>
                  <a:srgbClr val="C00000"/>
                </a:solidFill>
              </a:rPr>
              <a:t>, </a:t>
            </a:r>
            <a:r>
              <a:rPr lang="en-PH" i="1" dirty="0" err="1" smtClean="0">
                <a:solidFill>
                  <a:srgbClr val="C00000"/>
                </a:solidFill>
              </a:rPr>
              <a:t>patubig</a:t>
            </a:r>
            <a:r>
              <a:rPr lang="en-PH" i="1" dirty="0" smtClean="0">
                <a:solidFill>
                  <a:srgbClr val="C00000"/>
                </a:solidFill>
              </a:rPr>
              <a:t>, </a:t>
            </a:r>
            <a:r>
              <a:rPr lang="en-PH" i="1" dirty="0" err="1" smtClean="0">
                <a:solidFill>
                  <a:srgbClr val="C00000"/>
                </a:solidFill>
              </a:rPr>
              <a:t>atbp</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mapabuti</a:t>
            </a:r>
            <a:r>
              <a:rPr lang="en-PH" i="1" dirty="0" smtClean="0">
                <a:solidFill>
                  <a:srgbClr val="C00000"/>
                </a:solidFill>
              </a:rPr>
              <a:t> o </a:t>
            </a:r>
            <a:r>
              <a:rPr lang="en-PH" i="1" dirty="0" err="1" smtClean="0">
                <a:solidFill>
                  <a:srgbClr val="C00000"/>
                </a:solidFill>
              </a:rPr>
              <a:t>mapaganda</a:t>
            </a:r>
            <a:r>
              <a:rPr lang="en-PH" i="1" dirty="0" smtClean="0">
                <a:solidFill>
                  <a:srgbClr val="C00000"/>
                </a:solidFill>
              </a:rPr>
              <a:t> </a:t>
            </a:r>
            <a:r>
              <a:rPr lang="en-PH" i="1" dirty="0" err="1" smtClean="0">
                <a:solidFill>
                  <a:srgbClr val="C00000"/>
                </a:solidFill>
              </a:rPr>
              <a:t>ito</a:t>
            </a:r>
            <a:endParaRPr lang="en-PH" i="1" dirty="0" smtClean="0">
              <a:solidFill>
                <a:srgbClr val="C00000"/>
              </a:solidFill>
            </a:endParaRPr>
          </a:p>
          <a:p>
            <a:endParaRPr lang="en-PH" dirty="0"/>
          </a:p>
        </p:txBody>
      </p:sp>
      <p:sp>
        <p:nvSpPr>
          <p:cNvPr id="4" name="Slide Number Placeholder 3"/>
          <p:cNvSpPr>
            <a:spLocks noGrp="1"/>
          </p:cNvSpPr>
          <p:nvPr>
            <p:ph type="sldNum" sz="quarter" idx="12"/>
          </p:nvPr>
        </p:nvSpPr>
        <p:spPr/>
        <p:txBody>
          <a:bodyPr/>
          <a:lstStyle/>
          <a:p>
            <a:fld id="{CEDDC02D-9C36-45D3-AB0C-296EFC812A94}" type="slidenum">
              <a:rPr lang="en-PH" smtClean="0"/>
              <a:pPr/>
              <a:t>15</a:t>
            </a:fld>
            <a:endParaRPr lang="en-PH" dirty="0"/>
          </a:p>
        </p:txBody>
      </p:sp>
      <p:sp>
        <p:nvSpPr>
          <p:cNvPr id="6" name="Date Placeholder 5"/>
          <p:cNvSpPr>
            <a:spLocks noGrp="1"/>
          </p:cNvSpPr>
          <p:nvPr>
            <p:ph type="dt" sz="half" idx="10"/>
          </p:nvPr>
        </p:nvSpPr>
        <p:spPr/>
        <p:txBody>
          <a:bodyPr/>
          <a:lstStyle/>
          <a:p>
            <a:r>
              <a:rPr lang="en-US" smtClean="0"/>
              <a:t>i-Pantawid eFDS 11</a:t>
            </a:r>
            <a:endParaRPr lang="en-PH"/>
          </a:p>
        </p:txBody>
      </p:sp>
    </p:spTree>
    <p:extLst>
      <p:ext uri="{BB962C8B-B14F-4D97-AF65-F5344CB8AC3E}">
        <p14:creationId xmlns:p14="http://schemas.microsoft.com/office/powerpoint/2010/main" val="2314673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Proseso</a:t>
            </a:r>
            <a:r>
              <a:rPr lang="en-PH" dirty="0" smtClean="0"/>
              <a:t> </a:t>
            </a:r>
            <a:r>
              <a:rPr lang="en-PH" dirty="0" err="1" smtClean="0"/>
              <a:t>ng</a:t>
            </a:r>
            <a:r>
              <a:rPr lang="en-PH" dirty="0" smtClean="0"/>
              <a:t> Community Scorecard (CSC)</a:t>
            </a:r>
            <a:endParaRPr lang="en-PH" dirty="0"/>
          </a:p>
        </p:txBody>
      </p:sp>
      <p:sp>
        <p:nvSpPr>
          <p:cNvPr id="3" name="Content Placeholder 2"/>
          <p:cNvSpPr>
            <a:spLocks noGrp="1"/>
          </p:cNvSpPr>
          <p:nvPr>
            <p:ph idx="1"/>
          </p:nvPr>
        </p:nvSpPr>
        <p:spPr/>
        <p:txBody>
          <a:bodyPr>
            <a:normAutofit lnSpcReduction="10000"/>
          </a:bodyPr>
          <a:lstStyle/>
          <a:p>
            <a:pPr marL="514350" indent="-514350">
              <a:spcAft>
                <a:spcPts val="600"/>
              </a:spcAft>
              <a:buFont typeface="+mj-lt"/>
              <a:buAutoNum type="arabicPeriod"/>
            </a:pPr>
            <a:r>
              <a:rPr lang="en-PH" b="1" dirty="0" smtClean="0">
                <a:solidFill>
                  <a:srgbClr val="002060"/>
                </a:solidFill>
              </a:rPr>
              <a:t>The CSC informs community members about </a:t>
            </a:r>
            <a:r>
              <a:rPr lang="en-PH" i="1" dirty="0" err="1" smtClean="0">
                <a:solidFill>
                  <a:srgbClr val="C00000"/>
                </a:solidFill>
              </a:rPr>
              <a:t>Paguusapan</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p>
          <a:p>
            <a:pPr marL="685800" lvl="1"/>
            <a:r>
              <a:rPr lang="en-PH" sz="2400" b="1" dirty="0" smtClean="0">
                <a:solidFill>
                  <a:srgbClr val="002060"/>
                </a:solidFill>
              </a:rPr>
              <a:t>available services in the community </a:t>
            </a:r>
            <a:r>
              <a:rPr lang="en-PH" sz="2400" i="1" dirty="0" err="1" smtClean="0">
                <a:solidFill>
                  <a:srgbClr val="C00000"/>
                </a:solidFill>
              </a:rPr>
              <a:t>serbisyo</a:t>
            </a:r>
            <a:r>
              <a:rPr lang="en-PH" sz="2400" i="1" dirty="0" smtClean="0">
                <a:solidFill>
                  <a:srgbClr val="C00000"/>
                </a:solidFill>
              </a:rPr>
              <a:t> </a:t>
            </a:r>
            <a:r>
              <a:rPr lang="en-PH" sz="2400" i="1" dirty="0" err="1" smtClean="0">
                <a:solidFill>
                  <a:srgbClr val="C00000"/>
                </a:solidFill>
              </a:rPr>
              <a:t>publiko</a:t>
            </a:r>
            <a:endParaRPr lang="en-PH" sz="2400" i="1" dirty="0" smtClean="0">
              <a:solidFill>
                <a:srgbClr val="C00000"/>
              </a:solidFill>
            </a:endParaRPr>
          </a:p>
          <a:p>
            <a:pPr marL="685800" lvl="1"/>
            <a:r>
              <a:rPr lang="en-PH" sz="2400" b="1" dirty="0" smtClean="0">
                <a:solidFill>
                  <a:srgbClr val="002060"/>
                </a:solidFill>
              </a:rPr>
              <a:t>their entitlements to these services </a:t>
            </a:r>
            <a:r>
              <a:rPr lang="en-PH" sz="2400" i="1" dirty="0" err="1" smtClean="0">
                <a:solidFill>
                  <a:srgbClr val="C00000"/>
                </a:solidFill>
              </a:rPr>
              <a:t>karapatan</a:t>
            </a:r>
            <a:r>
              <a:rPr lang="en-PH" sz="2400" i="1" dirty="0" smtClean="0">
                <a:solidFill>
                  <a:srgbClr val="C00000"/>
                </a:solidFill>
              </a:rPr>
              <a:t> </a:t>
            </a:r>
            <a:r>
              <a:rPr lang="en-PH" sz="2400" i="1" dirty="0" err="1" smtClean="0">
                <a:solidFill>
                  <a:srgbClr val="C00000"/>
                </a:solidFill>
              </a:rPr>
              <a:t>natin</a:t>
            </a:r>
            <a:r>
              <a:rPr lang="en-PH" sz="2400" i="1" dirty="0" smtClean="0">
                <a:solidFill>
                  <a:srgbClr val="C00000"/>
                </a:solidFill>
              </a:rPr>
              <a:t> </a:t>
            </a:r>
            <a:r>
              <a:rPr lang="en-PH" sz="2400" i="1" dirty="0" err="1" smtClean="0">
                <a:solidFill>
                  <a:srgbClr val="C00000"/>
                </a:solidFill>
              </a:rPr>
              <a:t>ukol</a:t>
            </a:r>
            <a:r>
              <a:rPr lang="en-PH" sz="2400" i="1" dirty="0" smtClean="0">
                <a:solidFill>
                  <a:srgbClr val="C00000"/>
                </a:solidFill>
              </a:rPr>
              <a:t> </a:t>
            </a:r>
            <a:r>
              <a:rPr lang="en-PH" sz="2400" i="1" dirty="0" err="1" smtClean="0">
                <a:solidFill>
                  <a:srgbClr val="C00000"/>
                </a:solidFill>
              </a:rPr>
              <a:t>sa</a:t>
            </a:r>
            <a:r>
              <a:rPr lang="en-PH" sz="2400" i="1" dirty="0" smtClean="0">
                <a:solidFill>
                  <a:srgbClr val="C00000"/>
                </a:solidFill>
              </a:rPr>
              <a:t> </a:t>
            </a:r>
            <a:r>
              <a:rPr lang="en-PH" sz="2400" i="1" dirty="0" err="1" smtClean="0">
                <a:solidFill>
                  <a:srgbClr val="C00000"/>
                </a:solidFill>
              </a:rPr>
              <a:t>serbisyo</a:t>
            </a:r>
            <a:r>
              <a:rPr lang="en-PH" sz="2400" i="1" dirty="0" smtClean="0">
                <a:solidFill>
                  <a:srgbClr val="C00000"/>
                </a:solidFill>
              </a:rPr>
              <a:t> </a:t>
            </a:r>
            <a:r>
              <a:rPr lang="en-PH" sz="2400" i="1" dirty="0" err="1" smtClean="0">
                <a:solidFill>
                  <a:srgbClr val="C00000"/>
                </a:solidFill>
              </a:rPr>
              <a:t>publiko</a:t>
            </a:r>
            <a:endParaRPr lang="en-PH" sz="2400" i="1" dirty="0" smtClean="0">
              <a:solidFill>
                <a:srgbClr val="C00000"/>
              </a:solidFill>
            </a:endParaRPr>
          </a:p>
          <a:p>
            <a:pPr marL="514350" indent="-514350">
              <a:spcBef>
                <a:spcPts val="600"/>
              </a:spcBef>
              <a:buFont typeface="+mj-lt"/>
              <a:buAutoNum type="arabicPeriod"/>
            </a:pPr>
            <a:r>
              <a:rPr lang="en-PH" b="1" dirty="0" smtClean="0">
                <a:solidFill>
                  <a:srgbClr val="002060"/>
                </a:solidFill>
              </a:rPr>
              <a:t>The CSC asks for users’ direct feedback about the quality, efficiency, and accessibility of these services  </a:t>
            </a:r>
            <a:r>
              <a:rPr lang="en-PH" i="1" dirty="0" err="1" smtClean="0">
                <a:solidFill>
                  <a:srgbClr val="C00000"/>
                </a:solidFill>
              </a:rPr>
              <a:t>Nagtatanong</a:t>
            </a:r>
            <a:r>
              <a:rPr lang="en-PH" i="1" dirty="0" smtClean="0">
                <a:solidFill>
                  <a:srgbClr val="C00000"/>
                </a:solidFill>
              </a:rPr>
              <a:t>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kalidad</a:t>
            </a:r>
            <a:r>
              <a:rPr lang="en-PH" i="1" dirty="0" smtClean="0">
                <a:solidFill>
                  <a:srgbClr val="C00000"/>
                </a:solidFill>
              </a:rPr>
              <a:t>, </a:t>
            </a:r>
            <a:r>
              <a:rPr lang="en-PH" i="1" dirty="0" err="1" smtClean="0">
                <a:solidFill>
                  <a:srgbClr val="C00000"/>
                </a:solidFill>
              </a:rPr>
              <a:t>husay</a:t>
            </a:r>
            <a:r>
              <a:rPr lang="en-PH" i="1" dirty="0" smtClean="0">
                <a:solidFill>
                  <a:srgbClr val="C00000"/>
                </a:solidFill>
              </a:rPr>
              <a:t> at </a:t>
            </a:r>
            <a:r>
              <a:rPr lang="en-PH" i="1" dirty="0" err="1" smtClean="0">
                <a:solidFill>
                  <a:srgbClr val="C00000"/>
                </a:solidFill>
              </a:rPr>
              <a:t>pagkarating</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pagbibigay</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“score”</a:t>
            </a:r>
          </a:p>
          <a:p>
            <a:endParaRPr lang="en-PH" dirty="0"/>
          </a:p>
        </p:txBody>
      </p:sp>
      <p:sp>
        <p:nvSpPr>
          <p:cNvPr id="4" name="Slide Number Placeholder 3"/>
          <p:cNvSpPr>
            <a:spLocks noGrp="1"/>
          </p:cNvSpPr>
          <p:nvPr>
            <p:ph type="sldNum" sz="quarter" idx="12"/>
          </p:nvPr>
        </p:nvSpPr>
        <p:spPr/>
        <p:txBody>
          <a:bodyPr/>
          <a:lstStyle/>
          <a:p>
            <a:fld id="{CEDDC02D-9C36-45D3-AB0C-296EFC812A94}" type="slidenum">
              <a:rPr lang="en-PH" smtClean="0"/>
              <a:pPr/>
              <a:t>16</a:t>
            </a:fld>
            <a:endParaRPr lang="en-PH" dirty="0"/>
          </a:p>
        </p:txBody>
      </p:sp>
      <p:sp>
        <p:nvSpPr>
          <p:cNvPr id="6" name="Date Placeholder 5"/>
          <p:cNvSpPr>
            <a:spLocks noGrp="1"/>
          </p:cNvSpPr>
          <p:nvPr>
            <p:ph type="dt" sz="half" idx="10"/>
          </p:nvPr>
        </p:nvSpPr>
        <p:spPr/>
        <p:txBody>
          <a:bodyPr/>
          <a:lstStyle/>
          <a:p>
            <a:r>
              <a:rPr lang="en-US" smtClean="0"/>
              <a:t>i-Pantawid eFDS 11</a:t>
            </a:r>
            <a:endParaRPr lang="en-PH"/>
          </a:p>
        </p:txBody>
      </p:sp>
    </p:spTree>
    <p:extLst>
      <p:ext uri="{BB962C8B-B14F-4D97-AF65-F5344CB8AC3E}">
        <p14:creationId xmlns:p14="http://schemas.microsoft.com/office/powerpoint/2010/main" val="76360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Proseso</a:t>
            </a:r>
            <a:r>
              <a:rPr lang="en-PH" dirty="0" smtClean="0"/>
              <a:t> </a:t>
            </a:r>
            <a:r>
              <a:rPr lang="en-PH" dirty="0" err="1" smtClean="0"/>
              <a:t>ng</a:t>
            </a:r>
            <a:r>
              <a:rPr lang="en-PH" dirty="0" smtClean="0"/>
              <a:t> Community Scorecard (CSC)</a:t>
            </a:r>
            <a:endParaRPr lang="en-PH" dirty="0"/>
          </a:p>
        </p:txBody>
      </p:sp>
      <p:sp>
        <p:nvSpPr>
          <p:cNvPr id="3" name="Content Placeholder 2"/>
          <p:cNvSpPr>
            <a:spLocks noGrp="1"/>
          </p:cNvSpPr>
          <p:nvPr>
            <p:ph idx="1"/>
          </p:nvPr>
        </p:nvSpPr>
        <p:spPr/>
        <p:txBody>
          <a:bodyPr>
            <a:normAutofit fontScale="92500" lnSpcReduction="20000"/>
          </a:bodyPr>
          <a:lstStyle/>
          <a:p>
            <a:pPr marL="514350" indent="-514350">
              <a:spcAft>
                <a:spcPts val="600"/>
              </a:spcAft>
              <a:buFont typeface="+mj-lt"/>
              <a:buAutoNum type="arabicPeriod" startAt="3"/>
            </a:pPr>
            <a:r>
              <a:rPr lang="en-PH" b="1" dirty="0" smtClean="0">
                <a:solidFill>
                  <a:srgbClr val="002060"/>
                </a:solidFill>
              </a:rPr>
              <a:t>Those providing the public service also rate their performance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tagapamahala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ay </a:t>
            </a:r>
            <a:r>
              <a:rPr lang="en-PH" i="1" dirty="0" err="1" smtClean="0">
                <a:solidFill>
                  <a:srgbClr val="C00000"/>
                </a:solidFill>
              </a:rPr>
              <a:t>nagbibigay</a:t>
            </a:r>
            <a:r>
              <a:rPr lang="en-PH" i="1" dirty="0" smtClean="0">
                <a:solidFill>
                  <a:srgbClr val="C00000"/>
                </a:solidFill>
              </a:rPr>
              <a:t> </a:t>
            </a:r>
            <a:r>
              <a:rPr lang="en-PH" i="1" dirty="0" err="1" smtClean="0">
                <a:solidFill>
                  <a:srgbClr val="C00000"/>
                </a:solidFill>
              </a:rPr>
              <a:t>alam</a:t>
            </a:r>
            <a:r>
              <a:rPr lang="en-PH" i="1" dirty="0" smtClean="0">
                <a:solidFill>
                  <a:srgbClr val="C00000"/>
                </a:solidFill>
              </a:rPr>
              <a:t> din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kalidad</a:t>
            </a:r>
            <a:r>
              <a:rPr lang="en-PH" i="1" dirty="0" smtClean="0">
                <a:solidFill>
                  <a:srgbClr val="C00000"/>
                </a:solidFill>
              </a:rPr>
              <a:t>, </a:t>
            </a:r>
            <a:r>
              <a:rPr lang="en-PH" i="1" dirty="0" err="1" smtClean="0">
                <a:solidFill>
                  <a:srgbClr val="C00000"/>
                </a:solidFill>
              </a:rPr>
              <a:t>husay</a:t>
            </a:r>
            <a:r>
              <a:rPr lang="en-PH" i="1" dirty="0" smtClean="0">
                <a:solidFill>
                  <a:srgbClr val="C00000"/>
                </a:solidFill>
              </a:rPr>
              <a:t> at </a:t>
            </a:r>
            <a:r>
              <a:rPr lang="en-PH" i="1" dirty="0" err="1" smtClean="0">
                <a:solidFill>
                  <a:srgbClr val="C00000"/>
                </a:solidFill>
              </a:rPr>
              <a:t>pagkarating</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kanilang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r>
          </a:p>
          <a:p>
            <a:pPr marL="514350" indent="-514350">
              <a:spcAft>
                <a:spcPts val="600"/>
              </a:spcAft>
              <a:buFont typeface="+mj-lt"/>
              <a:buAutoNum type="arabicPeriod" startAt="3"/>
            </a:pPr>
            <a:r>
              <a:rPr lang="en-PH" b="1" dirty="0" smtClean="0">
                <a:solidFill>
                  <a:srgbClr val="002060"/>
                </a:solidFill>
              </a:rPr>
              <a:t>The service providers and their clients sit down and discuss the scorecard results and how to improve these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tagapamahala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tumatanggap</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ay </a:t>
            </a:r>
            <a:r>
              <a:rPr lang="en-PH" i="1" dirty="0" err="1" smtClean="0">
                <a:solidFill>
                  <a:srgbClr val="C00000"/>
                </a:solidFill>
              </a:rPr>
              <a:t>nakikipa-ugnayan</a:t>
            </a:r>
            <a:r>
              <a:rPr lang="en-PH" i="1" dirty="0" smtClean="0">
                <a:solidFill>
                  <a:srgbClr val="C00000"/>
                </a:solidFill>
              </a:rPr>
              <a:t>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resulta</a:t>
            </a:r>
            <a:r>
              <a:rPr lang="en-PH" i="1" dirty="0" smtClean="0">
                <a:solidFill>
                  <a:srgbClr val="C00000"/>
                </a:solidFill>
              </a:rPr>
              <a:t> at </a:t>
            </a:r>
            <a:r>
              <a:rPr lang="en-PH" i="1" dirty="0" err="1" smtClean="0">
                <a:solidFill>
                  <a:srgbClr val="C00000"/>
                </a:solidFill>
              </a:rPr>
              <a:t>paano</a:t>
            </a:r>
            <a:r>
              <a:rPr lang="en-PH" i="1" dirty="0" smtClean="0">
                <a:solidFill>
                  <a:srgbClr val="C00000"/>
                </a:solidFill>
              </a:rPr>
              <a:t> </a:t>
            </a:r>
            <a:r>
              <a:rPr lang="en-PH" i="1" dirty="0" err="1" smtClean="0">
                <a:solidFill>
                  <a:srgbClr val="C00000"/>
                </a:solidFill>
              </a:rPr>
              <a:t>mapaganda</a:t>
            </a:r>
            <a:r>
              <a:rPr lang="en-PH" i="1" dirty="0" smtClean="0">
                <a:solidFill>
                  <a:srgbClr val="C00000"/>
                </a:solidFill>
              </a:rPr>
              <a:t> pa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endParaRPr lang="en-PH" i="1" dirty="0" smtClean="0">
              <a:solidFill>
                <a:srgbClr val="C00000"/>
              </a:solidFill>
            </a:endParaRPr>
          </a:p>
          <a:p>
            <a:endParaRPr lang="en-PH" dirty="0"/>
          </a:p>
        </p:txBody>
      </p:sp>
      <p:sp>
        <p:nvSpPr>
          <p:cNvPr id="4" name="Slide Number Placeholder 3"/>
          <p:cNvSpPr>
            <a:spLocks noGrp="1"/>
          </p:cNvSpPr>
          <p:nvPr>
            <p:ph type="sldNum" sz="quarter" idx="12"/>
          </p:nvPr>
        </p:nvSpPr>
        <p:spPr/>
        <p:txBody>
          <a:bodyPr/>
          <a:lstStyle/>
          <a:p>
            <a:fld id="{CEDDC02D-9C36-45D3-AB0C-296EFC812A94}" type="slidenum">
              <a:rPr lang="en-PH" smtClean="0"/>
              <a:pPr/>
              <a:t>17</a:t>
            </a:fld>
            <a:endParaRPr lang="en-PH" dirty="0"/>
          </a:p>
        </p:txBody>
      </p:sp>
      <p:sp>
        <p:nvSpPr>
          <p:cNvPr id="6" name="Date Placeholder 5"/>
          <p:cNvSpPr>
            <a:spLocks noGrp="1"/>
          </p:cNvSpPr>
          <p:nvPr>
            <p:ph type="dt" sz="half" idx="10"/>
          </p:nvPr>
        </p:nvSpPr>
        <p:spPr/>
        <p:txBody>
          <a:bodyPr/>
          <a:lstStyle/>
          <a:p>
            <a:r>
              <a:rPr lang="en-US" smtClean="0"/>
              <a:t>i-Pantawid eFDS 11</a:t>
            </a:r>
            <a:endParaRPr lang="en-PH"/>
          </a:p>
        </p:txBody>
      </p:sp>
      <p:sp>
        <p:nvSpPr>
          <p:cNvPr id="7" name="TextBox 6"/>
          <p:cNvSpPr txBox="1"/>
          <p:nvPr/>
        </p:nvSpPr>
        <p:spPr>
          <a:xfrm>
            <a:off x="2438400" y="5943600"/>
            <a:ext cx="4067139" cy="461665"/>
          </a:xfrm>
          <a:prstGeom prst="rect">
            <a:avLst/>
          </a:prstGeom>
          <a:noFill/>
        </p:spPr>
        <p:txBody>
          <a:bodyPr wrap="none" rtlCol="0">
            <a:spAutoFit/>
          </a:bodyPr>
          <a:lstStyle/>
          <a:p>
            <a:r>
              <a:rPr lang="en-PH" sz="2400" b="1" dirty="0" smtClean="0">
                <a:solidFill>
                  <a:srgbClr val="006600"/>
                </a:solidFill>
                <a:latin typeface="Comic Sans MS" pitchFamily="66" charset="0"/>
              </a:rPr>
              <a:t>---Interface Meeting---</a:t>
            </a:r>
            <a:endParaRPr lang="en-PH" sz="2400" b="1" dirty="0">
              <a:solidFill>
                <a:srgbClr val="006600"/>
              </a:solidFill>
              <a:latin typeface="Comic Sans MS" pitchFamily="66" charset="0"/>
            </a:endParaRPr>
          </a:p>
        </p:txBody>
      </p:sp>
    </p:spTree>
    <p:extLst>
      <p:ext uri="{BB962C8B-B14F-4D97-AF65-F5344CB8AC3E}">
        <p14:creationId xmlns:p14="http://schemas.microsoft.com/office/powerpoint/2010/main" val="3752664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PH" dirty="0" smtClean="0"/>
              <a:t>Education Services Community Scorecard</a:t>
            </a:r>
            <a:endParaRPr lang="en-PH" dirty="0"/>
          </a:p>
        </p:txBody>
      </p:sp>
      <p:sp>
        <p:nvSpPr>
          <p:cNvPr id="3" name="Content Placeholder 2"/>
          <p:cNvSpPr>
            <a:spLocks noGrp="1"/>
          </p:cNvSpPr>
          <p:nvPr>
            <p:ph idx="1"/>
          </p:nvPr>
        </p:nvSpPr>
        <p:spPr>
          <a:xfrm>
            <a:off x="457200" y="1295400"/>
            <a:ext cx="8229600" cy="5562600"/>
          </a:xfrm>
        </p:spPr>
        <p:txBody>
          <a:bodyPr>
            <a:normAutofit fontScale="92500"/>
          </a:bodyPr>
          <a:lstStyle/>
          <a:p>
            <a:r>
              <a:rPr lang="en-PH" dirty="0" smtClean="0"/>
              <a:t>We reviewed the education services provided by </a:t>
            </a:r>
            <a:r>
              <a:rPr lang="en-PH" dirty="0" err="1" smtClean="0"/>
              <a:t>DepEd</a:t>
            </a:r>
            <a:r>
              <a:rPr lang="en-PH" dirty="0" smtClean="0"/>
              <a:t> on specific attributes </a:t>
            </a:r>
            <a:r>
              <a:rPr lang="en-PH" i="1" dirty="0" err="1" smtClean="0">
                <a:solidFill>
                  <a:srgbClr val="C00000"/>
                </a:solidFill>
              </a:rPr>
              <a:t>Sinuri</a:t>
            </a:r>
            <a:r>
              <a:rPr lang="en-PH" i="1" dirty="0" smtClean="0">
                <a:solidFill>
                  <a:srgbClr val="C00000"/>
                </a:solidFill>
              </a:rPr>
              <a:t> </a:t>
            </a:r>
            <a:r>
              <a:rPr lang="en-PH" i="1" dirty="0" err="1" smtClean="0">
                <a:solidFill>
                  <a:srgbClr val="C00000"/>
                </a:solidFill>
              </a:rPr>
              <a:t>natin</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edukasyon</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ating</a:t>
            </a:r>
            <a:r>
              <a:rPr lang="en-PH" i="1" dirty="0" smtClean="0">
                <a:solidFill>
                  <a:srgbClr val="C00000"/>
                </a:solidFill>
              </a:rPr>
              <a:t> </a:t>
            </a:r>
            <a:r>
              <a:rPr lang="en-PH" i="1" dirty="0" err="1" smtClean="0">
                <a:solidFill>
                  <a:srgbClr val="C00000"/>
                </a:solidFill>
              </a:rPr>
              <a:t>bayan</a:t>
            </a:r>
            <a:endParaRPr lang="en-PH" i="1" dirty="0" smtClean="0">
              <a:solidFill>
                <a:srgbClr val="C00000"/>
              </a:solidFill>
            </a:endParaRPr>
          </a:p>
          <a:p>
            <a:r>
              <a:rPr lang="en-PH" dirty="0" smtClean="0"/>
              <a:t>For each attribute, we assigned a score </a:t>
            </a:r>
            <a:r>
              <a:rPr lang="en-PH" i="1" dirty="0" err="1" smtClean="0">
                <a:solidFill>
                  <a:srgbClr val="C00000"/>
                </a:solidFill>
              </a:rPr>
              <a:t>Nagbibigay</a:t>
            </a:r>
            <a:r>
              <a:rPr lang="en-PH" i="1" dirty="0" smtClean="0">
                <a:solidFill>
                  <a:srgbClr val="C00000"/>
                </a:solidFill>
              </a:rPr>
              <a:t> </a:t>
            </a:r>
            <a:r>
              <a:rPr lang="en-PH" i="1" dirty="0" err="1" smtClean="0">
                <a:solidFill>
                  <a:srgbClr val="C00000"/>
                </a:solidFill>
              </a:rPr>
              <a:t>tugon</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bawat</a:t>
            </a:r>
            <a:r>
              <a:rPr lang="en-PH" i="1" dirty="0" smtClean="0">
                <a:solidFill>
                  <a:srgbClr val="C00000"/>
                </a:solidFill>
              </a:rPr>
              <a:t> </a:t>
            </a:r>
            <a:r>
              <a:rPr lang="en-PH" i="1" dirty="0" err="1" smtClean="0">
                <a:solidFill>
                  <a:srgbClr val="C00000"/>
                </a:solidFill>
              </a:rPr>
              <a:t>katangian</a:t>
            </a:r>
            <a:endParaRPr lang="en-PH" i="1" dirty="0" smtClean="0">
              <a:solidFill>
                <a:srgbClr val="C00000"/>
              </a:solidFill>
            </a:endParaRPr>
          </a:p>
          <a:p>
            <a:endParaRPr lang="en-PH" i="1" dirty="0">
              <a:solidFill>
                <a:srgbClr val="C00000"/>
              </a:solidFill>
            </a:endParaRPr>
          </a:p>
          <a:p>
            <a:endParaRPr lang="en-PH" i="1" dirty="0" smtClean="0">
              <a:solidFill>
                <a:srgbClr val="C00000"/>
              </a:solidFill>
            </a:endParaRPr>
          </a:p>
          <a:p>
            <a:r>
              <a:rPr lang="en-PH" dirty="0" smtClean="0"/>
              <a:t>Indicated reasons for the rating </a:t>
            </a:r>
            <a:r>
              <a:rPr lang="en-PH" i="1" dirty="0" err="1" smtClean="0">
                <a:solidFill>
                  <a:srgbClr val="C00000"/>
                </a:solidFill>
              </a:rPr>
              <a:t>Naglagay</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detalya</a:t>
            </a:r>
            <a:r>
              <a:rPr lang="en-PH" i="1" dirty="0" smtClean="0">
                <a:solidFill>
                  <a:srgbClr val="C00000"/>
                </a:solidFill>
              </a:rPr>
              <a:t> kung </a:t>
            </a:r>
            <a:r>
              <a:rPr lang="en-PH" i="1" dirty="0" err="1" smtClean="0">
                <a:solidFill>
                  <a:srgbClr val="C00000"/>
                </a:solidFill>
              </a:rPr>
              <a:t>bakit</a:t>
            </a:r>
            <a:r>
              <a:rPr lang="en-PH" i="1" dirty="0" smtClean="0">
                <a:solidFill>
                  <a:srgbClr val="C00000"/>
                </a:solidFill>
              </a:rPr>
              <a:t> </a:t>
            </a:r>
            <a:r>
              <a:rPr lang="en-PH" i="1" dirty="0" err="1" smtClean="0">
                <a:solidFill>
                  <a:srgbClr val="C00000"/>
                </a:solidFill>
              </a:rPr>
              <a:t>ganun</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ibinigay</a:t>
            </a:r>
            <a:r>
              <a:rPr lang="en-PH" i="1" dirty="0" smtClean="0">
                <a:solidFill>
                  <a:srgbClr val="C00000"/>
                </a:solidFill>
              </a:rPr>
              <a:t> </a:t>
            </a:r>
            <a:r>
              <a:rPr lang="en-PH" i="1" dirty="0" err="1" smtClean="0">
                <a:solidFill>
                  <a:srgbClr val="C00000"/>
                </a:solidFill>
              </a:rPr>
              <a:t>na</a:t>
            </a:r>
            <a:r>
              <a:rPr lang="en-PH" i="1" dirty="0" smtClean="0">
                <a:solidFill>
                  <a:srgbClr val="C00000"/>
                </a:solidFill>
              </a:rPr>
              <a:t> </a:t>
            </a:r>
            <a:r>
              <a:rPr lang="en-PH" i="1" dirty="0" err="1" smtClean="0">
                <a:solidFill>
                  <a:srgbClr val="C00000"/>
                </a:solidFill>
              </a:rPr>
              <a:t>puntos</a:t>
            </a:r>
            <a:r>
              <a:rPr lang="en-PH" i="1" dirty="0" smtClean="0">
                <a:solidFill>
                  <a:srgbClr val="C00000"/>
                </a:solidFill>
              </a:rPr>
              <a:t> at </a:t>
            </a:r>
            <a:r>
              <a:rPr lang="en-PH" i="1" dirty="0" err="1" smtClean="0">
                <a:solidFill>
                  <a:srgbClr val="C00000"/>
                </a:solidFill>
              </a:rPr>
              <a:t>mga</a:t>
            </a:r>
            <a:r>
              <a:rPr lang="en-PH" i="1" dirty="0" smtClean="0">
                <a:solidFill>
                  <a:srgbClr val="C00000"/>
                </a:solidFill>
              </a:rPr>
              <a:t> </a:t>
            </a:r>
            <a:r>
              <a:rPr lang="en-PH" i="1" dirty="0" err="1" smtClean="0">
                <a:solidFill>
                  <a:srgbClr val="C00000"/>
                </a:solidFill>
              </a:rPr>
              <a:t>mungkahi</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mapabuti</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puntos</a:t>
            </a:r>
            <a:endParaRPr lang="en-PH" i="1" dirty="0" smtClean="0">
              <a:solidFill>
                <a:srgbClr val="C00000"/>
              </a:solidFill>
            </a:endParaRPr>
          </a:p>
        </p:txBody>
      </p:sp>
      <p:sp>
        <p:nvSpPr>
          <p:cNvPr id="4" name="Slide Number Placeholder 3"/>
          <p:cNvSpPr>
            <a:spLocks noGrp="1"/>
          </p:cNvSpPr>
          <p:nvPr>
            <p:ph type="sldNum" sz="quarter" idx="12"/>
          </p:nvPr>
        </p:nvSpPr>
        <p:spPr/>
        <p:txBody>
          <a:bodyPr/>
          <a:lstStyle/>
          <a:p>
            <a:fld id="{CEDDC02D-9C36-45D3-AB0C-296EFC812A94}" type="slidenum">
              <a:rPr lang="en-PH" smtClean="0"/>
              <a:pPr/>
              <a:t>18</a:t>
            </a:fld>
            <a:endParaRPr lang="en-PH"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362111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i-Pantawid eFDS 11</a:t>
            </a:r>
            <a:endParaRPr lang="en-PH"/>
          </a:p>
        </p:txBody>
      </p:sp>
    </p:spTree>
    <p:extLst>
      <p:ext uri="{BB962C8B-B14F-4D97-AF65-F5344CB8AC3E}">
        <p14:creationId xmlns:p14="http://schemas.microsoft.com/office/powerpoint/2010/main" val="4122443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DDC02D-9C36-45D3-AB0C-296EFC812A94}" type="slidenum">
              <a:rPr lang="en-PH" smtClean="0"/>
              <a:pPr/>
              <a:t>19</a:t>
            </a:fld>
            <a:endParaRPr lang="en-PH" dirty="0"/>
          </a:p>
        </p:txBody>
      </p:sp>
      <p:sp>
        <p:nvSpPr>
          <p:cNvPr id="6" name="Date Placeholder 5"/>
          <p:cNvSpPr>
            <a:spLocks noGrp="1"/>
          </p:cNvSpPr>
          <p:nvPr>
            <p:ph type="dt" sz="half" idx="10"/>
          </p:nvPr>
        </p:nvSpPr>
        <p:spPr>
          <a:xfrm>
            <a:off x="152400" y="6356350"/>
            <a:ext cx="2133600" cy="365125"/>
          </a:xfrm>
        </p:spPr>
        <p:txBody>
          <a:bodyPr/>
          <a:lstStyle/>
          <a:p>
            <a:r>
              <a:rPr lang="en-US" smtClean="0"/>
              <a:t>i-Pantawid eFDS 11</a:t>
            </a:r>
            <a:endParaRPr lang="en-PH" dirty="0"/>
          </a:p>
        </p:txBody>
      </p:sp>
      <p:sp>
        <p:nvSpPr>
          <p:cNvPr id="3" name="TextBox 2"/>
          <p:cNvSpPr txBox="1"/>
          <p:nvPr/>
        </p:nvSpPr>
        <p:spPr>
          <a:xfrm>
            <a:off x="304800" y="762000"/>
            <a:ext cx="2209800" cy="1569660"/>
          </a:xfrm>
          <a:prstGeom prst="rect">
            <a:avLst/>
          </a:prstGeom>
          <a:noFill/>
        </p:spPr>
        <p:txBody>
          <a:bodyPr wrap="square" rtlCol="0">
            <a:spAutoFit/>
          </a:bodyPr>
          <a:lstStyle/>
          <a:p>
            <a:r>
              <a:rPr lang="en-PH" sz="2400" b="1" dirty="0" smtClean="0"/>
              <a:t>Education </a:t>
            </a:r>
            <a:r>
              <a:rPr lang="en-PH" sz="2400" b="1" dirty="0"/>
              <a:t>Services Scorecard</a:t>
            </a:r>
            <a:endParaRPr lang="en-PH" sz="2400" b="1" i="1" dirty="0"/>
          </a:p>
          <a:p>
            <a:endParaRPr lang="en-PH" sz="2400" dirty="0"/>
          </a:p>
        </p:txBody>
      </p:sp>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920" y="76200"/>
            <a:ext cx="6126480" cy="697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27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C0000"/>
                </a:solidFill>
                <a:latin typeface="Freestyle Script" pitchFamily="66" charset="0"/>
              </a:rPr>
              <a:t>eFDS11 – </a:t>
            </a:r>
            <a:r>
              <a:rPr lang="en-US" sz="6000" dirty="0" err="1" smtClean="0">
                <a:solidFill>
                  <a:srgbClr val="C00000"/>
                </a:solidFill>
                <a:latin typeface="Freestyle Script" pitchFamily="66" charset="0"/>
              </a:rPr>
              <a:t>Tapatan</a:t>
            </a:r>
            <a:r>
              <a:rPr lang="en-US" sz="6000" dirty="0" smtClean="0">
                <a:solidFill>
                  <a:srgbClr val="C00000"/>
                </a:solidFill>
                <a:latin typeface="Freestyle Script" pitchFamily="66" charset="0"/>
              </a:rPr>
              <a:t> </a:t>
            </a:r>
            <a:r>
              <a:rPr lang="en-US" sz="6000" dirty="0" err="1" smtClean="0">
                <a:solidFill>
                  <a:srgbClr val="C00000"/>
                </a:solidFill>
                <a:latin typeface="Freestyle Script" pitchFamily="66" charset="0"/>
              </a:rPr>
              <a:t>sa</a:t>
            </a:r>
            <a:r>
              <a:rPr lang="en-US" sz="6000" dirty="0" smtClean="0">
                <a:solidFill>
                  <a:srgbClr val="C00000"/>
                </a:solidFill>
                <a:latin typeface="Freestyle Script" pitchFamily="66" charset="0"/>
              </a:rPr>
              <a:t> </a:t>
            </a:r>
            <a:r>
              <a:rPr lang="en-US" sz="6000" dirty="0" err="1" smtClean="0">
                <a:solidFill>
                  <a:srgbClr val="C00000"/>
                </a:solidFill>
                <a:latin typeface="Freestyle Script" pitchFamily="66" charset="0"/>
              </a:rPr>
              <a:t>Edukasyon</a:t>
            </a:r>
            <a:endParaRPr lang="en-PH" sz="6000" dirty="0"/>
          </a:p>
        </p:txBody>
      </p:sp>
      <p:sp>
        <p:nvSpPr>
          <p:cNvPr id="3" name="Content Placeholder 2"/>
          <p:cNvSpPr>
            <a:spLocks noGrp="1"/>
          </p:cNvSpPr>
          <p:nvPr>
            <p:ph idx="1"/>
          </p:nvPr>
        </p:nvSpPr>
        <p:spPr>
          <a:xfrm>
            <a:off x="762000" y="1905000"/>
            <a:ext cx="7696200" cy="4191000"/>
          </a:xfrm>
          <a:solidFill>
            <a:srgbClr val="CCFFCC"/>
          </a:solidFill>
        </p:spPr>
        <p:txBody>
          <a:bodyPr>
            <a:normAutofit/>
          </a:bodyPr>
          <a:lstStyle/>
          <a:p>
            <a:pPr marL="514350" indent="-514350">
              <a:buFont typeface="+mj-lt"/>
              <a:buAutoNum type="arabicPeriod"/>
            </a:pPr>
            <a:r>
              <a:rPr lang="en-US" dirty="0" smtClean="0"/>
              <a:t>Pantawid </a:t>
            </a:r>
            <a:r>
              <a:rPr lang="en-US" dirty="0" err="1" smtClean="0"/>
              <a:t>Pamilyang</a:t>
            </a:r>
            <a:r>
              <a:rPr lang="en-US" dirty="0" smtClean="0"/>
              <a:t> Pilipino Program</a:t>
            </a:r>
          </a:p>
          <a:p>
            <a:pPr marL="514350" indent="-514350">
              <a:buFont typeface="+mj-lt"/>
              <a:buAutoNum type="arabicPeriod"/>
            </a:pPr>
            <a:r>
              <a:rPr lang="en-US" dirty="0" smtClean="0"/>
              <a:t>Project i-Pantawid</a:t>
            </a:r>
          </a:p>
          <a:p>
            <a:pPr marL="514350" indent="-514350">
              <a:buFont typeface="+mj-lt"/>
              <a:buAutoNum type="arabicPeriod"/>
            </a:pPr>
            <a:r>
              <a:rPr lang="en-US" dirty="0" smtClean="0"/>
              <a:t>Community Scorecard</a:t>
            </a:r>
          </a:p>
          <a:p>
            <a:pPr marL="514350" indent="-514350">
              <a:buFont typeface="+mj-lt"/>
              <a:buAutoNum type="arabicPeriod"/>
            </a:pPr>
            <a:r>
              <a:rPr lang="en-US" dirty="0" smtClean="0"/>
              <a:t>Scorecard results</a:t>
            </a:r>
          </a:p>
          <a:p>
            <a:pPr marL="514350" indent="-514350">
              <a:buFont typeface="+mj-lt"/>
              <a:buAutoNum type="arabicPeriod"/>
            </a:pPr>
            <a:r>
              <a:rPr lang="en-US" dirty="0" smtClean="0"/>
              <a:t>Action planning</a:t>
            </a:r>
          </a:p>
        </p:txBody>
      </p:sp>
      <p:sp>
        <p:nvSpPr>
          <p:cNvPr id="5" name="Slide Number Placeholder 4"/>
          <p:cNvSpPr>
            <a:spLocks noGrp="1"/>
          </p:cNvSpPr>
          <p:nvPr>
            <p:ph type="sldNum" sz="quarter" idx="12"/>
          </p:nvPr>
        </p:nvSpPr>
        <p:spPr/>
        <p:txBody>
          <a:bodyPr/>
          <a:lstStyle/>
          <a:p>
            <a:fld id="{55F2A61E-48FD-4F96-85A2-4E092D9FE7A4}" type="slidenum">
              <a:rPr lang="en-US" smtClean="0"/>
              <a:t>2</a:t>
            </a:fld>
            <a:endParaRPr lang="en-US"/>
          </a:p>
        </p:txBody>
      </p:sp>
      <p:sp>
        <p:nvSpPr>
          <p:cNvPr id="6" name="Date Placeholder 5"/>
          <p:cNvSpPr>
            <a:spLocks noGrp="1"/>
          </p:cNvSpPr>
          <p:nvPr>
            <p:ph type="dt" sz="half" idx="10"/>
          </p:nvPr>
        </p:nvSpPr>
        <p:spPr/>
        <p:txBody>
          <a:bodyPr/>
          <a:lstStyle/>
          <a:p>
            <a:r>
              <a:rPr lang="en-PH" smtClean="0"/>
              <a:t>i-Pantawid eFDS 8</a:t>
            </a:r>
            <a:endParaRPr lang="en-US" dirty="0"/>
          </a:p>
        </p:txBody>
      </p:sp>
    </p:spTree>
    <p:extLst>
      <p:ext uri="{BB962C8B-B14F-4D97-AF65-F5344CB8AC3E}">
        <p14:creationId xmlns:p14="http://schemas.microsoft.com/office/powerpoint/2010/main" val="38057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11</a:t>
            </a:r>
            <a:endParaRPr lang="en-US"/>
          </a:p>
        </p:txBody>
      </p:sp>
      <p:sp>
        <p:nvSpPr>
          <p:cNvPr id="3" name="Slide Number Placeholder 2"/>
          <p:cNvSpPr>
            <a:spLocks noGrp="1"/>
          </p:cNvSpPr>
          <p:nvPr>
            <p:ph type="sldNum" sz="quarter" idx="12"/>
          </p:nvPr>
        </p:nvSpPr>
        <p:spPr/>
        <p:txBody>
          <a:bodyPr/>
          <a:lstStyle/>
          <a:p>
            <a:fld id="{FD1F5157-FDDE-4CDF-8D20-C3A8F46CEA9B}" type="slidenum">
              <a:rPr lang="en-US" smtClean="0"/>
              <a:t>20</a:t>
            </a:fld>
            <a:endParaRPr lang="en-US"/>
          </a:p>
        </p:txBody>
      </p:sp>
      <p:sp>
        <p:nvSpPr>
          <p:cNvPr id="4" name="Rounded Rectangle 3"/>
          <p:cNvSpPr/>
          <p:nvPr/>
        </p:nvSpPr>
        <p:spPr>
          <a:xfrm>
            <a:off x="3517782" y="4343400"/>
            <a:ext cx="2194560" cy="914400"/>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Interface Meeting/</a:t>
            </a:r>
            <a:r>
              <a:rPr lang="en-PH" dirty="0" err="1" smtClean="0">
                <a:solidFill>
                  <a:prstClr val="white"/>
                </a:solidFill>
                <a:effectLst>
                  <a:outerShdw blurRad="38100" dist="38100" dir="2700000" algn="tl">
                    <a:srgbClr val="000000">
                      <a:alpha val="43137"/>
                    </a:srgbClr>
                  </a:outerShdw>
                </a:effectLst>
                <a:latin typeface="Haettenschweiler" pitchFamily="34" charset="0"/>
              </a:rPr>
              <a:t>Ugnayan</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5" name="Rounded Rectangle 4"/>
          <p:cNvSpPr/>
          <p:nvPr/>
        </p:nvSpPr>
        <p:spPr>
          <a:xfrm>
            <a:off x="914400" y="1295400"/>
            <a:ext cx="1676400" cy="761999"/>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Supply Side Information</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6" name="Rounded Rectangle 5"/>
          <p:cNvSpPr/>
          <p:nvPr/>
        </p:nvSpPr>
        <p:spPr>
          <a:xfrm>
            <a:off x="2133600" y="2819401"/>
            <a:ext cx="2194560" cy="914400"/>
          </a:xfrm>
          <a:prstGeom prst="roundRect">
            <a:avLst>
              <a:gd name="adj" fmla="val 10907"/>
            </a:avLst>
          </a:prstGeom>
          <a:solidFill>
            <a:srgbClr val="007A3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PH" dirty="0" err="1" smtClean="0">
                <a:solidFill>
                  <a:prstClr val="white"/>
                </a:solidFill>
                <a:effectLst>
                  <a:outerShdw blurRad="38100" dist="38100" dir="2700000" algn="tl">
                    <a:srgbClr val="000000">
                      <a:alpha val="43137"/>
                    </a:srgbClr>
                  </a:outerShdw>
                </a:effectLst>
                <a:latin typeface="Haettenschweiler" pitchFamily="34" charset="0"/>
              </a:rPr>
              <a:t>Pasya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Mamamayan</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7" name="Rounded Rectangle 6"/>
          <p:cNvSpPr/>
          <p:nvPr/>
        </p:nvSpPr>
        <p:spPr>
          <a:xfrm>
            <a:off x="4953000" y="2819401"/>
            <a:ext cx="2194560" cy="914400"/>
          </a:xfrm>
          <a:prstGeom prst="roundRect">
            <a:avLst>
              <a:gd name="adj" fmla="val 10907"/>
            </a:avLst>
          </a:prstGeom>
          <a:solidFill>
            <a:srgbClr val="007A3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PH" dirty="0" err="1" smtClean="0">
                <a:solidFill>
                  <a:prstClr val="white"/>
                </a:solidFill>
                <a:effectLst>
                  <a:outerShdw blurRad="38100" dist="38100" dir="2700000" algn="tl">
                    <a:srgbClr val="000000">
                      <a:alpha val="43137"/>
                    </a:srgbClr>
                  </a:outerShdw>
                </a:effectLst>
                <a:latin typeface="Haettenschweiler" pitchFamily="34" charset="0"/>
              </a:rPr>
              <a:t>Pasya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Tagapamahala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Serbisyo</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Publico</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8" name="Rounded Rectangle 7"/>
          <p:cNvSpPr/>
          <p:nvPr/>
        </p:nvSpPr>
        <p:spPr>
          <a:xfrm>
            <a:off x="3517782" y="5638800"/>
            <a:ext cx="2194560" cy="914400"/>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Action Planning/</a:t>
            </a:r>
            <a:r>
              <a:rPr lang="en-PH" dirty="0" err="1" smtClean="0">
                <a:solidFill>
                  <a:prstClr val="white"/>
                </a:solidFill>
                <a:effectLst>
                  <a:outerShdw blurRad="38100" dist="38100" dir="2700000" algn="tl">
                    <a:srgbClr val="000000">
                      <a:alpha val="43137"/>
                    </a:srgbClr>
                  </a:outerShdw>
                </a:effectLst>
                <a:latin typeface="Haettenschweiler" pitchFamily="34" charset="0"/>
              </a:rPr>
              <a:t>Pagplano</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sa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Pagbuti</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Serbisyo</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9" name="Rounded Rectangle 8"/>
          <p:cNvSpPr/>
          <p:nvPr/>
        </p:nvSpPr>
        <p:spPr>
          <a:xfrm>
            <a:off x="3776862" y="1289951"/>
            <a:ext cx="1676400" cy="761999"/>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Community Scorecard</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10" name="Title 1"/>
          <p:cNvSpPr txBox="1">
            <a:spLocks/>
          </p:cNvSpPr>
          <p:nvPr/>
        </p:nvSpPr>
        <p:spPr>
          <a:xfrm>
            <a:off x="457200" y="76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mtClean="0"/>
              <a:t>Proseso ng Community Scorecard (CSC)</a:t>
            </a:r>
            <a:endParaRPr lang="en-PH" dirty="0"/>
          </a:p>
        </p:txBody>
      </p:sp>
      <p:cxnSp>
        <p:nvCxnSpPr>
          <p:cNvPr id="12" name="Straight Arrow Connector 11"/>
          <p:cNvCxnSpPr>
            <a:stCxn id="5" idx="3"/>
          </p:cNvCxnSpPr>
          <p:nvPr/>
        </p:nvCxnSpPr>
        <p:spPr>
          <a:xfrm flipV="1">
            <a:off x="2590800" y="1670950"/>
            <a:ext cx="1066800" cy="5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15062" y="2057399"/>
            <a:ext cx="0" cy="3810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0880" y="2438400"/>
            <a:ext cx="2865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0"/>
          </p:cNvCxnSpPr>
          <p:nvPr/>
        </p:nvCxnSpPr>
        <p:spPr>
          <a:xfrm>
            <a:off x="3230880" y="2438400"/>
            <a:ext cx="0" cy="381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0" y="2438400"/>
            <a:ext cx="0" cy="381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1431" y="4038600"/>
            <a:ext cx="2865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35569" y="3792414"/>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3786554"/>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24754" y="40386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24754" y="5334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370"/>
          <a:stretch/>
        </p:blipFill>
        <p:spPr>
          <a:xfrm>
            <a:off x="2514600" y="3733800"/>
            <a:ext cx="4114800" cy="2858651"/>
          </a:xfrm>
          <a:prstGeom prst="rect">
            <a:avLst/>
          </a:prstGeom>
          <a:noFill/>
          <a:ln>
            <a:noFill/>
          </a:ln>
        </p:spPr>
      </p:pic>
      <p:sp>
        <p:nvSpPr>
          <p:cNvPr id="11" name="TextBox 10"/>
          <p:cNvSpPr txBox="1"/>
          <p:nvPr/>
        </p:nvSpPr>
        <p:spPr>
          <a:xfrm>
            <a:off x="595585" y="76200"/>
            <a:ext cx="8015015" cy="923330"/>
          </a:xfrm>
          <a:prstGeom prst="rect">
            <a:avLst/>
          </a:prstGeom>
          <a:noFill/>
        </p:spPr>
        <p:txBody>
          <a:bodyPr wrap="none" rtlCol="0">
            <a:spAutoFit/>
          </a:bodyPr>
          <a:lstStyle/>
          <a:p>
            <a:r>
              <a:rPr lang="en-PH" sz="5400" dirty="0"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Interface Meeting/</a:t>
            </a:r>
            <a:r>
              <a:rPr lang="en-PH" sz="5400" dirty="0" err="1"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Ugnayan</a:t>
            </a:r>
            <a:endParaRPr lang="en-PH" sz="5400" dirty="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endParaRPr>
          </a:p>
        </p:txBody>
      </p:sp>
      <p:sp>
        <p:nvSpPr>
          <p:cNvPr id="4" name="Rounded Rectangle 3"/>
          <p:cNvSpPr/>
          <p:nvPr/>
        </p:nvSpPr>
        <p:spPr>
          <a:xfrm>
            <a:off x="685800" y="999530"/>
            <a:ext cx="7848600" cy="2581870"/>
          </a:xfrm>
          <a:prstGeom prst="roundRect">
            <a:avLst/>
          </a:prstGeom>
          <a:solidFill>
            <a:srgbClr val="99FF99">
              <a:alpha val="63137"/>
            </a:srgbClr>
          </a:solidFill>
          <a:ln w="28575">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r>
              <a:rPr lang="en-PH" sz="2400" b="1" dirty="0" smtClean="0">
                <a:solidFill>
                  <a:schemeClr val="tx1"/>
                </a:solidFill>
              </a:rPr>
              <a:t>A public forum or meeting where the service providers and users gather to present their respective scorecards and discuss ways to improve service delivery </a:t>
            </a:r>
            <a:r>
              <a:rPr lang="en-PH" sz="2400" b="1" i="1" dirty="0" err="1" smtClean="0">
                <a:solidFill>
                  <a:srgbClr val="C00000"/>
                </a:solidFill>
              </a:rPr>
              <a:t>Pagtitipon</a:t>
            </a:r>
            <a:r>
              <a:rPr lang="en-PH" sz="2400" b="1" i="1" dirty="0" smtClean="0">
                <a:solidFill>
                  <a:srgbClr val="C00000"/>
                </a:solidFill>
              </a:rPr>
              <a:t> </a:t>
            </a:r>
            <a:r>
              <a:rPr lang="en-PH" sz="2400" b="1" i="1" dirty="0" err="1" smtClean="0">
                <a:solidFill>
                  <a:srgbClr val="C00000"/>
                </a:solidFill>
              </a:rPr>
              <a:t>ng</a:t>
            </a:r>
            <a:r>
              <a:rPr lang="en-PH" sz="2400" b="1" i="1" dirty="0" smtClean="0">
                <a:solidFill>
                  <a:srgbClr val="C00000"/>
                </a:solidFill>
              </a:rPr>
              <a:t> </a:t>
            </a:r>
            <a:r>
              <a:rPr lang="en-PH" sz="2400" b="1" i="1" dirty="0" err="1" smtClean="0">
                <a:solidFill>
                  <a:srgbClr val="C00000"/>
                </a:solidFill>
              </a:rPr>
              <a:t>mamamayan</a:t>
            </a:r>
            <a:r>
              <a:rPr lang="en-PH" sz="2400" b="1" i="1" dirty="0" smtClean="0">
                <a:solidFill>
                  <a:srgbClr val="C00000"/>
                </a:solidFill>
              </a:rPr>
              <a:t> at </a:t>
            </a:r>
            <a:r>
              <a:rPr lang="en-PH" sz="2400" b="1" i="1" dirty="0" err="1" smtClean="0">
                <a:solidFill>
                  <a:srgbClr val="C00000"/>
                </a:solidFill>
              </a:rPr>
              <a:t>tagapamahala</a:t>
            </a:r>
            <a:r>
              <a:rPr lang="en-PH" sz="2400" b="1" i="1" dirty="0" smtClean="0">
                <a:solidFill>
                  <a:srgbClr val="C00000"/>
                </a:solidFill>
              </a:rPr>
              <a:t> </a:t>
            </a:r>
            <a:r>
              <a:rPr lang="en-PH" sz="2400" b="1" i="1" dirty="0" err="1" smtClean="0">
                <a:solidFill>
                  <a:srgbClr val="C00000"/>
                </a:solidFill>
              </a:rPr>
              <a:t>sa</a:t>
            </a:r>
            <a:r>
              <a:rPr lang="en-PH" sz="2400" b="1" i="1" dirty="0" smtClean="0">
                <a:solidFill>
                  <a:srgbClr val="C00000"/>
                </a:solidFill>
              </a:rPr>
              <a:t> </a:t>
            </a:r>
            <a:r>
              <a:rPr lang="en-PH" sz="2400" b="1" i="1" dirty="0" err="1" smtClean="0">
                <a:solidFill>
                  <a:srgbClr val="C00000"/>
                </a:solidFill>
              </a:rPr>
              <a:t>serbisyo</a:t>
            </a:r>
            <a:r>
              <a:rPr lang="en-PH" sz="2400" b="1" i="1" dirty="0" smtClean="0">
                <a:solidFill>
                  <a:srgbClr val="C00000"/>
                </a:solidFill>
              </a:rPr>
              <a:t> </a:t>
            </a:r>
            <a:r>
              <a:rPr lang="en-PH" sz="2400" b="1" i="1" dirty="0" err="1" smtClean="0">
                <a:solidFill>
                  <a:srgbClr val="C00000"/>
                </a:solidFill>
              </a:rPr>
              <a:t>publiko</a:t>
            </a:r>
            <a:r>
              <a:rPr lang="en-PH" sz="2400" b="1" i="1" dirty="0" smtClean="0">
                <a:solidFill>
                  <a:srgbClr val="C00000"/>
                </a:solidFill>
              </a:rPr>
              <a:t> </a:t>
            </a:r>
            <a:r>
              <a:rPr lang="en-PH" sz="2400" b="1" i="1" dirty="0" err="1" smtClean="0">
                <a:solidFill>
                  <a:srgbClr val="C00000"/>
                </a:solidFill>
              </a:rPr>
              <a:t>upang</a:t>
            </a:r>
            <a:r>
              <a:rPr lang="en-PH" sz="2400" b="1" i="1" dirty="0" smtClean="0">
                <a:solidFill>
                  <a:srgbClr val="C00000"/>
                </a:solidFill>
              </a:rPr>
              <a:t> </a:t>
            </a:r>
            <a:r>
              <a:rPr lang="en-PH" sz="2400" b="1" i="1" dirty="0" err="1" smtClean="0">
                <a:solidFill>
                  <a:srgbClr val="C00000"/>
                </a:solidFill>
              </a:rPr>
              <a:t>pag-usapan</a:t>
            </a:r>
            <a:r>
              <a:rPr lang="en-PH" sz="2400" b="1" i="1" dirty="0" smtClean="0">
                <a:solidFill>
                  <a:srgbClr val="C00000"/>
                </a:solidFill>
              </a:rPr>
              <a:t> </a:t>
            </a:r>
            <a:r>
              <a:rPr lang="en-PH" sz="2400" b="1" i="1" dirty="0" err="1" smtClean="0">
                <a:solidFill>
                  <a:srgbClr val="C00000"/>
                </a:solidFill>
              </a:rPr>
              <a:t>ang</a:t>
            </a:r>
            <a:r>
              <a:rPr lang="en-PH" sz="2400" b="1" i="1" dirty="0" smtClean="0">
                <a:solidFill>
                  <a:srgbClr val="C00000"/>
                </a:solidFill>
              </a:rPr>
              <a:t> </a:t>
            </a:r>
            <a:r>
              <a:rPr lang="en-PH" sz="2400" b="1" i="1" dirty="0" err="1" smtClean="0">
                <a:solidFill>
                  <a:srgbClr val="C00000"/>
                </a:solidFill>
              </a:rPr>
              <a:t>mga</a:t>
            </a:r>
            <a:r>
              <a:rPr lang="en-PH" sz="2400" b="1" i="1" dirty="0" smtClean="0">
                <a:solidFill>
                  <a:srgbClr val="C00000"/>
                </a:solidFill>
              </a:rPr>
              <a:t> </a:t>
            </a:r>
            <a:r>
              <a:rPr lang="en-PH" sz="2400" b="1" i="1" dirty="0" err="1" smtClean="0">
                <a:solidFill>
                  <a:srgbClr val="C00000"/>
                </a:solidFill>
              </a:rPr>
              <a:t>nabigyang</a:t>
            </a:r>
            <a:r>
              <a:rPr lang="en-PH" sz="2400" b="1" i="1" dirty="0" smtClean="0">
                <a:solidFill>
                  <a:srgbClr val="C00000"/>
                </a:solidFill>
              </a:rPr>
              <a:t> </a:t>
            </a:r>
            <a:r>
              <a:rPr lang="en-PH" sz="2400" b="1" i="1" dirty="0" err="1" smtClean="0">
                <a:solidFill>
                  <a:srgbClr val="C00000"/>
                </a:solidFill>
              </a:rPr>
              <a:t>puntos</a:t>
            </a:r>
            <a:r>
              <a:rPr lang="en-PH" sz="2400" b="1" i="1" dirty="0" smtClean="0">
                <a:solidFill>
                  <a:srgbClr val="C00000"/>
                </a:solidFill>
              </a:rPr>
              <a:t> at </a:t>
            </a:r>
            <a:r>
              <a:rPr lang="en-PH" sz="2400" b="1" i="1" dirty="0" err="1" smtClean="0">
                <a:solidFill>
                  <a:srgbClr val="C00000"/>
                </a:solidFill>
              </a:rPr>
              <a:t>paano</a:t>
            </a:r>
            <a:r>
              <a:rPr lang="en-PH" sz="2400" b="1" i="1" dirty="0" smtClean="0">
                <a:solidFill>
                  <a:srgbClr val="C00000"/>
                </a:solidFill>
              </a:rPr>
              <a:t> </a:t>
            </a:r>
            <a:r>
              <a:rPr lang="en-PH" sz="2400" b="1" i="1" dirty="0" err="1" smtClean="0">
                <a:solidFill>
                  <a:srgbClr val="C00000"/>
                </a:solidFill>
              </a:rPr>
              <a:t>mapabuti</a:t>
            </a:r>
            <a:r>
              <a:rPr lang="en-PH" sz="2400" b="1" i="1" dirty="0" smtClean="0">
                <a:solidFill>
                  <a:srgbClr val="C00000"/>
                </a:solidFill>
              </a:rPr>
              <a:t> </a:t>
            </a:r>
            <a:r>
              <a:rPr lang="en-PH" sz="2400" b="1" i="1" dirty="0" err="1" smtClean="0">
                <a:solidFill>
                  <a:srgbClr val="C00000"/>
                </a:solidFill>
              </a:rPr>
              <a:t>ito</a:t>
            </a:r>
            <a:r>
              <a:rPr lang="en-PH" sz="2400" b="1" i="1" dirty="0" smtClean="0">
                <a:solidFill>
                  <a:srgbClr val="C00000"/>
                </a:solidFill>
              </a:rPr>
              <a:t>.</a:t>
            </a:r>
            <a:endParaRPr lang="en-PH" sz="2400" b="1" i="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3F2FEDDA-4017-4C4C-948C-D7BEC57212F0}" type="slidenum">
              <a:rPr lang="en-PH" smtClean="0">
                <a:solidFill>
                  <a:prstClr val="black">
                    <a:tint val="75000"/>
                  </a:prstClr>
                </a:solidFill>
              </a:rPr>
              <a:pPr/>
              <a:t>21</a:t>
            </a:fld>
            <a:endParaRPr lang="en-PH">
              <a:solidFill>
                <a:prstClr val="black">
                  <a:tint val="75000"/>
                </a:prstClr>
              </a:solidFill>
            </a:endParaRPr>
          </a:p>
        </p:txBody>
      </p:sp>
      <p:sp>
        <p:nvSpPr>
          <p:cNvPr id="5" name="Date Placeholder 4"/>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Tree>
    <p:extLst>
      <p:ext uri="{BB962C8B-B14F-4D97-AF65-F5344CB8AC3E}">
        <p14:creationId xmlns:p14="http://schemas.microsoft.com/office/powerpoint/2010/main" val="41340014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50648" y="152400"/>
            <a:ext cx="8433399" cy="923330"/>
          </a:xfrm>
          <a:prstGeom prst="rect">
            <a:avLst/>
          </a:prstGeom>
          <a:noFill/>
        </p:spPr>
        <p:txBody>
          <a:bodyPr wrap="none" rtlCol="0">
            <a:spAutoFit/>
          </a:bodyPr>
          <a:lstStyle/>
          <a:p>
            <a:r>
              <a:rPr lang="en-PH" sz="5400" dirty="0" err="1"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Layunin</a:t>
            </a:r>
            <a:r>
              <a:rPr lang="en-PH" sz="5400" dirty="0"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 </a:t>
            </a:r>
            <a:r>
              <a:rPr lang="en-PH" sz="5400" dirty="0" err="1"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ng</a:t>
            </a:r>
            <a:r>
              <a:rPr lang="en-PH" sz="5400" dirty="0"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 Interface Meeting</a:t>
            </a:r>
            <a:endParaRPr lang="en-PH" sz="5400" dirty="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endParaRPr>
          </a:p>
        </p:txBody>
      </p:sp>
      <p:sp>
        <p:nvSpPr>
          <p:cNvPr id="4" name="Rounded Rectangle 3"/>
          <p:cNvSpPr/>
          <p:nvPr/>
        </p:nvSpPr>
        <p:spPr>
          <a:xfrm>
            <a:off x="321745" y="1371600"/>
            <a:ext cx="8412480" cy="2362200"/>
          </a:xfrm>
          <a:prstGeom prst="roundRect">
            <a:avLst/>
          </a:prstGeom>
          <a:solidFill>
            <a:srgbClr val="99FF99">
              <a:alpha val="63137"/>
            </a:srgbClr>
          </a:solidFill>
          <a:ln w="28575">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r>
              <a:rPr lang="en-PH" sz="2800" b="1" dirty="0">
                <a:solidFill>
                  <a:schemeClr val="tx1"/>
                </a:solidFill>
              </a:rPr>
              <a:t>To provide a feedback mechanism between </a:t>
            </a:r>
            <a:r>
              <a:rPr lang="en-PH" sz="2800" b="1" dirty="0" smtClean="0">
                <a:solidFill>
                  <a:schemeClr val="tx1"/>
                </a:solidFill>
              </a:rPr>
              <a:t>the community end-users and government service </a:t>
            </a:r>
            <a:r>
              <a:rPr lang="en-PH" sz="2800" b="1" dirty="0">
                <a:solidFill>
                  <a:schemeClr val="tx1"/>
                </a:solidFill>
              </a:rPr>
              <a:t>providers on the </a:t>
            </a:r>
            <a:r>
              <a:rPr lang="en-PH" sz="2800" b="1" u="sng" dirty="0">
                <a:solidFill>
                  <a:schemeClr val="tx1"/>
                </a:solidFill>
              </a:rPr>
              <a:t>quality</a:t>
            </a:r>
            <a:r>
              <a:rPr lang="en-PH" sz="2800" b="1" dirty="0">
                <a:solidFill>
                  <a:schemeClr val="tx1"/>
                </a:solidFill>
              </a:rPr>
              <a:t>, </a:t>
            </a:r>
            <a:r>
              <a:rPr lang="en-PH" sz="2800" b="1" u="sng" dirty="0">
                <a:solidFill>
                  <a:schemeClr val="tx1"/>
                </a:solidFill>
              </a:rPr>
              <a:t>efficiency</a:t>
            </a:r>
            <a:r>
              <a:rPr lang="en-PH" sz="2800" b="1" dirty="0">
                <a:solidFill>
                  <a:schemeClr val="tx1"/>
                </a:solidFill>
              </a:rPr>
              <a:t> and </a:t>
            </a:r>
            <a:r>
              <a:rPr lang="en-PH" sz="2800" b="1" u="sng" dirty="0">
                <a:solidFill>
                  <a:schemeClr val="tx1"/>
                </a:solidFill>
              </a:rPr>
              <a:t>accountability</a:t>
            </a:r>
            <a:r>
              <a:rPr lang="en-PH" sz="2800" b="1" dirty="0">
                <a:solidFill>
                  <a:schemeClr val="tx1"/>
                </a:solidFill>
              </a:rPr>
              <a:t> of </a:t>
            </a:r>
            <a:r>
              <a:rPr lang="en-PH" sz="2800" b="1" dirty="0" smtClean="0">
                <a:solidFill>
                  <a:schemeClr val="tx1"/>
                </a:solidFill>
              </a:rPr>
              <a:t>the services provided </a:t>
            </a:r>
            <a:r>
              <a:rPr lang="en-PH" sz="2800" b="1" i="1" dirty="0" err="1" smtClean="0">
                <a:solidFill>
                  <a:srgbClr val="C00000"/>
                </a:solidFill>
              </a:rPr>
              <a:t>Ugnayan</a:t>
            </a:r>
            <a:r>
              <a:rPr lang="en-PH" sz="2800" b="1" i="1" dirty="0" smtClean="0">
                <a:solidFill>
                  <a:srgbClr val="C00000"/>
                </a:solidFill>
              </a:rPr>
              <a:t> </a:t>
            </a:r>
            <a:r>
              <a:rPr lang="en-PH" sz="2800" b="1" i="1" dirty="0" err="1" smtClean="0">
                <a:solidFill>
                  <a:srgbClr val="C00000"/>
                </a:solidFill>
              </a:rPr>
              <a:t>tungkol</a:t>
            </a:r>
            <a:r>
              <a:rPr lang="en-PH" sz="2800" b="1" i="1" dirty="0" smtClean="0">
                <a:solidFill>
                  <a:srgbClr val="C00000"/>
                </a:solidFill>
              </a:rPr>
              <a:t> </a:t>
            </a:r>
            <a:r>
              <a:rPr lang="en-PH" sz="2800" b="1" i="1" dirty="0" err="1" smtClean="0">
                <a:solidFill>
                  <a:srgbClr val="C00000"/>
                </a:solidFill>
              </a:rPr>
              <a:t>sa</a:t>
            </a:r>
            <a:r>
              <a:rPr lang="en-PH" sz="2800" b="1" i="1" dirty="0" smtClean="0">
                <a:solidFill>
                  <a:srgbClr val="C00000"/>
                </a:solidFill>
              </a:rPr>
              <a:t> </a:t>
            </a:r>
            <a:r>
              <a:rPr lang="en-PH" sz="2800" b="1" i="1" dirty="0" err="1" smtClean="0">
                <a:solidFill>
                  <a:srgbClr val="C00000"/>
                </a:solidFill>
              </a:rPr>
              <a:t>husay</a:t>
            </a:r>
            <a:r>
              <a:rPr lang="en-PH" sz="2800" b="1" i="1" dirty="0" smtClean="0">
                <a:solidFill>
                  <a:srgbClr val="C00000"/>
                </a:solidFill>
              </a:rPr>
              <a:t> </a:t>
            </a:r>
            <a:r>
              <a:rPr lang="en-PH" sz="2800" b="1" i="1" dirty="0" err="1" smtClean="0">
                <a:solidFill>
                  <a:srgbClr val="C00000"/>
                </a:solidFill>
              </a:rPr>
              <a:t>ng</a:t>
            </a:r>
            <a:r>
              <a:rPr lang="en-PH" sz="2800" b="1" i="1" dirty="0" smtClean="0">
                <a:solidFill>
                  <a:srgbClr val="C00000"/>
                </a:solidFill>
              </a:rPr>
              <a:t> </a:t>
            </a:r>
            <a:r>
              <a:rPr lang="en-PH" sz="2800" b="1" i="1" dirty="0" err="1" smtClean="0">
                <a:solidFill>
                  <a:srgbClr val="C00000"/>
                </a:solidFill>
              </a:rPr>
              <a:t>serbisyo</a:t>
            </a:r>
            <a:r>
              <a:rPr lang="en-PH" sz="2800" b="1" i="1" dirty="0" smtClean="0">
                <a:solidFill>
                  <a:srgbClr val="C00000"/>
                </a:solidFill>
              </a:rPr>
              <a:t> </a:t>
            </a:r>
            <a:r>
              <a:rPr lang="en-PH" sz="2800" b="1" i="1" dirty="0" err="1" smtClean="0">
                <a:solidFill>
                  <a:srgbClr val="C00000"/>
                </a:solidFill>
              </a:rPr>
              <a:t>publiko</a:t>
            </a:r>
            <a:endParaRPr lang="en-PH" sz="2800" b="1" i="1" dirty="0">
              <a:solidFill>
                <a:srgbClr val="C00000"/>
              </a:solidFill>
            </a:endParaRPr>
          </a:p>
        </p:txBody>
      </p:sp>
      <p:sp>
        <p:nvSpPr>
          <p:cNvPr id="6" name="Rounded Rectangle 5"/>
          <p:cNvSpPr/>
          <p:nvPr/>
        </p:nvSpPr>
        <p:spPr>
          <a:xfrm>
            <a:off x="321745" y="4038600"/>
            <a:ext cx="8412480" cy="1981200"/>
          </a:xfrm>
          <a:prstGeom prst="roundRect">
            <a:avLst/>
          </a:prstGeom>
          <a:solidFill>
            <a:srgbClr val="99FF99">
              <a:alpha val="63137"/>
            </a:srgbClr>
          </a:solidFill>
          <a:ln w="28575">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r>
              <a:rPr lang="en-PH" sz="2800" b="1" dirty="0" smtClean="0">
                <a:solidFill>
                  <a:schemeClr val="tx1"/>
                </a:solidFill>
              </a:rPr>
              <a:t>To agree on recommended solutions, and come up with a plan that will help improve the delivery of services at the local level </a:t>
            </a:r>
            <a:r>
              <a:rPr lang="en-PH" sz="2800" b="1" i="1" dirty="0" err="1">
                <a:solidFill>
                  <a:srgbClr val="C00000"/>
                </a:solidFill>
              </a:rPr>
              <a:t>Magkaisa</a:t>
            </a:r>
            <a:r>
              <a:rPr lang="en-PH" sz="2800" b="1" i="1" dirty="0">
                <a:solidFill>
                  <a:srgbClr val="C00000"/>
                </a:solidFill>
              </a:rPr>
              <a:t> kung </a:t>
            </a:r>
            <a:r>
              <a:rPr lang="en-PH" sz="2800" b="1" i="1" dirty="0" err="1">
                <a:solidFill>
                  <a:srgbClr val="C00000"/>
                </a:solidFill>
              </a:rPr>
              <a:t>paano</a:t>
            </a:r>
            <a:r>
              <a:rPr lang="en-PH" sz="2800" b="1" i="1" dirty="0">
                <a:solidFill>
                  <a:srgbClr val="C00000"/>
                </a:solidFill>
              </a:rPr>
              <a:t> </a:t>
            </a:r>
            <a:r>
              <a:rPr lang="en-PH" sz="2800" b="1" i="1" dirty="0" err="1">
                <a:solidFill>
                  <a:srgbClr val="C00000"/>
                </a:solidFill>
              </a:rPr>
              <a:t>mapaganda</a:t>
            </a:r>
            <a:r>
              <a:rPr lang="en-PH" sz="2800" b="1" i="1" dirty="0">
                <a:solidFill>
                  <a:srgbClr val="C00000"/>
                </a:solidFill>
              </a:rPr>
              <a:t> pa </a:t>
            </a:r>
            <a:r>
              <a:rPr lang="en-PH" sz="2800" b="1" i="1" dirty="0" err="1">
                <a:solidFill>
                  <a:srgbClr val="C00000"/>
                </a:solidFill>
              </a:rPr>
              <a:t>ang</a:t>
            </a:r>
            <a:r>
              <a:rPr lang="en-PH" sz="2800" b="1" i="1" dirty="0">
                <a:solidFill>
                  <a:srgbClr val="C00000"/>
                </a:solidFill>
              </a:rPr>
              <a:t> </a:t>
            </a:r>
            <a:r>
              <a:rPr lang="en-PH" sz="2800" b="1" i="1" dirty="0" err="1">
                <a:solidFill>
                  <a:srgbClr val="C00000"/>
                </a:solidFill>
              </a:rPr>
              <a:t>serbisyo</a:t>
            </a:r>
            <a:r>
              <a:rPr lang="en-PH" sz="2800" b="1" i="1" dirty="0">
                <a:solidFill>
                  <a:srgbClr val="C00000"/>
                </a:solidFill>
              </a:rPr>
              <a:t> </a:t>
            </a:r>
            <a:r>
              <a:rPr lang="en-PH" sz="2800" b="1" i="1" dirty="0" err="1" smtClean="0">
                <a:solidFill>
                  <a:srgbClr val="C00000"/>
                </a:solidFill>
              </a:rPr>
              <a:t>publiko</a:t>
            </a:r>
            <a:endParaRPr lang="en-PH" sz="2800" b="1" dirty="0">
              <a:solidFill>
                <a:schemeClr val="tx1"/>
              </a:solidFill>
            </a:endParaRPr>
          </a:p>
        </p:txBody>
      </p:sp>
      <p:sp>
        <p:nvSpPr>
          <p:cNvPr id="2" name="Slide Number Placeholder 1"/>
          <p:cNvSpPr>
            <a:spLocks noGrp="1"/>
          </p:cNvSpPr>
          <p:nvPr>
            <p:ph type="sldNum" sz="quarter" idx="12"/>
          </p:nvPr>
        </p:nvSpPr>
        <p:spPr/>
        <p:txBody>
          <a:bodyPr/>
          <a:lstStyle/>
          <a:p>
            <a:fld id="{3F2FEDDA-4017-4C4C-948C-D7BEC57212F0}" type="slidenum">
              <a:rPr lang="en-PH" smtClean="0">
                <a:solidFill>
                  <a:prstClr val="black">
                    <a:tint val="75000"/>
                  </a:prstClr>
                </a:solidFill>
              </a:rPr>
              <a:pPr/>
              <a:t>22</a:t>
            </a:fld>
            <a:endParaRPr lang="en-PH">
              <a:solidFill>
                <a:prstClr val="black">
                  <a:tint val="75000"/>
                </a:prstClr>
              </a:solidFill>
            </a:endParaRPr>
          </a:p>
        </p:txBody>
      </p:sp>
      <p:sp>
        <p:nvSpPr>
          <p:cNvPr id="3" name="Date Placeholder 2"/>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Tree>
    <p:extLst>
      <p:ext uri="{BB962C8B-B14F-4D97-AF65-F5344CB8AC3E}">
        <p14:creationId xmlns:p14="http://schemas.microsoft.com/office/powerpoint/2010/main" val="21211226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553" y="457200"/>
            <a:ext cx="5316187" cy="6019800"/>
          </a:xfrm>
          <a:prstGeom prst="rect">
            <a:avLst/>
          </a:prstGeom>
        </p:spPr>
      </p:pic>
      <p:sp>
        <p:nvSpPr>
          <p:cNvPr id="3" name="Slide Number Placeholder 2"/>
          <p:cNvSpPr>
            <a:spLocks noGrp="1"/>
          </p:cNvSpPr>
          <p:nvPr>
            <p:ph type="sldNum" sz="quarter" idx="12"/>
          </p:nvPr>
        </p:nvSpPr>
        <p:spPr/>
        <p:txBody>
          <a:bodyPr/>
          <a:lstStyle/>
          <a:p>
            <a:fld id="{3F2FEDDA-4017-4C4C-948C-D7BEC57212F0}" type="slidenum">
              <a:rPr lang="en-PH" smtClean="0">
                <a:solidFill>
                  <a:prstClr val="black">
                    <a:tint val="75000"/>
                  </a:prstClr>
                </a:solidFill>
              </a:rPr>
              <a:pPr/>
              <a:t>23</a:t>
            </a:fld>
            <a:endParaRPr lang="en-PH">
              <a:solidFill>
                <a:prstClr val="black">
                  <a:tint val="75000"/>
                </a:prstClr>
              </a:solidFill>
            </a:endParaRPr>
          </a:p>
        </p:txBody>
      </p:sp>
      <p:sp>
        <p:nvSpPr>
          <p:cNvPr id="4" name="Date Placeholder 3"/>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Tree>
    <p:extLst>
      <p:ext uri="{BB962C8B-B14F-4D97-AF65-F5344CB8AC3E}">
        <p14:creationId xmlns:p14="http://schemas.microsoft.com/office/powerpoint/2010/main" val="2031926961"/>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i-Pantawid eFDS 11</a:t>
            </a:r>
            <a:endParaRPr lang="en-PH">
              <a:solidFill>
                <a:prstClr val="black">
                  <a:tint val="75000"/>
                </a:prstClr>
              </a:solidFill>
            </a:endParaRPr>
          </a:p>
        </p:txBody>
      </p:sp>
      <p:sp>
        <p:nvSpPr>
          <p:cNvPr id="3" name="Slide Number Placeholder 2"/>
          <p:cNvSpPr>
            <a:spLocks noGrp="1"/>
          </p:cNvSpPr>
          <p:nvPr>
            <p:ph type="sldNum" sz="quarter" idx="12"/>
          </p:nvPr>
        </p:nvSpPr>
        <p:spPr/>
        <p:txBody>
          <a:bodyPr/>
          <a:lstStyle/>
          <a:p>
            <a:fld id="{3F2FEDDA-4017-4C4C-948C-D7BEC57212F0}" type="slidenum">
              <a:rPr lang="en-PH" smtClean="0">
                <a:solidFill>
                  <a:prstClr val="black">
                    <a:tint val="75000"/>
                  </a:prstClr>
                </a:solidFill>
              </a:rPr>
              <a:pPr/>
              <a:t>24</a:t>
            </a:fld>
            <a:endParaRPr lang="en-PH">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extLst>
      <p:ext uri="{BB962C8B-B14F-4D97-AF65-F5344CB8AC3E}">
        <p14:creationId xmlns:p14="http://schemas.microsoft.com/office/powerpoint/2010/main" val="2724230326"/>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8235355" cy="4935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63764" y="76200"/>
            <a:ext cx="4204036" cy="400110"/>
          </a:xfrm>
          <a:prstGeom prst="rect">
            <a:avLst/>
          </a:prstGeom>
          <a:noFill/>
        </p:spPr>
        <p:txBody>
          <a:bodyPr wrap="none" rtlCol="0">
            <a:spAutoFit/>
          </a:bodyPr>
          <a:lstStyle/>
          <a:p>
            <a:r>
              <a:rPr lang="en-US" sz="2000" b="1" dirty="0" smtClean="0"/>
              <a:t>Education Services Delivery Scorecard</a:t>
            </a:r>
          </a:p>
        </p:txBody>
      </p:sp>
      <p:sp>
        <p:nvSpPr>
          <p:cNvPr id="9" name="TextBox 8"/>
          <p:cNvSpPr txBox="1"/>
          <p:nvPr/>
        </p:nvSpPr>
        <p:spPr>
          <a:xfrm>
            <a:off x="155502" y="171271"/>
            <a:ext cx="3739678" cy="1200329"/>
          </a:xfrm>
          <a:prstGeom prst="rect">
            <a:avLst/>
          </a:prstGeom>
          <a:noFill/>
        </p:spPr>
        <p:txBody>
          <a:bodyPr wrap="none" rtlCol="0">
            <a:spAutoFit/>
          </a:bodyPr>
          <a:lstStyle/>
          <a:p>
            <a:r>
              <a:rPr lang="en-US" dirty="0" smtClean="0"/>
              <a:t>San Nicolas, </a:t>
            </a:r>
            <a:r>
              <a:rPr lang="en-US" dirty="0" err="1" smtClean="0"/>
              <a:t>Ilocos</a:t>
            </a:r>
            <a:r>
              <a:rPr lang="en-US" dirty="0" smtClean="0"/>
              <a:t> Norte</a:t>
            </a:r>
            <a:endParaRPr lang="en-US" dirty="0"/>
          </a:p>
          <a:p>
            <a:r>
              <a:rPr lang="en-US" dirty="0" smtClean="0"/>
              <a:t>January, 2017</a:t>
            </a:r>
          </a:p>
          <a:p>
            <a:r>
              <a:rPr lang="en-US" dirty="0" smtClean="0"/>
              <a:t>Respondents – Pantawid Beneficiaries</a:t>
            </a:r>
          </a:p>
          <a:p>
            <a:r>
              <a:rPr lang="en-US" dirty="0" smtClean="0"/>
              <a:t>Elementary and High School</a:t>
            </a:r>
            <a:endParaRPr lang="en-US" dirty="0"/>
          </a:p>
        </p:txBody>
      </p:sp>
      <p:grpSp>
        <p:nvGrpSpPr>
          <p:cNvPr id="19" name="Group 18"/>
          <p:cNvGrpSpPr/>
          <p:nvPr/>
        </p:nvGrpSpPr>
        <p:grpSpPr>
          <a:xfrm>
            <a:off x="5491621" y="375952"/>
            <a:ext cx="3237360" cy="997595"/>
            <a:chOff x="2553840" y="3124200"/>
            <a:chExt cx="3237360" cy="997595"/>
          </a:xfrm>
        </p:grpSpPr>
        <p:pic>
          <p:nvPicPr>
            <p:cNvPr id="20" name="Picture 19"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24" name="TextBox 23"/>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25" name="TextBox 24"/>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26" name="Picture 2"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sp>
        <p:nvSpPr>
          <p:cNvPr id="2" name="Slide Number Placeholder 1"/>
          <p:cNvSpPr>
            <a:spLocks noGrp="1"/>
          </p:cNvSpPr>
          <p:nvPr>
            <p:ph type="sldNum" sz="quarter" idx="12"/>
          </p:nvPr>
        </p:nvSpPr>
        <p:spPr/>
        <p:txBody>
          <a:bodyPr/>
          <a:lstStyle/>
          <a:p>
            <a:fld id="{FD1F5157-FDDE-4CDF-8D20-C3A8F46CEA9B}" type="slidenum">
              <a:rPr lang="en-US" smtClean="0"/>
              <a:pPr/>
              <a:t>25</a:t>
            </a:fld>
            <a:endParaRPr lang="en-US"/>
          </a:p>
        </p:txBody>
      </p:sp>
      <p:sp>
        <p:nvSpPr>
          <p:cNvPr id="4" name="Date Placeholder 3"/>
          <p:cNvSpPr>
            <a:spLocks noGrp="1"/>
          </p:cNvSpPr>
          <p:nvPr>
            <p:ph type="dt" sz="half" idx="10"/>
          </p:nvPr>
        </p:nvSpPr>
        <p:spPr/>
        <p:txBody>
          <a:bodyPr/>
          <a:lstStyle/>
          <a:p>
            <a:r>
              <a:rPr lang="en-US" smtClean="0"/>
              <a:t>i-Pantawid eFDS 11</a:t>
            </a:r>
            <a:endParaRPr lang="en-US"/>
          </a:p>
        </p:txBody>
      </p:sp>
      <p:cxnSp>
        <p:nvCxnSpPr>
          <p:cNvPr id="16" name="Straight Connector 15"/>
          <p:cNvCxnSpPr/>
          <p:nvPr/>
        </p:nvCxnSpPr>
        <p:spPr>
          <a:xfrm>
            <a:off x="649008" y="3689132"/>
            <a:ext cx="8077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8900000">
            <a:off x="7281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691823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63764" y="76200"/>
            <a:ext cx="4204036" cy="400110"/>
          </a:xfrm>
          <a:prstGeom prst="rect">
            <a:avLst/>
          </a:prstGeom>
          <a:noFill/>
        </p:spPr>
        <p:txBody>
          <a:bodyPr wrap="none" rtlCol="0">
            <a:spAutoFit/>
          </a:bodyPr>
          <a:lstStyle/>
          <a:p>
            <a:r>
              <a:rPr lang="en-US" sz="2000" b="1" dirty="0" smtClean="0"/>
              <a:t>Education Services Delivery Scorecard</a:t>
            </a:r>
          </a:p>
        </p:txBody>
      </p:sp>
      <p:sp>
        <p:nvSpPr>
          <p:cNvPr id="9" name="TextBox 8"/>
          <p:cNvSpPr txBox="1"/>
          <p:nvPr/>
        </p:nvSpPr>
        <p:spPr>
          <a:xfrm>
            <a:off x="155502" y="171271"/>
            <a:ext cx="4211217" cy="1200329"/>
          </a:xfrm>
          <a:prstGeom prst="rect">
            <a:avLst/>
          </a:prstGeom>
          <a:noFill/>
        </p:spPr>
        <p:txBody>
          <a:bodyPr wrap="none" rtlCol="0">
            <a:spAutoFit/>
          </a:bodyPr>
          <a:lstStyle/>
          <a:p>
            <a:r>
              <a:rPr lang="en-US" dirty="0" smtClean="0"/>
              <a:t>San Nicolas, </a:t>
            </a:r>
            <a:r>
              <a:rPr lang="en-US" dirty="0" err="1"/>
              <a:t>Ilocos</a:t>
            </a:r>
            <a:r>
              <a:rPr lang="en-US" dirty="0"/>
              <a:t> Norte</a:t>
            </a:r>
          </a:p>
          <a:p>
            <a:r>
              <a:rPr lang="en-US" dirty="0" smtClean="0"/>
              <a:t>January,2017</a:t>
            </a:r>
            <a:endParaRPr lang="en-US" dirty="0"/>
          </a:p>
          <a:p>
            <a:r>
              <a:rPr lang="en-US" dirty="0" smtClean="0"/>
              <a:t>Respondents – Education Services Provider</a:t>
            </a:r>
          </a:p>
          <a:p>
            <a:r>
              <a:rPr lang="en-US" dirty="0"/>
              <a:t>Elementary and High </a:t>
            </a:r>
            <a:r>
              <a:rPr lang="en-US" dirty="0" smtClean="0"/>
              <a:t>School</a:t>
            </a:r>
            <a:endParaRPr lang="en-US" dirty="0"/>
          </a:p>
        </p:txBody>
      </p:sp>
      <p:grpSp>
        <p:nvGrpSpPr>
          <p:cNvPr id="19" name="Group 18"/>
          <p:cNvGrpSpPr/>
          <p:nvPr/>
        </p:nvGrpSpPr>
        <p:grpSpPr>
          <a:xfrm>
            <a:off x="5491621" y="375952"/>
            <a:ext cx="3237360" cy="997595"/>
            <a:chOff x="2553840" y="3124200"/>
            <a:chExt cx="3237360" cy="997595"/>
          </a:xfrm>
        </p:grpSpPr>
        <p:pic>
          <p:nvPicPr>
            <p:cNvPr id="20" name="Picture 19"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24" name="TextBox 23"/>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25" name="TextBox 24"/>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26"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sp>
        <p:nvSpPr>
          <p:cNvPr id="2" name="Slide Number Placeholder 1"/>
          <p:cNvSpPr>
            <a:spLocks noGrp="1"/>
          </p:cNvSpPr>
          <p:nvPr>
            <p:ph type="sldNum" sz="quarter" idx="12"/>
          </p:nvPr>
        </p:nvSpPr>
        <p:spPr/>
        <p:txBody>
          <a:bodyPr/>
          <a:lstStyle/>
          <a:p>
            <a:fld id="{FD1F5157-FDDE-4CDF-8D20-C3A8F46CEA9B}" type="slidenum">
              <a:rPr lang="en-US" smtClean="0"/>
              <a:pPr/>
              <a:t>26</a:t>
            </a:fld>
            <a:endParaRPr lang="en-US"/>
          </a:p>
        </p:txBody>
      </p:sp>
      <p:sp>
        <p:nvSpPr>
          <p:cNvPr id="4" name="Date Placeholder 3"/>
          <p:cNvSpPr>
            <a:spLocks noGrp="1"/>
          </p:cNvSpPr>
          <p:nvPr>
            <p:ph type="dt" sz="half" idx="10"/>
          </p:nvPr>
        </p:nvSpPr>
        <p:spPr>
          <a:xfrm>
            <a:off x="457200" y="6492875"/>
            <a:ext cx="2133600" cy="365125"/>
          </a:xfrm>
        </p:spPr>
        <p:txBody>
          <a:bodyPr/>
          <a:lstStyle/>
          <a:p>
            <a:r>
              <a:rPr lang="en-US" smtClean="0"/>
              <a:t>i-Pantawid eFDS 11</a:t>
            </a: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34" y="1447800"/>
            <a:ext cx="8478266" cy="508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649008" y="6353502"/>
            <a:ext cx="8077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3873792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76800" y="76200"/>
            <a:ext cx="4204036" cy="400110"/>
          </a:xfrm>
          <a:prstGeom prst="rect">
            <a:avLst/>
          </a:prstGeom>
          <a:noFill/>
        </p:spPr>
        <p:txBody>
          <a:bodyPr wrap="none" rtlCol="0">
            <a:spAutoFit/>
          </a:bodyPr>
          <a:lstStyle/>
          <a:p>
            <a:r>
              <a:rPr lang="en-US" sz="2000" b="1" dirty="0" smtClean="0"/>
              <a:t>Education Services Delivery Scorecard</a:t>
            </a:r>
          </a:p>
        </p:txBody>
      </p:sp>
      <p:sp>
        <p:nvSpPr>
          <p:cNvPr id="9" name="TextBox 8"/>
          <p:cNvSpPr txBox="1"/>
          <p:nvPr/>
        </p:nvSpPr>
        <p:spPr>
          <a:xfrm>
            <a:off x="155502" y="171271"/>
            <a:ext cx="3360343" cy="1200329"/>
          </a:xfrm>
          <a:prstGeom prst="rect">
            <a:avLst/>
          </a:prstGeom>
          <a:noFill/>
        </p:spPr>
        <p:txBody>
          <a:bodyPr wrap="none" rtlCol="0">
            <a:spAutoFit/>
          </a:bodyPr>
          <a:lstStyle/>
          <a:p>
            <a:r>
              <a:rPr lang="en-US" dirty="0" smtClean="0"/>
              <a:t>San Nicolas, </a:t>
            </a:r>
            <a:r>
              <a:rPr lang="en-US" dirty="0" err="1"/>
              <a:t>Ilocos</a:t>
            </a:r>
            <a:r>
              <a:rPr lang="en-US" dirty="0"/>
              <a:t> </a:t>
            </a:r>
            <a:r>
              <a:rPr lang="en-US" dirty="0" smtClean="0"/>
              <a:t>Norte</a:t>
            </a:r>
          </a:p>
          <a:p>
            <a:r>
              <a:rPr lang="en-US" dirty="0" smtClean="0"/>
              <a:t>January, 2017</a:t>
            </a:r>
            <a:endParaRPr lang="en-US" dirty="0"/>
          </a:p>
          <a:p>
            <a:r>
              <a:rPr lang="en-US" dirty="0" smtClean="0"/>
              <a:t>Beneficiaries and Service Provider</a:t>
            </a:r>
          </a:p>
          <a:p>
            <a:r>
              <a:rPr lang="en-US" dirty="0"/>
              <a:t>Elementary and High </a:t>
            </a:r>
            <a:r>
              <a:rPr lang="en-US" dirty="0" smtClean="0"/>
              <a:t>School</a:t>
            </a:r>
            <a:endParaRPr lang="en-US" dirty="0"/>
          </a:p>
        </p:txBody>
      </p:sp>
      <p:grpSp>
        <p:nvGrpSpPr>
          <p:cNvPr id="19" name="Group 18"/>
          <p:cNvGrpSpPr/>
          <p:nvPr/>
        </p:nvGrpSpPr>
        <p:grpSpPr>
          <a:xfrm>
            <a:off x="5491621" y="375952"/>
            <a:ext cx="3237360" cy="997595"/>
            <a:chOff x="2553840" y="3124200"/>
            <a:chExt cx="3237360" cy="997595"/>
          </a:xfrm>
        </p:grpSpPr>
        <p:pic>
          <p:nvPicPr>
            <p:cNvPr id="20" name="Picture 19"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24" name="TextBox 23"/>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25" name="TextBox 24"/>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26"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sp>
        <p:nvSpPr>
          <p:cNvPr id="2" name="Slide Number Placeholder 1"/>
          <p:cNvSpPr>
            <a:spLocks noGrp="1"/>
          </p:cNvSpPr>
          <p:nvPr>
            <p:ph type="sldNum" sz="quarter" idx="12"/>
          </p:nvPr>
        </p:nvSpPr>
        <p:spPr/>
        <p:txBody>
          <a:bodyPr/>
          <a:lstStyle/>
          <a:p>
            <a:fld id="{FD1F5157-FDDE-4CDF-8D20-C3A8F46CEA9B}" type="slidenum">
              <a:rPr lang="en-US" smtClean="0"/>
              <a:pPr/>
              <a:t>27</a:t>
            </a:fld>
            <a:endParaRPr lang="en-US"/>
          </a:p>
        </p:txBody>
      </p:sp>
      <p:sp>
        <p:nvSpPr>
          <p:cNvPr id="4" name="Date Placeholder 3"/>
          <p:cNvSpPr>
            <a:spLocks noGrp="1"/>
          </p:cNvSpPr>
          <p:nvPr>
            <p:ph type="dt" sz="half" idx="10"/>
          </p:nvPr>
        </p:nvSpPr>
        <p:spPr>
          <a:xfrm>
            <a:off x="152400" y="6504296"/>
            <a:ext cx="2133600" cy="365125"/>
          </a:xfrm>
        </p:spPr>
        <p:txBody>
          <a:bodyPr/>
          <a:lstStyle/>
          <a:p>
            <a:r>
              <a:rPr lang="en-US" dirty="0" smtClean="0"/>
              <a:t>i-Pantawid </a:t>
            </a:r>
            <a:r>
              <a:rPr lang="en-US" dirty="0" err="1" smtClean="0"/>
              <a:t>eFDS</a:t>
            </a:r>
            <a:r>
              <a:rPr lang="en-US" dirty="0" smtClean="0"/>
              <a:t> 11</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68" y="1447800"/>
            <a:ext cx="8763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cxnSp>
        <p:nvCxnSpPr>
          <p:cNvPr id="28" name="Straight Connector 27"/>
          <p:cNvCxnSpPr/>
          <p:nvPr/>
        </p:nvCxnSpPr>
        <p:spPr>
          <a:xfrm>
            <a:off x="649008" y="3794234"/>
            <a:ext cx="8077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7996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42126" cy="1143000"/>
          </a:xfrm>
        </p:spPr>
        <p:txBody>
          <a:bodyPr>
            <a:noAutofit/>
          </a:bodyPr>
          <a:lstStyle/>
          <a:p>
            <a:r>
              <a:rPr lang="en-US" sz="2800" dirty="0" smtClean="0"/>
              <a:t>Reasons for Rating and Suggestions for Improvement</a:t>
            </a:r>
            <a:endParaRPr lang="en-US" sz="2800" dirty="0"/>
          </a:p>
        </p:txBody>
      </p:sp>
      <p:sp>
        <p:nvSpPr>
          <p:cNvPr id="4" name="Slide Number Placeholder 3"/>
          <p:cNvSpPr>
            <a:spLocks noGrp="1"/>
          </p:cNvSpPr>
          <p:nvPr>
            <p:ph type="sldNum" sz="quarter" idx="12"/>
          </p:nvPr>
        </p:nvSpPr>
        <p:spPr/>
        <p:txBody>
          <a:bodyPr/>
          <a:lstStyle/>
          <a:p>
            <a:fld id="{FD1F5157-FDDE-4CDF-8D20-C3A8F46CEA9B}" type="slidenum">
              <a:rPr lang="en-US" smtClean="0">
                <a:solidFill>
                  <a:prstClr val="black">
                    <a:tint val="75000"/>
                  </a:prstClr>
                </a:solidFill>
              </a:rPr>
              <a:pPr/>
              <a:t>28</a:t>
            </a:fld>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pic>
        <p:nvPicPr>
          <p:cNvPr id="15" name="Picture 14"/>
          <p:cNvPicPr>
            <a:picLocks noChangeAspect="1"/>
          </p:cNvPicPr>
          <p:nvPr/>
        </p:nvPicPr>
        <p:blipFill>
          <a:blip r:embed="rId3"/>
          <a:srcRect t="17077" b="70628"/>
          <a:stretch>
            <a:fillRect/>
          </a:stretch>
        </p:blipFill>
        <p:spPr>
          <a:xfrm>
            <a:off x="609600" y="1028700"/>
            <a:ext cx="7696200" cy="571500"/>
          </a:xfrm>
          <a:prstGeom prst="rect">
            <a:avLst/>
          </a:prstGeom>
        </p:spPr>
      </p:pic>
      <p:sp>
        <p:nvSpPr>
          <p:cNvPr id="16" name="TextBox 15"/>
          <p:cNvSpPr txBox="1"/>
          <p:nvPr/>
        </p:nvSpPr>
        <p:spPr>
          <a:xfrm>
            <a:off x="685800" y="2133600"/>
            <a:ext cx="5410200" cy="769441"/>
          </a:xfrm>
          <a:prstGeom prst="rect">
            <a:avLst/>
          </a:prstGeom>
          <a:noFill/>
        </p:spPr>
        <p:txBody>
          <a:bodyPr wrap="square" rtlCol="0">
            <a:spAutoFit/>
          </a:bodyPr>
          <a:lstStyle/>
          <a:p>
            <a:pPr>
              <a:buFont typeface="Arial" pitchFamily="34" charset="0"/>
              <a:buChar char="•"/>
            </a:pPr>
            <a:r>
              <a:rPr lang="en-PH" sz="2400" b="1" dirty="0" smtClean="0"/>
              <a:t> Adequacy of school rooms</a:t>
            </a:r>
          </a:p>
          <a:p>
            <a:r>
              <a:rPr lang="en-PH" b="1" dirty="0" smtClean="0"/>
              <a:t>	</a:t>
            </a:r>
            <a:r>
              <a:rPr lang="en-PH" sz="2000" b="1" dirty="0" smtClean="0"/>
              <a:t>-</a:t>
            </a:r>
            <a:r>
              <a:rPr lang="en-PH" sz="2000" dirty="0" smtClean="0"/>
              <a:t>sufficient rooms for every grade/section</a:t>
            </a:r>
            <a:endParaRPr lang="en-PH" sz="2000" dirty="0"/>
          </a:p>
        </p:txBody>
      </p:sp>
      <p:sp>
        <p:nvSpPr>
          <p:cNvPr id="17" name="TextBox 16"/>
          <p:cNvSpPr txBox="1"/>
          <p:nvPr/>
        </p:nvSpPr>
        <p:spPr>
          <a:xfrm>
            <a:off x="6172200" y="2362200"/>
            <a:ext cx="1129220" cy="400110"/>
          </a:xfrm>
          <a:prstGeom prst="rect">
            <a:avLst/>
          </a:prstGeom>
          <a:noFill/>
        </p:spPr>
        <p:txBody>
          <a:bodyPr wrap="none" rtlCol="0">
            <a:spAutoFit/>
          </a:bodyPr>
          <a:lstStyle/>
          <a:p>
            <a:r>
              <a:rPr lang="en-PH" sz="2000" i="1" dirty="0" smtClean="0">
                <a:solidFill>
                  <a:srgbClr val="FF0000"/>
                </a:solidFill>
              </a:rPr>
              <a:t>Maintain</a:t>
            </a:r>
            <a:endParaRPr lang="en-PH" sz="2000" i="1" dirty="0">
              <a:solidFill>
                <a:srgbClr val="FF0000"/>
              </a:solidFill>
            </a:endParaRPr>
          </a:p>
        </p:txBody>
      </p:sp>
      <p:sp>
        <p:nvSpPr>
          <p:cNvPr id="18" name="TextBox 17"/>
          <p:cNvSpPr txBox="1"/>
          <p:nvPr/>
        </p:nvSpPr>
        <p:spPr>
          <a:xfrm>
            <a:off x="685800" y="3733800"/>
            <a:ext cx="7010400" cy="1138773"/>
          </a:xfrm>
          <a:prstGeom prst="rect">
            <a:avLst/>
          </a:prstGeom>
          <a:noFill/>
        </p:spPr>
        <p:txBody>
          <a:bodyPr wrap="square" rtlCol="0">
            <a:spAutoFit/>
          </a:bodyPr>
          <a:lstStyle/>
          <a:p>
            <a:pPr>
              <a:buFont typeface="Arial" pitchFamily="34" charset="0"/>
              <a:buChar char="•"/>
            </a:pPr>
            <a:r>
              <a:rPr lang="en-PH" sz="2400" b="1" dirty="0" smtClean="0"/>
              <a:t> Accessibility of teacher (Teacher-Parents relationship)</a:t>
            </a:r>
          </a:p>
          <a:p>
            <a:r>
              <a:rPr lang="en-PH" b="1" dirty="0" smtClean="0"/>
              <a:t>	</a:t>
            </a:r>
            <a:r>
              <a:rPr lang="en-PH" sz="2000" dirty="0" smtClean="0"/>
              <a:t>-good relationship</a:t>
            </a:r>
            <a:endParaRPr lang="en-PH" sz="2000" dirty="0"/>
          </a:p>
        </p:txBody>
      </p:sp>
      <p:sp>
        <p:nvSpPr>
          <p:cNvPr id="19" name="TextBox 18"/>
          <p:cNvSpPr txBox="1"/>
          <p:nvPr/>
        </p:nvSpPr>
        <p:spPr>
          <a:xfrm>
            <a:off x="5867400" y="4495800"/>
            <a:ext cx="1481711" cy="400110"/>
          </a:xfrm>
          <a:prstGeom prst="rect">
            <a:avLst/>
          </a:prstGeom>
          <a:noFill/>
        </p:spPr>
        <p:txBody>
          <a:bodyPr wrap="square" rtlCol="0">
            <a:spAutoFit/>
          </a:bodyPr>
          <a:lstStyle/>
          <a:p>
            <a:r>
              <a:rPr lang="en-PH" sz="2000" i="1" dirty="0" smtClean="0">
                <a:solidFill>
                  <a:srgbClr val="FF0000"/>
                </a:solidFill>
              </a:rPr>
              <a:t>Maintain</a:t>
            </a:r>
            <a:endParaRPr lang="en-PH" sz="2000" i="1" dirty="0">
              <a:solidFill>
                <a:srgbClr val="FF0000"/>
              </a:solidFill>
            </a:endParaRPr>
          </a:p>
        </p:txBody>
      </p:sp>
      <p:sp>
        <p:nvSpPr>
          <p:cNvPr id="10" name="TextBox 9"/>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8851930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42126" cy="1143000"/>
          </a:xfrm>
        </p:spPr>
        <p:txBody>
          <a:bodyPr>
            <a:noAutofit/>
          </a:bodyPr>
          <a:lstStyle/>
          <a:p>
            <a:r>
              <a:rPr lang="en-US" sz="2800" dirty="0" smtClean="0"/>
              <a:t>Reasons for Rating and Suggestions for Improvement</a:t>
            </a:r>
            <a:endParaRPr lang="en-US" sz="2800" dirty="0"/>
          </a:p>
        </p:txBody>
      </p:sp>
      <p:sp>
        <p:nvSpPr>
          <p:cNvPr id="4" name="Slide Number Placeholder 3"/>
          <p:cNvSpPr>
            <a:spLocks noGrp="1"/>
          </p:cNvSpPr>
          <p:nvPr>
            <p:ph type="sldNum" sz="quarter" idx="12"/>
          </p:nvPr>
        </p:nvSpPr>
        <p:spPr/>
        <p:txBody>
          <a:bodyPr/>
          <a:lstStyle/>
          <a:p>
            <a:fld id="{FD1F5157-FDDE-4CDF-8D20-C3A8F46CEA9B}" type="slidenum">
              <a:rPr lang="en-US" smtClean="0">
                <a:solidFill>
                  <a:prstClr val="black">
                    <a:tint val="75000"/>
                  </a:prstClr>
                </a:solidFill>
              </a:rPr>
              <a:pPr/>
              <a:t>29</a:t>
            </a:fld>
            <a:endParaRPr lang="en-US" dirty="0">
              <a:solidFill>
                <a:prstClr val="black">
                  <a:tint val="75000"/>
                </a:prstClr>
              </a:solidFill>
            </a:endParaRPr>
          </a:p>
        </p:txBody>
      </p:sp>
      <p:sp>
        <p:nvSpPr>
          <p:cNvPr id="6" name="Date Placeholder 5"/>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pic>
        <p:nvPicPr>
          <p:cNvPr id="14" name="Picture 13"/>
          <p:cNvPicPr>
            <a:picLocks noChangeAspect="1"/>
          </p:cNvPicPr>
          <p:nvPr/>
        </p:nvPicPr>
        <p:blipFill rotWithShape="1">
          <a:blip r:embed="rId3"/>
          <a:srcRect l="6293" t="28689" b="58333"/>
          <a:stretch/>
        </p:blipFill>
        <p:spPr>
          <a:xfrm>
            <a:off x="346840" y="1219200"/>
            <a:ext cx="8568559" cy="603250"/>
          </a:xfrm>
          <a:prstGeom prst="rect">
            <a:avLst/>
          </a:prstGeom>
        </p:spPr>
      </p:pic>
      <p:sp>
        <p:nvSpPr>
          <p:cNvPr id="15" name="TextBox 14"/>
          <p:cNvSpPr txBox="1"/>
          <p:nvPr/>
        </p:nvSpPr>
        <p:spPr>
          <a:xfrm>
            <a:off x="723277" y="2286000"/>
            <a:ext cx="4495800" cy="769441"/>
          </a:xfrm>
          <a:prstGeom prst="rect">
            <a:avLst/>
          </a:prstGeom>
          <a:noFill/>
        </p:spPr>
        <p:txBody>
          <a:bodyPr wrap="square" rtlCol="0">
            <a:spAutoFit/>
          </a:bodyPr>
          <a:lstStyle/>
          <a:p>
            <a:pPr>
              <a:buFont typeface="Arial" pitchFamily="34" charset="0"/>
              <a:buChar char="•"/>
            </a:pPr>
            <a:r>
              <a:rPr lang="en-PH" sz="2400" b="1" dirty="0" smtClean="0"/>
              <a:t>Availability of school canteen</a:t>
            </a:r>
          </a:p>
          <a:p>
            <a:r>
              <a:rPr lang="en-PH" dirty="0" smtClean="0"/>
              <a:t>	</a:t>
            </a:r>
            <a:r>
              <a:rPr lang="en-PH" sz="2000" dirty="0" smtClean="0"/>
              <a:t>-May school canteen</a:t>
            </a:r>
            <a:endParaRPr lang="en-PH" sz="2000" dirty="0"/>
          </a:p>
        </p:txBody>
      </p:sp>
      <p:sp>
        <p:nvSpPr>
          <p:cNvPr id="16" name="Rectangle 15"/>
          <p:cNvSpPr/>
          <p:nvPr/>
        </p:nvSpPr>
        <p:spPr>
          <a:xfrm>
            <a:off x="5715000" y="2590800"/>
            <a:ext cx="1862711" cy="400110"/>
          </a:xfrm>
          <a:prstGeom prst="rect">
            <a:avLst/>
          </a:prstGeom>
        </p:spPr>
        <p:txBody>
          <a:bodyPr wrap="square">
            <a:spAutoFit/>
          </a:bodyPr>
          <a:lstStyle/>
          <a:p>
            <a:r>
              <a:rPr lang="en-PH" sz="2000" i="1" dirty="0" smtClean="0">
                <a:solidFill>
                  <a:srgbClr val="FF0000"/>
                </a:solidFill>
              </a:rPr>
              <a:t>Maintain</a:t>
            </a:r>
            <a:endParaRPr lang="en-PH" sz="2000" i="1" dirty="0">
              <a:solidFill>
                <a:srgbClr val="FF0000"/>
              </a:solidFill>
            </a:endParaRPr>
          </a:p>
        </p:txBody>
      </p:sp>
      <p:sp>
        <p:nvSpPr>
          <p:cNvPr id="17" name="TextBox 16"/>
          <p:cNvSpPr txBox="1"/>
          <p:nvPr/>
        </p:nvSpPr>
        <p:spPr>
          <a:xfrm>
            <a:off x="723277" y="3810000"/>
            <a:ext cx="7201523" cy="707886"/>
          </a:xfrm>
          <a:prstGeom prst="rect">
            <a:avLst/>
          </a:prstGeom>
          <a:noFill/>
        </p:spPr>
        <p:txBody>
          <a:bodyPr wrap="none" rtlCol="0">
            <a:spAutoFit/>
          </a:bodyPr>
          <a:lstStyle/>
          <a:p>
            <a:pPr>
              <a:buFont typeface="Arial" pitchFamily="34" charset="0"/>
              <a:buChar char="•"/>
            </a:pPr>
            <a:r>
              <a:rPr lang="en-PH" sz="2000" b="1" dirty="0" smtClean="0"/>
              <a:t>Availability of functional basic facilities( table, chair, electric fans)</a:t>
            </a:r>
          </a:p>
          <a:p>
            <a:r>
              <a:rPr lang="en-PH" sz="2000" dirty="0" smtClean="0"/>
              <a:t>	- Complete basic equipments</a:t>
            </a:r>
            <a:endParaRPr lang="en-PH" sz="2000" dirty="0"/>
          </a:p>
        </p:txBody>
      </p:sp>
      <p:sp>
        <p:nvSpPr>
          <p:cNvPr id="18" name="Rectangle 17"/>
          <p:cNvSpPr/>
          <p:nvPr/>
        </p:nvSpPr>
        <p:spPr>
          <a:xfrm>
            <a:off x="5486400" y="4225159"/>
            <a:ext cx="2971800" cy="707886"/>
          </a:xfrm>
          <a:prstGeom prst="rect">
            <a:avLst/>
          </a:prstGeom>
        </p:spPr>
        <p:txBody>
          <a:bodyPr wrap="square">
            <a:spAutoFit/>
          </a:bodyPr>
          <a:lstStyle/>
          <a:p>
            <a:r>
              <a:rPr lang="en-PH" sz="2000" i="1" dirty="0" smtClean="0">
                <a:solidFill>
                  <a:srgbClr val="FF0000"/>
                </a:solidFill>
              </a:rPr>
              <a:t>-Maintain</a:t>
            </a:r>
          </a:p>
          <a:p>
            <a:r>
              <a:rPr lang="en-PH" sz="2000" i="1" dirty="0" smtClean="0">
                <a:solidFill>
                  <a:srgbClr val="FF0000"/>
                </a:solidFill>
              </a:rPr>
              <a:t>-More basic facilities</a:t>
            </a:r>
            <a:endParaRPr lang="en-PH" sz="2000" i="1" dirty="0">
              <a:solidFill>
                <a:srgbClr val="FF0000"/>
              </a:solidFill>
            </a:endParaRPr>
          </a:p>
        </p:txBody>
      </p:sp>
      <p:sp>
        <p:nvSpPr>
          <p:cNvPr id="10" name="TextBox 9"/>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914123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3480" y="2641092"/>
            <a:ext cx="1972055"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540623" y="2641092"/>
            <a:ext cx="2172843" cy="5715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673480" y="3189671"/>
            <a:ext cx="3334633" cy="57180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981200" y="2819348"/>
            <a:ext cx="1115592" cy="926247"/>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305799" y="2362200"/>
            <a:ext cx="123825" cy="1600835"/>
          </a:xfrm>
          <a:custGeom>
            <a:avLst/>
            <a:gdLst/>
            <a:ahLst/>
            <a:cxnLst/>
            <a:rect l="l" t="t" r="r" b="b"/>
            <a:pathLst>
              <a:path w="123825" h="1600835">
                <a:moveTo>
                  <a:pt x="0" y="1600712"/>
                </a:moveTo>
                <a:lnTo>
                  <a:pt x="123205" y="1600712"/>
                </a:lnTo>
                <a:lnTo>
                  <a:pt x="123205" y="0"/>
                </a:lnTo>
                <a:lnTo>
                  <a:pt x="0" y="0"/>
                </a:lnTo>
                <a:lnTo>
                  <a:pt x="0" y="1600712"/>
                </a:lnTo>
                <a:close/>
              </a:path>
            </a:pathLst>
          </a:custGeom>
          <a:solidFill>
            <a:srgbClr val="943735"/>
          </a:solid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55F2A61E-48FD-4F96-85A2-4E092D9FE7A4}" type="slidenum">
              <a:rPr lang="en-US" smtClean="0"/>
              <a:t>3</a:t>
            </a:fld>
            <a:endParaRPr lang="en-US"/>
          </a:p>
        </p:txBody>
      </p:sp>
      <p:sp>
        <p:nvSpPr>
          <p:cNvPr id="8" name="Date Placeholder 7"/>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353892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42126" cy="1143000"/>
          </a:xfrm>
        </p:spPr>
        <p:txBody>
          <a:bodyPr>
            <a:noAutofit/>
          </a:bodyPr>
          <a:lstStyle/>
          <a:p>
            <a:r>
              <a:rPr lang="en-US" sz="2800" dirty="0" smtClean="0"/>
              <a:t>Reasons for Rating and Suggestions for Improvement</a:t>
            </a:r>
            <a:endParaRPr lang="en-US" sz="2800" dirty="0"/>
          </a:p>
        </p:txBody>
      </p:sp>
      <p:sp>
        <p:nvSpPr>
          <p:cNvPr id="4" name="Slide Number Placeholder 3"/>
          <p:cNvSpPr>
            <a:spLocks noGrp="1"/>
          </p:cNvSpPr>
          <p:nvPr>
            <p:ph type="sldNum" sz="quarter" idx="12"/>
          </p:nvPr>
        </p:nvSpPr>
        <p:spPr/>
        <p:txBody>
          <a:bodyPr/>
          <a:lstStyle/>
          <a:p>
            <a:fld id="{FD1F5157-FDDE-4CDF-8D20-C3A8F46CEA9B}" type="slidenum">
              <a:rPr lang="en-US" smtClean="0">
                <a:solidFill>
                  <a:prstClr val="black">
                    <a:tint val="75000"/>
                  </a:prstClr>
                </a:solidFill>
              </a:rPr>
              <a:pPr/>
              <a:t>30</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pic>
        <p:nvPicPr>
          <p:cNvPr id="12" name="Picture 11"/>
          <p:cNvPicPr>
            <a:picLocks noChangeAspect="1"/>
          </p:cNvPicPr>
          <p:nvPr/>
        </p:nvPicPr>
        <p:blipFill rotWithShape="1">
          <a:blip r:embed="rId3"/>
          <a:srcRect t="41326" r="13333" b="46068"/>
          <a:stretch/>
        </p:blipFill>
        <p:spPr>
          <a:xfrm>
            <a:off x="304800" y="838200"/>
            <a:ext cx="7924800" cy="585952"/>
          </a:xfrm>
          <a:prstGeom prst="rect">
            <a:avLst/>
          </a:prstGeom>
        </p:spPr>
      </p:pic>
      <p:sp>
        <p:nvSpPr>
          <p:cNvPr id="17" name="TextBox 16"/>
          <p:cNvSpPr txBox="1"/>
          <p:nvPr/>
        </p:nvSpPr>
        <p:spPr>
          <a:xfrm>
            <a:off x="381000" y="1828800"/>
            <a:ext cx="7543800" cy="1077218"/>
          </a:xfrm>
          <a:prstGeom prst="rect">
            <a:avLst/>
          </a:prstGeom>
          <a:noFill/>
        </p:spPr>
        <p:txBody>
          <a:bodyPr wrap="square" rtlCol="0">
            <a:spAutoFit/>
          </a:bodyPr>
          <a:lstStyle/>
          <a:p>
            <a:pPr>
              <a:buFont typeface="Arial" pitchFamily="34" charset="0"/>
              <a:buChar char="•"/>
            </a:pPr>
            <a:r>
              <a:rPr lang="en-PH" sz="2400" b="1" dirty="0" smtClean="0"/>
              <a:t>Treatment of students(  Teacher-Student relationship)</a:t>
            </a:r>
          </a:p>
          <a:p>
            <a:r>
              <a:rPr lang="en-PH" dirty="0" smtClean="0"/>
              <a:t>	</a:t>
            </a:r>
            <a:r>
              <a:rPr lang="en-PH" sz="2000" dirty="0" smtClean="0"/>
              <a:t>-Very good</a:t>
            </a:r>
          </a:p>
          <a:p>
            <a:r>
              <a:rPr lang="en-PH" sz="2000" dirty="0" smtClean="0"/>
              <a:t>	-Nice, Caring/Approachable</a:t>
            </a:r>
          </a:p>
        </p:txBody>
      </p:sp>
      <p:sp>
        <p:nvSpPr>
          <p:cNvPr id="18" name="Rectangle 17"/>
          <p:cNvSpPr/>
          <p:nvPr/>
        </p:nvSpPr>
        <p:spPr>
          <a:xfrm>
            <a:off x="4495800" y="2489537"/>
            <a:ext cx="4495800" cy="1015663"/>
          </a:xfrm>
          <a:prstGeom prst="rect">
            <a:avLst/>
          </a:prstGeom>
        </p:spPr>
        <p:txBody>
          <a:bodyPr wrap="square">
            <a:spAutoFit/>
          </a:bodyPr>
          <a:lstStyle/>
          <a:p>
            <a:r>
              <a:rPr lang="en-PH" sz="2000" i="1" dirty="0" smtClean="0">
                <a:solidFill>
                  <a:srgbClr val="FF0000"/>
                </a:solidFill>
              </a:rPr>
              <a:t>-Maintain</a:t>
            </a:r>
          </a:p>
          <a:p>
            <a:r>
              <a:rPr lang="en-PH" sz="2000" i="1" dirty="0" smtClean="0">
                <a:solidFill>
                  <a:srgbClr val="FF0000"/>
                </a:solidFill>
              </a:rPr>
              <a:t>-</a:t>
            </a:r>
            <a:r>
              <a:rPr lang="en-PH" sz="2000" i="1" dirty="0" err="1" smtClean="0">
                <a:solidFill>
                  <a:srgbClr val="FF0000"/>
                </a:solidFill>
              </a:rPr>
              <a:t>Dapat</a:t>
            </a:r>
            <a:r>
              <a:rPr lang="en-PH" sz="2000" i="1" dirty="0" smtClean="0">
                <a:solidFill>
                  <a:srgbClr val="FF0000"/>
                </a:solidFill>
              </a:rPr>
              <a:t> </a:t>
            </a:r>
            <a:r>
              <a:rPr lang="en-PH" sz="2000" i="1" dirty="0" err="1" smtClean="0">
                <a:solidFill>
                  <a:srgbClr val="FF0000"/>
                </a:solidFill>
              </a:rPr>
              <a:t>pantay-pantay</a:t>
            </a:r>
            <a:r>
              <a:rPr lang="en-PH" sz="2000" i="1" dirty="0" smtClean="0">
                <a:solidFill>
                  <a:srgbClr val="FF0000"/>
                </a:solidFill>
              </a:rPr>
              <a:t> </a:t>
            </a:r>
            <a:r>
              <a:rPr lang="en-PH" sz="2000" i="1" dirty="0" err="1" smtClean="0">
                <a:solidFill>
                  <a:srgbClr val="FF0000"/>
                </a:solidFill>
              </a:rPr>
              <a:t>ang</a:t>
            </a:r>
            <a:r>
              <a:rPr lang="en-PH" sz="2000" i="1" dirty="0" smtClean="0">
                <a:solidFill>
                  <a:srgbClr val="FF0000"/>
                </a:solidFill>
              </a:rPr>
              <a:t> </a:t>
            </a:r>
            <a:r>
              <a:rPr lang="en-PH" sz="2000" i="1" dirty="0" err="1" smtClean="0">
                <a:solidFill>
                  <a:srgbClr val="FF0000"/>
                </a:solidFill>
              </a:rPr>
              <a:t>trato</a:t>
            </a:r>
            <a:r>
              <a:rPr lang="en-PH" sz="2000" i="1" dirty="0" smtClean="0">
                <a:solidFill>
                  <a:srgbClr val="FF0000"/>
                </a:solidFill>
              </a:rPr>
              <a:t> </a:t>
            </a:r>
            <a:r>
              <a:rPr lang="en-PH" sz="2000" i="1" dirty="0" err="1" smtClean="0">
                <a:solidFill>
                  <a:srgbClr val="FF0000"/>
                </a:solidFill>
              </a:rPr>
              <a:t>sa</a:t>
            </a:r>
            <a:r>
              <a:rPr lang="en-PH" sz="2000" i="1" dirty="0" smtClean="0">
                <a:solidFill>
                  <a:srgbClr val="FF0000"/>
                </a:solidFill>
              </a:rPr>
              <a:t> </a:t>
            </a:r>
            <a:r>
              <a:rPr lang="en-PH" sz="2000" i="1" dirty="0" err="1" smtClean="0">
                <a:solidFill>
                  <a:srgbClr val="FF0000"/>
                </a:solidFill>
              </a:rPr>
              <a:t>mga</a:t>
            </a:r>
            <a:r>
              <a:rPr lang="en-PH" sz="2000" i="1" dirty="0" smtClean="0">
                <a:solidFill>
                  <a:srgbClr val="FF0000"/>
                </a:solidFill>
              </a:rPr>
              <a:t> </a:t>
            </a:r>
            <a:r>
              <a:rPr lang="en-PH" sz="2000" i="1" dirty="0" err="1" smtClean="0">
                <a:solidFill>
                  <a:srgbClr val="FF0000"/>
                </a:solidFill>
              </a:rPr>
              <a:t>bata</a:t>
            </a:r>
            <a:endParaRPr lang="en-PH" sz="2000" i="1" dirty="0">
              <a:solidFill>
                <a:srgbClr val="FF0000"/>
              </a:solidFill>
            </a:endParaRPr>
          </a:p>
        </p:txBody>
      </p:sp>
      <p:sp>
        <p:nvSpPr>
          <p:cNvPr id="19" name="TextBox 18"/>
          <p:cNvSpPr txBox="1"/>
          <p:nvPr/>
        </p:nvSpPr>
        <p:spPr>
          <a:xfrm>
            <a:off x="381000" y="3581400"/>
            <a:ext cx="6096000" cy="1292662"/>
          </a:xfrm>
          <a:prstGeom prst="rect">
            <a:avLst/>
          </a:prstGeom>
          <a:noFill/>
        </p:spPr>
        <p:txBody>
          <a:bodyPr wrap="square" rtlCol="0">
            <a:spAutoFit/>
          </a:bodyPr>
          <a:lstStyle/>
          <a:p>
            <a:pPr>
              <a:buFont typeface="Arial" pitchFamily="34" charset="0"/>
              <a:buChar char="•"/>
            </a:pPr>
            <a:r>
              <a:rPr lang="en-PH" sz="2000" b="1" dirty="0" smtClean="0"/>
              <a:t>Availability of functional learning laboratory facilities</a:t>
            </a:r>
          </a:p>
          <a:p>
            <a:r>
              <a:rPr lang="en-PH" dirty="0" smtClean="0"/>
              <a:t>    -</a:t>
            </a:r>
            <a:r>
              <a:rPr lang="en-PH" sz="2000" dirty="0" smtClean="0"/>
              <a:t>Some schools lack of learning facilities esp. computers</a:t>
            </a:r>
          </a:p>
          <a:p>
            <a:r>
              <a:rPr lang="en-PH" sz="2000" dirty="0" smtClean="0"/>
              <a:t>    -May computers </a:t>
            </a:r>
            <a:r>
              <a:rPr lang="en-PH" sz="2000" dirty="0" err="1" smtClean="0"/>
              <a:t>sa</a:t>
            </a:r>
            <a:r>
              <a:rPr lang="en-PH" sz="2000" dirty="0" smtClean="0"/>
              <a:t> </a:t>
            </a:r>
            <a:r>
              <a:rPr lang="en-PH" sz="2000" dirty="0" err="1" smtClean="0"/>
              <a:t>ibang</a:t>
            </a:r>
            <a:r>
              <a:rPr lang="en-PH" sz="2000" dirty="0" smtClean="0"/>
              <a:t> schools </a:t>
            </a:r>
            <a:r>
              <a:rPr lang="en-PH" sz="2000" dirty="0" err="1" smtClean="0"/>
              <a:t>pero</a:t>
            </a:r>
            <a:r>
              <a:rPr lang="en-PH" sz="2000" dirty="0" smtClean="0"/>
              <a:t> may </a:t>
            </a:r>
            <a:r>
              <a:rPr lang="en-PH" sz="2000" dirty="0" err="1" smtClean="0"/>
              <a:t>bayad</a:t>
            </a:r>
            <a:endParaRPr lang="en-PH" sz="2000" dirty="0" smtClean="0"/>
          </a:p>
          <a:p>
            <a:r>
              <a:rPr lang="en-PH" dirty="0" smtClean="0"/>
              <a:t>	</a:t>
            </a:r>
            <a:endParaRPr lang="en-PH" dirty="0"/>
          </a:p>
        </p:txBody>
      </p:sp>
      <p:sp>
        <p:nvSpPr>
          <p:cNvPr id="20" name="Rectangle 19"/>
          <p:cNvSpPr/>
          <p:nvPr/>
        </p:nvSpPr>
        <p:spPr>
          <a:xfrm>
            <a:off x="4724400" y="4699337"/>
            <a:ext cx="3657600" cy="1015663"/>
          </a:xfrm>
          <a:prstGeom prst="rect">
            <a:avLst/>
          </a:prstGeom>
        </p:spPr>
        <p:txBody>
          <a:bodyPr wrap="square">
            <a:spAutoFit/>
          </a:bodyPr>
          <a:lstStyle/>
          <a:p>
            <a:r>
              <a:rPr lang="en-PH" sz="2000" i="1" dirty="0" smtClean="0">
                <a:solidFill>
                  <a:srgbClr val="FF0000"/>
                </a:solidFill>
              </a:rPr>
              <a:t>-</a:t>
            </a:r>
            <a:r>
              <a:rPr lang="en-PH" sz="2000" i="1" dirty="0" err="1" smtClean="0">
                <a:solidFill>
                  <a:srgbClr val="FF0000"/>
                </a:solidFill>
              </a:rPr>
              <a:t>Dapat</a:t>
            </a:r>
            <a:r>
              <a:rPr lang="en-PH" sz="2000" i="1" dirty="0" smtClean="0">
                <a:solidFill>
                  <a:srgbClr val="FF0000"/>
                </a:solidFill>
              </a:rPr>
              <a:t> </a:t>
            </a:r>
            <a:r>
              <a:rPr lang="en-PH" sz="2000" i="1" dirty="0" err="1" smtClean="0">
                <a:solidFill>
                  <a:srgbClr val="FF0000"/>
                </a:solidFill>
              </a:rPr>
              <a:t>dagdagan</a:t>
            </a:r>
            <a:r>
              <a:rPr lang="en-PH" sz="2000" i="1" dirty="0" smtClean="0">
                <a:solidFill>
                  <a:srgbClr val="FF0000"/>
                </a:solidFill>
              </a:rPr>
              <a:t> at </a:t>
            </a:r>
            <a:r>
              <a:rPr lang="en-PH" sz="2000" i="1" dirty="0" err="1" smtClean="0">
                <a:solidFill>
                  <a:srgbClr val="FF0000"/>
                </a:solidFill>
              </a:rPr>
              <a:t>ipagamit</a:t>
            </a:r>
            <a:r>
              <a:rPr lang="en-PH" sz="2000" i="1" dirty="0" smtClean="0">
                <a:solidFill>
                  <a:srgbClr val="FF0000"/>
                </a:solidFill>
              </a:rPr>
              <a:t> </a:t>
            </a:r>
            <a:r>
              <a:rPr lang="en-PH" sz="2000" i="1" dirty="0" err="1" smtClean="0">
                <a:solidFill>
                  <a:srgbClr val="FF0000"/>
                </a:solidFill>
              </a:rPr>
              <a:t>sa</a:t>
            </a:r>
            <a:endParaRPr lang="en-PH" sz="2000" i="1" dirty="0" smtClean="0">
              <a:solidFill>
                <a:srgbClr val="FF0000"/>
              </a:solidFill>
            </a:endParaRPr>
          </a:p>
          <a:p>
            <a:r>
              <a:rPr lang="en-PH" sz="2000" i="1" dirty="0" smtClean="0">
                <a:solidFill>
                  <a:srgbClr val="FF0000"/>
                </a:solidFill>
              </a:rPr>
              <a:t> </a:t>
            </a:r>
            <a:r>
              <a:rPr lang="en-PH" sz="2000" i="1" dirty="0" err="1" smtClean="0">
                <a:solidFill>
                  <a:srgbClr val="FF0000"/>
                </a:solidFill>
              </a:rPr>
              <a:t>mga</a:t>
            </a:r>
            <a:r>
              <a:rPr lang="en-PH" sz="2000" i="1" dirty="0" smtClean="0">
                <a:solidFill>
                  <a:srgbClr val="FF0000"/>
                </a:solidFill>
              </a:rPr>
              <a:t> </a:t>
            </a:r>
            <a:r>
              <a:rPr lang="en-PH" sz="2000" i="1" dirty="0" err="1" smtClean="0">
                <a:solidFill>
                  <a:srgbClr val="FF0000"/>
                </a:solidFill>
              </a:rPr>
              <a:t>bata</a:t>
            </a:r>
            <a:endParaRPr lang="en-PH" sz="2000" i="1" dirty="0" smtClean="0">
              <a:solidFill>
                <a:srgbClr val="FF0000"/>
              </a:solidFill>
            </a:endParaRPr>
          </a:p>
          <a:p>
            <a:r>
              <a:rPr lang="en-PH" sz="2000" i="1" dirty="0" smtClean="0">
                <a:solidFill>
                  <a:srgbClr val="FF0000"/>
                </a:solidFill>
              </a:rPr>
              <a:t>- </a:t>
            </a:r>
            <a:r>
              <a:rPr lang="en-PH" sz="2000" i="1" dirty="0" err="1" smtClean="0">
                <a:solidFill>
                  <a:srgbClr val="FF0000"/>
                </a:solidFill>
              </a:rPr>
              <a:t>Ipagamit</a:t>
            </a:r>
            <a:r>
              <a:rPr lang="en-PH" sz="2000" i="1" dirty="0" smtClean="0">
                <a:solidFill>
                  <a:srgbClr val="FF0000"/>
                </a:solidFill>
              </a:rPr>
              <a:t> </a:t>
            </a:r>
            <a:r>
              <a:rPr lang="en-PH" sz="2000" i="1" dirty="0" err="1" smtClean="0">
                <a:solidFill>
                  <a:srgbClr val="FF0000"/>
                </a:solidFill>
              </a:rPr>
              <a:t>ng</a:t>
            </a:r>
            <a:r>
              <a:rPr lang="en-PH" sz="2000" i="1" dirty="0" smtClean="0">
                <a:solidFill>
                  <a:srgbClr val="FF0000"/>
                </a:solidFill>
              </a:rPr>
              <a:t> </a:t>
            </a:r>
            <a:r>
              <a:rPr lang="en-PH" sz="2000" i="1" dirty="0" err="1" smtClean="0">
                <a:solidFill>
                  <a:srgbClr val="FF0000"/>
                </a:solidFill>
              </a:rPr>
              <a:t>libre</a:t>
            </a:r>
            <a:endParaRPr lang="en-PH" sz="2000" i="1" dirty="0">
              <a:solidFill>
                <a:srgbClr val="FF0000"/>
              </a:solidFill>
            </a:endParaRPr>
          </a:p>
        </p:txBody>
      </p:sp>
      <p:sp>
        <p:nvSpPr>
          <p:cNvPr id="10" name="TextBox 9"/>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1769642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42126" cy="1143000"/>
          </a:xfrm>
        </p:spPr>
        <p:txBody>
          <a:bodyPr>
            <a:noAutofit/>
          </a:bodyPr>
          <a:lstStyle/>
          <a:p>
            <a:r>
              <a:rPr lang="en-US" sz="2800" dirty="0" smtClean="0"/>
              <a:t>Reasons for Rating and Suggestions for Improvement</a:t>
            </a:r>
            <a:endParaRPr lang="en-US" sz="2800" dirty="0"/>
          </a:p>
        </p:txBody>
      </p:sp>
      <p:sp>
        <p:nvSpPr>
          <p:cNvPr id="4" name="Slide Number Placeholder 3"/>
          <p:cNvSpPr>
            <a:spLocks noGrp="1"/>
          </p:cNvSpPr>
          <p:nvPr>
            <p:ph type="sldNum" sz="quarter" idx="12"/>
          </p:nvPr>
        </p:nvSpPr>
        <p:spPr/>
        <p:txBody>
          <a:bodyPr/>
          <a:lstStyle/>
          <a:p>
            <a:fld id="{FD1F5157-FDDE-4CDF-8D20-C3A8F46CEA9B}" type="slidenum">
              <a:rPr lang="en-US" smtClean="0">
                <a:solidFill>
                  <a:prstClr val="black">
                    <a:tint val="75000"/>
                  </a:prstClr>
                </a:solidFill>
              </a:rPr>
              <a:pPr/>
              <a:t>31</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pic>
        <p:nvPicPr>
          <p:cNvPr id="17" name="Picture 16"/>
          <p:cNvPicPr>
            <a:picLocks noChangeAspect="1"/>
          </p:cNvPicPr>
          <p:nvPr/>
        </p:nvPicPr>
        <p:blipFill rotWithShape="1">
          <a:blip r:embed="rId3"/>
          <a:srcRect t="53962" r="15172" b="33743"/>
          <a:stretch/>
        </p:blipFill>
        <p:spPr>
          <a:xfrm>
            <a:off x="549166" y="990600"/>
            <a:ext cx="7756634" cy="571500"/>
          </a:xfrm>
          <a:prstGeom prst="rect">
            <a:avLst/>
          </a:prstGeom>
        </p:spPr>
      </p:pic>
      <p:sp>
        <p:nvSpPr>
          <p:cNvPr id="18" name="TextBox 17"/>
          <p:cNvSpPr txBox="1"/>
          <p:nvPr/>
        </p:nvSpPr>
        <p:spPr>
          <a:xfrm>
            <a:off x="304800" y="2133600"/>
            <a:ext cx="5943600" cy="769441"/>
          </a:xfrm>
          <a:prstGeom prst="rect">
            <a:avLst/>
          </a:prstGeom>
          <a:noFill/>
        </p:spPr>
        <p:txBody>
          <a:bodyPr wrap="square" rtlCol="0">
            <a:spAutoFit/>
          </a:bodyPr>
          <a:lstStyle/>
          <a:p>
            <a:pPr>
              <a:buFont typeface="Arial" pitchFamily="34" charset="0"/>
              <a:buChar char="•"/>
            </a:pPr>
            <a:r>
              <a:rPr lang="en-PH" sz="2400" b="1" dirty="0" smtClean="0"/>
              <a:t>Availability of textbooks/ children’s books</a:t>
            </a:r>
          </a:p>
          <a:p>
            <a:r>
              <a:rPr lang="en-PH" dirty="0" smtClean="0"/>
              <a:t>	</a:t>
            </a:r>
            <a:r>
              <a:rPr lang="en-PH" sz="2000" dirty="0" smtClean="0"/>
              <a:t>-Not complete</a:t>
            </a:r>
            <a:endParaRPr lang="en-PH" sz="2000" dirty="0"/>
          </a:p>
        </p:txBody>
      </p:sp>
      <p:sp>
        <p:nvSpPr>
          <p:cNvPr id="20" name="Rectangle 19"/>
          <p:cNvSpPr/>
          <p:nvPr/>
        </p:nvSpPr>
        <p:spPr>
          <a:xfrm>
            <a:off x="4648200" y="2590800"/>
            <a:ext cx="4419600" cy="1015663"/>
          </a:xfrm>
          <a:prstGeom prst="rect">
            <a:avLst/>
          </a:prstGeom>
        </p:spPr>
        <p:txBody>
          <a:bodyPr wrap="square">
            <a:spAutoFit/>
          </a:bodyPr>
          <a:lstStyle/>
          <a:p>
            <a:r>
              <a:rPr lang="en-PH" sz="2000" i="1" dirty="0" smtClean="0">
                <a:solidFill>
                  <a:srgbClr val="FF0000"/>
                </a:solidFill>
              </a:rPr>
              <a:t>-Sana </a:t>
            </a:r>
            <a:r>
              <a:rPr lang="en-PH" sz="2000" i="1" dirty="0" err="1" smtClean="0">
                <a:solidFill>
                  <a:srgbClr val="FF0000"/>
                </a:solidFill>
              </a:rPr>
              <a:t>kumpleto</a:t>
            </a:r>
            <a:r>
              <a:rPr lang="en-PH" sz="2000" i="1" dirty="0" smtClean="0">
                <a:solidFill>
                  <a:srgbClr val="FF0000"/>
                </a:solidFill>
              </a:rPr>
              <a:t> </a:t>
            </a:r>
            <a:r>
              <a:rPr lang="en-PH" sz="2000" i="1" dirty="0" err="1" smtClean="0">
                <a:solidFill>
                  <a:srgbClr val="FF0000"/>
                </a:solidFill>
              </a:rPr>
              <a:t>ang</a:t>
            </a:r>
            <a:r>
              <a:rPr lang="en-PH" sz="2000" i="1" dirty="0" smtClean="0">
                <a:solidFill>
                  <a:srgbClr val="FF0000"/>
                </a:solidFill>
              </a:rPr>
              <a:t> </a:t>
            </a:r>
            <a:r>
              <a:rPr lang="en-PH" sz="2000" i="1" dirty="0" err="1" smtClean="0">
                <a:solidFill>
                  <a:srgbClr val="FF0000"/>
                </a:solidFill>
              </a:rPr>
              <a:t>maibigay</a:t>
            </a:r>
            <a:endParaRPr lang="en-PH" sz="2000" i="1" dirty="0" smtClean="0">
              <a:solidFill>
                <a:srgbClr val="FF0000"/>
              </a:solidFill>
            </a:endParaRPr>
          </a:p>
          <a:p>
            <a:r>
              <a:rPr lang="en-PH" sz="2000" i="1" dirty="0" smtClean="0">
                <a:solidFill>
                  <a:srgbClr val="FF0000"/>
                </a:solidFill>
              </a:rPr>
              <a:t>-</a:t>
            </a:r>
            <a:r>
              <a:rPr lang="en-PH" sz="2000" i="1" dirty="0" err="1" smtClean="0">
                <a:solidFill>
                  <a:srgbClr val="FF0000"/>
                </a:solidFill>
              </a:rPr>
              <a:t>Dapat</a:t>
            </a:r>
            <a:r>
              <a:rPr lang="en-PH" sz="2000" i="1" dirty="0" smtClean="0">
                <a:solidFill>
                  <a:srgbClr val="FF0000"/>
                </a:solidFill>
              </a:rPr>
              <a:t> </a:t>
            </a:r>
            <a:r>
              <a:rPr lang="en-PH" sz="2000" i="1" dirty="0" err="1" smtClean="0">
                <a:solidFill>
                  <a:srgbClr val="FF0000"/>
                </a:solidFill>
              </a:rPr>
              <a:t>lahat</a:t>
            </a:r>
            <a:r>
              <a:rPr lang="en-PH" sz="2000" i="1" dirty="0" smtClean="0">
                <a:solidFill>
                  <a:srgbClr val="FF0000"/>
                </a:solidFill>
              </a:rPr>
              <a:t> </a:t>
            </a:r>
            <a:r>
              <a:rPr lang="en-PH" sz="2000" i="1" dirty="0" err="1" smtClean="0">
                <a:solidFill>
                  <a:srgbClr val="FF0000"/>
                </a:solidFill>
              </a:rPr>
              <a:t>ng</a:t>
            </a:r>
            <a:r>
              <a:rPr lang="en-PH" sz="2000" i="1" dirty="0" smtClean="0">
                <a:solidFill>
                  <a:srgbClr val="FF0000"/>
                </a:solidFill>
              </a:rPr>
              <a:t> </a:t>
            </a:r>
            <a:r>
              <a:rPr lang="en-PH" sz="2000" i="1" dirty="0" err="1" smtClean="0">
                <a:solidFill>
                  <a:srgbClr val="FF0000"/>
                </a:solidFill>
              </a:rPr>
              <a:t>estudyante</a:t>
            </a:r>
            <a:r>
              <a:rPr lang="en-PH" sz="2000" i="1" dirty="0" smtClean="0">
                <a:solidFill>
                  <a:srgbClr val="FF0000"/>
                </a:solidFill>
              </a:rPr>
              <a:t> </a:t>
            </a:r>
            <a:r>
              <a:rPr lang="en-PH" sz="2000" i="1" dirty="0" err="1" smtClean="0">
                <a:solidFill>
                  <a:srgbClr val="FF0000"/>
                </a:solidFill>
              </a:rPr>
              <a:t>mabigyan</a:t>
            </a:r>
            <a:r>
              <a:rPr lang="en-PH" sz="2000" i="1" dirty="0" smtClean="0">
                <a:solidFill>
                  <a:srgbClr val="FF0000"/>
                </a:solidFill>
              </a:rPr>
              <a:t> at </a:t>
            </a:r>
            <a:r>
              <a:rPr lang="en-PH" sz="2000" i="1" dirty="0" err="1" smtClean="0">
                <a:solidFill>
                  <a:srgbClr val="FF0000"/>
                </a:solidFill>
              </a:rPr>
              <a:t>pwedeng</a:t>
            </a:r>
            <a:r>
              <a:rPr lang="en-PH" sz="2000" i="1" dirty="0" smtClean="0">
                <a:solidFill>
                  <a:srgbClr val="FF0000"/>
                </a:solidFill>
              </a:rPr>
              <a:t> </a:t>
            </a:r>
            <a:r>
              <a:rPr lang="en-PH" sz="2000" i="1" dirty="0" err="1" smtClean="0">
                <a:solidFill>
                  <a:srgbClr val="FF0000"/>
                </a:solidFill>
              </a:rPr>
              <a:t>iuwi</a:t>
            </a:r>
            <a:endParaRPr lang="en-PH" sz="2000" i="1" dirty="0" smtClean="0">
              <a:solidFill>
                <a:srgbClr val="FF0000"/>
              </a:solidFill>
            </a:endParaRPr>
          </a:p>
        </p:txBody>
      </p:sp>
      <p:sp>
        <p:nvSpPr>
          <p:cNvPr id="22" name="TextBox 21"/>
          <p:cNvSpPr txBox="1"/>
          <p:nvPr/>
        </p:nvSpPr>
        <p:spPr>
          <a:xfrm>
            <a:off x="304800" y="3657600"/>
            <a:ext cx="6781800" cy="1046440"/>
          </a:xfrm>
          <a:prstGeom prst="rect">
            <a:avLst/>
          </a:prstGeom>
          <a:noFill/>
        </p:spPr>
        <p:txBody>
          <a:bodyPr wrap="square" rtlCol="0">
            <a:spAutoFit/>
          </a:bodyPr>
          <a:lstStyle/>
          <a:p>
            <a:pPr>
              <a:buFont typeface="Arial" pitchFamily="34" charset="0"/>
              <a:buChar char="•"/>
            </a:pPr>
            <a:r>
              <a:rPr lang="en-PH" sz="2400" b="1" dirty="0" smtClean="0"/>
              <a:t>Safety of the students</a:t>
            </a:r>
          </a:p>
          <a:p>
            <a:r>
              <a:rPr lang="en-PH" dirty="0" smtClean="0"/>
              <a:t>   -</a:t>
            </a:r>
            <a:r>
              <a:rPr lang="en-PH" sz="2000" dirty="0" smtClean="0"/>
              <a:t>Some schools do not have security guard and  sec</a:t>
            </a:r>
            <a:r>
              <a:rPr lang="en-PH" dirty="0" smtClean="0"/>
              <a:t>urity fences</a:t>
            </a:r>
          </a:p>
          <a:p>
            <a:r>
              <a:rPr lang="en-PH" dirty="0" smtClean="0"/>
              <a:t>   - May security fences </a:t>
            </a:r>
            <a:r>
              <a:rPr lang="en-PH" dirty="0" err="1" smtClean="0"/>
              <a:t>pero</a:t>
            </a:r>
            <a:r>
              <a:rPr lang="en-PH" dirty="0" smtClean="0"/>
              <a:t> </a:t>
            </a:r>
            <a:r>
              <a:rPr lang="en-PH" dirty="0" err="1" smtClean="0"/>
              <a:t>mababa</a:t>
            </a:r>
            <a:endParaRPr lang="en-PH" dirty="0"/>
          </a:p>
        </p:txBody>
      </p:sp>
      <p:sp>
        <p:nvSpPr>
          <p:cNvPr id="23" name="Rectangle 22"/>
          <p:cNvSpPr/>
          <p:nvPr/>
        </p:nvSpPr>
        <p:spPr>
          <a:xfrm>
            <a:off x="4648200" y="4343400"/>
            <a:ext cx="4572000" cy="707886"/>
          </a:xfrm>
          <a:prstGeom prst="rect">
            <a:avLst/>
          </a:prstGeom>
        </p:spPr>
        <p:txBody>
          <a:bodyPr>
            <a:spAutoFit/>
          </a:bodyPr>
          <a:lstStyle/>
          <a:p>
            <a:r>
              <a:rPr lang="en-PH" sz="2000" i="1" dirty="0" smtClean="0">
                <a:solidFill>
                  <a:srgbClr val="FF0000"/>
                </a:solidFill>
              </a:rPr>
              <a:t>-</a:t>
            </a:r>
            <a:r>
              <a:rPr lang="en-PH" sz="2000" i="1" dirty="0" err="1" smtClean="0">
                <a:solidFill>
                  <a:srgbClr val="FF0000"/>
                </a:solidFill>
              </a:rPr>
              <a:t>Dapat</a:t>
            </a:r>
            <a:r>
              <a:rPr lang="en-PH" sz="2000" i="1" dirty="0" smtClean="0">
                <a:solidFill>
                  <a:srgbClr val="FF0000"/>
                </a:solidFill>
              </a:rPr>
              <a:t> may guard at </a:t>
            </a:r>
            <a:r>
              <a:rPr lang="en-PH" sz="2000" i="1" dirty="0" err="1" smtClean="0">
                <a:solidFill>
                  <a:srgbClr val="FF0000"/>
                </a:solidFill>
              </a:rPr>
              <a:t>mas</a:t>
            </a:r>
            <a:r>
              <a:rPr lang="en-PH" sz="2000" i="1" dirty="0" smtClean="0">
                <a:solidFill>
                  <a:srgbClr val="FF0000"/>
                </a:solidFill>
              </a:rPr>
              <a:t> </a:t>
            </a:r>
            <a:r>
              <a:rPr lang="en-PH" sz="2000" i="1" dirty="0" err="1" smtClean="0">
                <a:solidFill>
                  <a:srgbClr val="FF0000"/>
                </a:solidFill>
              </a:rPr>
              <a:t>mataas</a:t>
            </a:r>
            <a:r>
              <a:rPr lang="en-PH" sz="2000" i="1" dirty="0" smtClean="0">
                <a:solidFill>
                  <a:srgbClr val="FF0000"/>
                </a:solidFill>
              </a:rPr>
              <a:t> </a:t>
            </a:r>
            <a:r>
              <a:rPr lang="en-PH" sz="2000" i="1" dirty="0" err="1" smtClean="0">
                <a:solidFill>
                  <a:srgbClr val="FF0000"/>
                </a:solidFill>
              </a:rPr>
              <a:t>sana</a:t>
            </a:r>
            <a:r>
              <a:rPr lang="en-PH" sz="2000" i="1" dirty="0" smtClean="0">
                <a:solidFill>
                  <a:srgbClr val="FF0000"/>
                </a:solidFill>
              </a:rPr>
              <a:t> </a:t>
            </a:r>
            <a:r>
              <a:rPr lang="en-PH" sz="2000" i="1" dirty="0" err="1" smtClean="0">
                <a:solidFill>
                  <a:srgbClr val="FF0000"/>
                </a:solidFill>
              </a:rPr>
              <a:t>ang</a:t>
            </a:r>
            <a:r>
              <a:rPr lang="en-PH" sz="2000" i="1" dirty="0" smtClean="0">
                <a:solidFill>
                  <a:srgbClr val="FF0000"/>
                </a:solidFill>
              </a:rPr>
              <a:t> </a:t>
            </a:r>
            <a:r>
              <a:rPr lang="en-PH" sz="2000" i="1" dirty="0" err="1" smtClean="0">
                <a:solidFill>
                  <a:srgbClr val="FF0000"/>
                </a:solidFill>
              </a:rPr>
              <a:t>bakod</a:t>
            </a:r>
            <a:endParaRPr lang="en-PH" sz="2000" i="1" dirty="0">
              <a:solidFill>
                <a:srgbClr val="FF0000"/>
              </a:solidFill>
            </a:endParaRPr>
          </a:p>
        </p:txBody>
      </p:sp>
      <p:sp>
        <p:nvSpPr>
          <p:cNvPr id="10" name="TextBox 9"/>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318940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42126" cy="1143000"/>
          </a:xfrm>
        </p:spPr>
        <p:txBody>
          <a:bodyPr>
            <a:noAutofit/>
          </a:bodyPr>
          <a:lstStyle/>
          <a:p>
            <a:r>
              <a:rPr lang="en-US" sz="2800" dirty="0" smtClean="0"/>
              <a:t>Reasons for Rating and Suggestions for Improvement</a:t>
            </a:r>
            <a:endParaRPr lang="en-US" sz="2800" dirty="0"/>
          </a:p>
        </p:txBody>
      </p:sp>
      <p:sp>
        <p:nvSpPr>
          <p:cNvPr id="4" name="Slide Number Placeholder 3"/>
          <p:cNvSpPr>
            <a:spLocks noGrp="1"/>
          </p:cNvSpPr>
          <p:nvPr>
            <p:ph type="sldNum" sz="quarter" idx="12"/>
          </p:nvPr>
        </p:nvSpPr>
        <p:spPr/>
        <p:txBody>
          <a:bodyPr/>
          <a:lstStyle/>
          <a:p>
            <a:fld id="{FD1F5157-FDDE-4CDF-8D20-C3A8F46CEA9B}" type="slidenum">
              <a:rPr lang="en-US" smtClean="0">
                <a:solidFill>
                  <a:prstClr val="black">
                    <a:tint val="75000"/>
                  </a:prstClr>
                </a:solidFill>
              </a:rPr>
              <a:pPr/>
              <a:t>32</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pic>
        <p:nvPicPr>
          <p:cNvPr id="17" name="Picture 16"/>
          <p:cNvPicPr>
            <a:picLocks noChangeAspect="1"/>
          </p:cNvPicPr>
          <p:nvPr/>
        </p:nvPicPr>
        <p:blipFill rotWithShape="1">
          <a:blip r:embed="rId3"/>
          <a:srcRect t="66599" r="15172" b="23155"/>
          <a:stretch/>
        </p:blipFill>
        <p:spPr>
          <a:xfrm>
            <a:off x="625366" y="990600"/>
            <a:ext cx="7756634" cy="476250"/>
          </a:xfrm>
          <a:prstGeom prst="rect">
            <a:avLst/>
          </a:prstGeom>
        </p:spPr>
      </p:pic>
      <p:sp>
        <p:nvSpPr>
          <p:cNvPr id="18" name="TextBox 17"/>
          <p:cNvSpPr txBox="1"/>
          <p:nvPr/>
        </p:nvSpPr>
        <p:spPr>
          <a:xfrm>
            <a:off x="485096" y="2133600"/>
            <a:ext cx="6739409" cy="1046440"/>
          </a:xfrm>
          <a:prstGeom prst="rect">
            <a:avLst/>
          </a:prstGeom>
          <a:noFill/>
        </p:spPr>
        <p:txBody>
          <a:bodyPr wrap="none" rtlCol="0">
            <a:spAutoFit/>
          </a:bodyPr>
          <a:lstStyle/>
          <a:p>
            <a:pPr>
              <a:buFont typeface="Arial" pitchFamily="34" charset="0"/>
              <a:buChar char="•"/>
            </a:pPr>
            <a:r>
              <a:rPr lang="en-PH" sz="2400" b="1" dirty="0" smtClean="0"/>
              <a:t>Availability of healthy food in the school canteen</a:t>
            </a:r>
          </a:p>
          <a:p>
            <a:r>
              <a:rPr lang="en-PH" dirty="0" smtClean="0"/>
              <a:t>   -</a:t>
            </a:r>
            <a:r>
              <a:rPr lang="en-PH" sz="2000" dirty="0" smtClean="0"/>
              <a:t>Junk foods and </a:t>
            </a:r>
            <a:r>
              <a:rPr lang="en-PH" sz="2000" dirty="0" err="1" smtClean="0"/>
              <a:t>softdrinks</a:t>
            </a:r>
            <a:r>
              <a:rPr lang="en-PH" sz="2000" dirty="0" smtClean="0"/>
              <a:t> still available in the school canteen</a:t>
            </a:r>
          </a:p>
          <a:p>
            <a:endParaRPr lang="en-PH" dirty="0"/>
          </a:p>
        </p:txBody>
      </p:sp>
      <p:sp>
        <p:nvSpPr>
          <p:cNvPr id="19" name="TextBox 18"/>
          <p:cNvSpPr txBox="1"/>
          <p:nvPr/>
        </p:nvSpPr>
        <p:spPr>
          <a:xfrm>
            <a:off x="5410200" y="2935069"/>
            <a:ext cx="3124200" cy="646331"/>
          </a:xfrm>
          <a:prstGeom prst="rect">
            <a:avLst/>
          </a:prstGeom>
          <a:noFill/>
        </p:spPr>
        <p:txBody>
          <a:bodyPr wrap="square" rtlCol="0">
            <a:spAutoFit/>
          </a:bodyPr>
          <a:lstStyle/>
          <a:p>
            <a:r>
              <a:rPr lang="en-PH" i="1" dirty="0" smtClean="0">
                <a:solidFill>
                  <a:srgbClr val="FF0000"/>
                </a:solidFill>
              </a:rPr>
              <a:t>-Sana </a:t>
            </a:r>
            <a:r>
              <a:rPr lang="en-PH" i="1" dirty="0" err="1" smtClean="0">
                <a:solidFill>
                  <a:srgbClr val="FF0000"/>
                </a:solidFill>
              </a:rPr>
              <a:t>wala</a:t>
            </a:r>
            <a:r>
              <a:rPr lang="en-PH" i="1" dirty="0" smtClean="0">
                <a:solidFill>
                  <a:srgbClr val="FF0000"/>
                </a:solidFill>
              </a:rPr>
              <a:t> </a:t>
            </a:r>
            <a:r>
              <a:rPr lang="en-PH" i="1" dirty="0" err="1" smtClean="0">
                <a:solidFill>
                  <a:srgbClr val="FF0000"/>
                </a:solidFill>
              </a:rPr>
              <a:t>ng</a:t>
            </a:r>
            <a:r>
              <a:rPr lang="en-PH" i="1" dirty="0" smtClean="0">
                <a:solidFill>
                  <a:srgbClr val="FF0000"/>
                </a:solidFill>
              </a:rPr>
              <a:t> </a:t>
            </a:r>
            <a:r>
              <a:rPr lang="en-PH" i="1" dirty="0" err="1" smtClean="0">
                <a:solidFill>
                  <a:srgbClr val="FF0000"/>
                </a:solidFill>
              </a:rPr>
              <a:t>softdrinks</a:t>
            </a:r>
            <a:r>
              <a:rPr lang="en-PH" i="1" dirty="0" smtClean="0">
                <a:solidFill>
                  <a:srgbClr val="FF0000"/>
                </a:solidFill>
              </a:rPr>
              <a:t> at</a:t>
            </a:r>
          </a:p>
          <a:p>
            <a:r>
              <a:rPr lang="en-PH" i="1" dirty="0" smtClean="0">
                <a:solidFill>
                  <a:srgbClr val="FF0000"/>
                </a:solidFill>
              </a:rPr>
              <a:t> junk foods </a:t>
            </a:r>
            <a:r>
              <a:rPr lang="en-PH" i="1" dirty="0" err="1" smtClean="0">
                <a:solidFill>
                  <a:srgbClr val="FF0000"/>
                </a:solidFill>
              </a:rPr>
              <a:t>sa</a:t>
            </a:r>
            <a:r>
              <a:rPr lang="en-PH" i="1" dirty="0" smtClean="0">
                <a:solidFill>
                  <a:srgbClr val="FF0000"/>
                </a:solidFill>
              </a:rPr>
              <a:t> </a:t>
            </a:r>
            <a:r>
              <a:rPr lang="en-PH" i="1" dirty="0" err="1" smtClean="0">
                <a:solidFill>
                  <a:srgbClr val="FF0000"/>
                </a:solidFill>
              </a:rPr>
              <a:t>mga</a:t>
            </a:r>
            <a:r>
              <a:rPr lang="en-PH" i="1" dirty="0" smtClean="0">
                <a:solidFill>
                  <a:srgbClr val="FF0000"/>
                </a:solidFill>
              </a:rPr>
              <a:t> canteen</a:t>
            </a:r>
            <a:endParaRPr lang="en-PH" i="1" dirty="0">
              <a:solidFill>
                <a:srgbClr val="FF0000"/>
              </a:solidFill>
            </a:endParaRPr>
          </a:p>
        </p:txBody>
      </p:sp>
      <p:sp>
        <p:nvSpPr>
          <p:cNvPr id="20" name="TextBox 19"/>
          <p:cNvSpPr txBox="1"/>
          <p:nvPr/>
        </p:nvSpPr>
        <p:spPr>
          <a:xfrm>
            <a:off x="485096" y="3886200"/>
            <a:ext cx="7515904" cy="1046440"/>
          </a:xfrm>
          <a:prstGeom prst="rect">
            <a:avLst/>
          </a:prstGeom>
          <a:noFill/>
        </p:spPr>
        <p:txBody>
          <a:bodyPr wrap="none" rtlCol="0">
            <a:spAutoFit/>
          </a:bodyPr>
          <a:lstStyle/>
          <a:p>
            <a:pPr>
              <a:buFont typeface="Arial" pitchFamily="34" charset="0"/>
              <a:buChar char="•"/>
            </a:pPr>
            <a:r>
              <a:rPr lang="en-PH" sz="2400" b="1" dirty="0" smtClean="0"/>
              <a:t>Availability of First Aid Medicines and Medical Personnel</a:t>
            </a:r>
          </a:p>
          <a:p>
            <a:r>
              <a:rPr lang="en-PH" dirty="0" smtClean="0"/>
              <a:t>   </a:t>
            </a:r>
            <a:r>
              <a:rPr lang="en-PH" sz="2000" dirty="0" smtClean="0"/>
              <a:t>-Some schools do not have medical personnel</a:t>
            </a:r>
          </a:p>
          <a:p>
            <a:endParaRPr lang="en-PH" dirty="0"/>
          </a:p>
        </p:txBody>
      </p:sp>
      <p:sp>
        <p:nvSpPr>
          <p:cNvPr id="21" name="TextBox 20"/>
          <p:cNvSpPr txBox="1"/>
          <p:nvPr/>
        </p:nvSpPr>
        <p:spPr>
          <a:xfrm>
            <a:off x="4724400" y="4626114"/>
            <a:ext cx="3772186" cy="707886"/>
          </a:xfrm>
          <a:prstGeom prst="rect">
            <a:avLst/>
          </a:prstGeom>
          <a:noFill/>
        </p:spPr>
        <p:txBody>
          <a:bodyPr wrap="none" rtlCol="0">
            <a:spAutoFit/>
          </a:bodyPr>
          <a:lstStyle/>
          <a:p>
            <a:r>
              <a:rPr lang="en-PH" sz="2000" i="1" dirty="0" smtClean="0">
                <a:solidFill>
                  <a:srgbClr val="FF0000"/>
                </a:solidFill>
              </a:rPr>
              <a:t>-</a:t>
            </a:r>
            <a:r>
              <a:rPr lang="en-PH" sz="2000" i="1" dirty="0" err="1" smtClean="0">
                <a:solidFill>
                  <a:srgbClr val="FF0000"/>
                </a:solidFill>
              </a:rPr>
              <a:t>Magkaroon</a:t>
            </a:r>
            <a:r>
              <a:rPr lang="en-PH" sz="2000" i="1" dirty="0" smtClean="0">
                <a:solidFill>
                  <a:srgbClr val="FF0000"/>
                </a:solidFill>
              </a:rPr>
              <a:t> din </a:t>
            </a:r>
            <a:r>
              <a:rPr lang="en-PH" sz="2000" i="1" dirty="0" err="1" smtClean="0">
                <a:solidFill>
                  <a:srgbClr val="FF0000"/>
                </a:solidFill>
              </a:rPr>
              <a:t>sana</a:t>
            </a:r>
            <a:r>
              <a:rPr lang="en-PH" sz="2000" i="1" dirty="0" smtClean="0">
                <a:solidFill>
                  <a:srgbClr val="FF0000"/>
                </a:solidFill>
              </a:rPr>
              <a:t> </a:t>
            </a:r>
            <a:r>
              <a:rPr lang="en-PH" sz="2000" i="1" dirty="0" err="1" smtClean="0">
                <a:solidFill>
                  <a:srgbClr val="FF0000"/>
                </a:solidFill>
              </a:rPr>
              <a:t>ng</a:t>
            </a:r>
            <a:r>
              <a:rPr lang="en-PH" sz="2000" i="1" dirty="0" smtClean="0">
                <a:solidFill>
                  <a:srgbClr val="FF0000"/>
                </a:solidFill>
              </a:rPr>
              <a:t> medical</a:t>
            </a:r>
          </a:p>
          <a:p>
            <a:r>
              <a:rPr lang="en-PH" sz="2000" i="1" dirty="0" smtClean="0">
                <a:solidFill>
                  <a:srgbClr val="FF0000"/>
                </a:solidFill>
              </a:rPr>
              <a:t> personnel </a:t>
            </a:r>
            <a:r>
              <a:rPr lang="en-PH" sz="2000" i="1" dirty="0" err="1" smtClean="0">
                <a:solidFill>
                  <a:srgbClr val="FF0000"/>
                </a:solidFill>
              </a:rPr>
              <a:t>sa</a:t>
            </a:r>
            <a:r>
              <a:rPr lang="en-PH" sz="2000" i="1" dirty="0" smtClean="0">
                <a:solidFill>
                  <a:srgbClr val="FF0000"/>
                </a:solidFill>
              </a:rPr>
              <a:t> </a:t>
            </a:r>
            <a:r>
              <a:rPr lang="en-PH" sz="2000" i="1" dirty="0" err="1" smtClean="0">
                <a:solidFill>
                  <a:srgbClr val="FF0000"/>
                </a:solidFill>
              </a:rPr>
              <a:t>mga</a:t>
            </a:r>
            <a:r>
              <a:rPr lang="en-PH" sz="2000" i="1" dirty="0" smtClean="0">
                <a:solidFill>
                  <a:srgbClr val="FF0000"/>
                </a:solidFill>
              </a:rPr>
              <a:t> schools </a:t>
            </a:r>
            <a:r>
              <a:rPr lang="en-PH" sz="2000" i="1" dirty="0" err="1" smtClean="0">
                <a:solidFill>
                  <a:srgbClr val="FF0000"/>
                </a:solidFill>
              </a:rPr>
              <a:t>na</a:t>
            </a:r>
            <a:r>
              <a:rPr lang="en-PH" sz="2000" i="1" dirty="0" smtClean="0">
                <a:solidFill>
                  <a:srgbClr val="FF0000"/>
                </a:solidFill>
              </a:rPr>
              <a:t> </a:t>
            </a:r>
            <a:r>
              <a:rPr lang="en-PH" sz="2000" i="1" dirty="0" err="1" smtClean="0">
                <a:solidFill>
                  <a:srgbClr val="FF0000"/>
                </a:solidFill>
              </a:rPr>
              <a:t>wala</a:t>
            </a:r>
            <a:endParaRPr lang="en-PH" sz="2000" i="1" dirty="0">
              <a:solidFill>
                <a:srgbClr val="FF0000"/>
              </a:solidFill>
            </a:endParaRPr>
          </a:p>
        </p:txBody>
      </p:sp>
      <p:sp>
        <p:nvSpPr>
          <p:cNvPr id="10" name="TextBox 9"/>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4203906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dirty="0" smtClean="0"/>
              <a:t>Reasons for Rating and Suggestions for Improvement</a:t>
            </a:r>
            <a:r>
              <a:rPr lang="en-PH" sz="2800" dirty="0" smtClean="0"/>
              <a:t/>
            </a:r>
            <a:br>
              <a:rPr lang="en-PH" sz="2800" dirty="0" smtClean="0"/>
            </a:br>
            <a:endParaRPr lang="en-PH" sz="2800" dirty="0"/>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33</a:t>
            </a:fld>
            <a:endParaRPr lang="en-US">
              <a:solidFill>
                <a:prstClr val="black">
                  <a:tint val="75000"/>
                </a:prstClr>
              </a:solidFill>
            </a:endParaRPr>
          </a:p>
        </p:txBody>
      </p:sp>
      <p:pic>
        <p:nvPicPr>
          <p:cNvPr id="15" name="Picture 14"/>
          <p:cNvPicPr>
            <a:picLocks noChangeAspect="1"/>
          </p:cNvPicPr>
          <p:nvPr/>
        </p:nvPicPr>
        <p:blipFill>
          <a:blip r:embed="rId3"/>
          <a:srcRect t="77869" b="9153"/>
          <a:stretch>
            <a:fillRect/>
          </a:stretch>
        </p:blipFill>
        <p:spPr>
          <a:xfrm>
            <a:off x="0" y="838200"/>
            <a:ext cx="9144000" cy="603250"/>
          </a:xfrm>
          <a:prstGeom prst="rect">
            <a:avLst/>
          </a:prstGeom>
        </p:spPr>
      </p:pic>
      <p:sp>
        <p:nvSpPr>
          <p:cNvPr id="16" name="TextBox 15"/>
          <p:cNvSpPr txBox="1"/>
          <p:nvPr/>
        </p:nvSpPr>
        <p:spPr>
          <a:xfrm>
            <a:off x="381000" y="2133600"/>
            <a:ext cx="5737340" cy="769441"/>
          </a:xfrm>
          <a:prstGeom prst="rect">
            <a:avLst/>
          </a:prstGeom>
          <a:noFill/>
        </p:spPr>
        <p:txBody>
          <a:bodyPr wrap="none" rtlCol="0">
            <a:spAutoFit/>
          </a:bodyPr>
          <a:lstStyle/>
          <a:p>
            <a:pPr>
              <a:buFont typeface="Arial" pitchFamily="34" charset="0"/>
              <a:buChar char="•"/>
            </a:pPr>
            <a:r>
              <a:rPr lang="en-PH" sz="2400" b="1" dirty="0" smtClean="0"/>
              <a:t>School fees/ contributions (Miscellaneous)</a:t>
            </a:r>
          </a:p>
          <a:p>
            <a:r>
              <a:rPr lang="en-PH" dirty="0" smtClean="0"/>
              <a:t>     -</a:t>
            </a:r>
            <a:r>
              <a:rPr lang="en-PH" sz="2000" dirty="0" smtClean="0"/>
              <a:t>A lot of school fees/contributions to pay</a:t>
            </a:r>
            <a:endParaRPr lang="en-PH" sz="2000" dirty="0"/>
          </a:p>
        </p:txBody>
      </p:sp>
      <p:sp>
        <p:nvSpPr>
          <p:cNvPr id="17" name="Rectangle 16"/>
          <p:cNvSpPr/>
          <p:nvPr/>
        </p:nvSpPr>
        <p:spPr>
          <a:xfrm>
            <a:off x="4419600" y="2952690"/>
            <a:ext cx="4259051" cy="400110"/>
          </a:xfrm>
          <a:prstGeom prst="rect">
            <a:avLst/>
          </a:prstGeom>
        </p:spPr>
        <p:txBody>
          <a:bodyPr wrap="none">
            <a:spAutoFit/>
          </a:bodyPr>
          <a:lstStyle/>
          <a:p>
            <a:r>
              <a:rPr lang="en-PH" sz="2000" i="1" dirty="0" smtClean="0">
                <a:solidFill>
                  <a:srgbClr val="FF0000"/>
                </a:solidFill>
              </a:rPr>
              <a:t>-</a:t>
            </a:r>
            <a:r>
              <a:rPr lang="en-PH" sz="2000" i="1" dirty="0" err="1" smtClean="0">
                <a:solidFill>
                  <a:srgbClr val="FF0000"/>
                </a:solidFill>
              </a:rPr>
              <a:t>Maminimize</a:t>
            </a:r>
            <a:r>
              <a:rPr lang="en-PH" sz="2000" i="1" dirty="0" smtClean="0">
                <a:solidFill>
                  <a:srgbClr val="FF0000"/>
                </a:solidFill>
              </a:rPr>
              <a:t> </a:t>
            </a:r>
            <a:r>
              <a:rPr lang="en-PH" sz="2000" i="1" dirty="0" err="1" smtClean="0">
                <a:solidFill>
                  <a:srgbClr val="FF0000"/>
                </a:solidFill>
              </a:rPr>
              <a:t>sana</a:t>
            </a:r>
            <a:r>
              <a:rPr lang="en-PH" sz="2000" i="1" dirty="0" smtClean="0">
                <a:solidFill>
                  <a:srgbClr val="FF0000"/>
                </a:solidFill>
              </a:rPr>
              <a:t> </a:t>
            </a:r>
            <a:r>
              <a:rPr lang="en-PH" sz="2000" i="1" dirty="0" err="1" smtClean="0">
                <a:solidFill>
                  <a:srgbClr val="FF0000"/>
                </a:solidFill>
              </a:rPr>
              <a:t>ang</a:t>
            </a:r>
            <a:r>
              <a:rPr lang="en-PH" sz="2000" i="1" dirty="0" smtClean="0">
                <a:solidFill>
                  <a:srgbClr val="FF0000"/>
                </a:solidFill>
              </a:rPr>
              <a:t> </a:t>
            </a:r>
            <a:r>
              <a:rPr lang="en-PH" sz="2000" i="1" dirty="0" err="1" smtClean="0">
                <a:solidFill>
                  <a:srgbClr val="FF0000"/>
                </a:solidFill>
              </a:rPr>
              <a:t>mga</a:t>
            </a:r>
            <a:r>
              <a:rPr lang="en-PH" sz="2000" i="1" dirty="0" smtClean="0">
                <a:solidFill>
                  <a:srgbClr val="FF0000"/>
                </a:solidFill>
              </a:rPr>
              <a:t> </a:t>
            </a:r>
            <a:r>
              <a:rPr lang="en-PH" sz="2000" i="1" dirty="0" err="1" smtClean="0">
                <a:solidFill>
                  <a:srgbClr val="FF0000"/>
                </a:solidFill>
              </a:rPr>
              <a:t>babayaran</a:t>
            </a:r>
            <a:endParaRPr lang="en-PH" sz="2000" i="1" dirty="0">
              <a:solidFill>
                <a:srgbClr val="FF0000"/>
              </a:solidFill>
            </a:endParaRPr>
          </a:p>
        </p:txBody>
      </p:sp>
      <p:sp>
        <p:nvSpPr>
          <p:cNvPr id="18" name="TextBox 17"/>
          <p:cNvSpPr txBox="1"/>
          <p:nvPr/>
        </p:nvSpPr>
        <p:spPr>
          <a:xfrm>
            <a:off x="381000" y="3810000"/>
            <a:ext cx="8382000" cy="1138773"/>
          </a:xfrm>
          <a:prstGeom prst="rect">
            <a:avLst/>
          </a:prstGeom>
          <a:noFill/>
        </p:spPr>
        <p:txBody>
          <a:bodyPr wrap="square" rtlCol="0">
            <a:spAutoFit/>
          </a:bodyPr>
          <a:lstStyle/>
          <a:p>
            <a:pPr>
              <a:buFont typeface="Arial" pitchFamily="34" charset="0"/>
              <a:buChar char="•"/>
            </a:pPr>
            <a:r>
              <a:rPr lang="en-PH" sz="2400" b="1" dirty="0" smtClean="0"/>
              <a:t>Functional amenities (drinking water, toilets, water for toilets, electricity)</a:t>
            </a:r>
          </a:p>
          <a:p>
            <a:r>
              <a:rPr lang="en-PH" sz="2000" b="1" dirty="0" smtClean="0"/>
              <a:t>    </a:t>
            </a:r>
            <a:r>
              <a:rPr lang="en-PH" sz="2000" dirty="0" smtClean="0"/>
              <a:t>-Students pay for their drinking water</a:t>
            </a:r>
            <a:endParaRPr lang="en-PH" sz="2000" dirty="0"/>
          </a:p>
        </p:txBody>
      </p:sp>
      <p:sp>
        <p:nvSpPr>
          <p:cNvPr id="20" name="Rectangle 19"/>
          <p:cNvSpPr/>
          <p:nvPr/>
        </p:nvSpPr>
        <p:spPr>
          <a:xfrm>
            <a:off x="5029200" y="4552890"/>
            <a:ext cx="3581400" cy="400110"/>
          </a:xfrm>
          <a:prstGeom prst="rect">
            <a:avLst/>
          </a:prstGeom>
        </p:spPr>
        <p:txBody>
          <a:bodyPr wrap="square">
            <a:spAutoFit/>
          </a:bodyPr>
          <a:lstStyle/>
          <a:p>
            <a:r>
              <a:rPr lang="en-PH" sz="2000" i="1" dirty="0" smtClean="0">
                <a:solidFill>
                  <a:srgbClr val="FF0000"/>
                </a:solidFill>
              </a:rPr>
              <a:t>-</a:t>
            </a:r>
            <a:r>
              <a:rPr lang="en-PH" sz="2000" i="1" dirty="0" err="1" smtClean="0">
                <a:solidFill>
                  <a:srgbClr val="FF0000"/>
                </a:solidFill>
              </a:rPr>
              <a:t>Mahal</a:t>
            </a:r>
            <a:r>
              <a:rPr lang="en-PH" sz="2000" i="1" dirty="0" smtClean="0">
                <a:solidFill>
                  <a:srgbClr val="FF0000"/>
                </a:solidFill>
              </a:rPr>
              <a:t> </a:t>
            </a:r>
            <a:r>
              <a:rPr lang="en-PH" sz="2000" i="1" dirty="0" err="1" smtClean="0">
                <a:solidFill>
                  <a:srgbClr val="FF0000"/>
                </a:solidFill>
              </a:rPr>
              <a:t>masyado</a:t>
            </a:r>
            <a:endParaRPr lang="en-PH" sz="2000" i="1" dirty="0" smtClean="0">
              <a:solidFill>
                <a:srgbClr val="FF0000"/>
              </a:solidFill>
            </a:endParaRPr>
          </a:p>
        </p:txBody>
      </p:sp>
      <p:sp>
        <p:nvSpPr>
          <p:cNvPr id="10" name="TextBox 9"/>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790094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2800" dirty="0" smtClean="0"/>
              <a:t>Reasons for Rating and Suggestions for Improvement</a:t>
            </a:r>
            <a:r>
              <a:rPr lang="en-PH" sz="2800" dirty="0" smtClean="0"/>
              <a:t/>
            </a:r>
            <a:br>
              <a:rPr lang="en-PH" sz="2800" dirty="0" smtClean="0"/>
            </a:br>
            <a:r>
              <a:rPr lang="en-PH" sz="2800" dirty="0" smtClean="0"/>
              <a:t/>
            </a:r>
            <a:br>
              <a:rPr lang="en-PH" sz="2800" dirty="0" smtClean="0"/>
            </a:br>
            <a:endParaRPr lang="en-PH" sz="2800" dirty="0"/>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1F5157-FDDE-4CDF-8D20-C3A8F46CEA9B}" type="slidenum">
              <a:rPr lang="en-US" smtClean="0">
                <a:solidFill>
                  <a:prstClr val="black">
                    <a:tint val="75000"/>
                  </a:prstClr>
                </a:solidFill>
              </a:rPr>
              <a:pPr/>
              <a:t>34</a:t>
            </a:fld>
            <a:endParaRPr lang="en-US">
              <a:solidFill>
                <a:prstClr val="black">
                  <a:tint val="75000"/>
                </a:prstClr>
              </a:solidFill>
            </a:endParaRPr>
          </a:p>
        </p:txBody>
      </p:sp>
      <p:pic>
        <p:nvPicPr>
          <p:cNvPr id="12" name="Picture 11"/>
          <p:cNvPicPr>
            <a:picLocks noChangeAspect="1"/>
          </p:cNvPicPr>
          <p:nvPr/>
        </p:nvPicPr>
        <p:blipFill rotWithShape="1">
          <a:blip r:embed="rId3"/>
          <a:srcRect t="90506" r="15862"/>
          <a:stretch/>
        </p:blipFill>
        <p:spPr>
          <a:xfrm>
            <a:off x="76200" y="914400"/>
            <a:ext cx="9067800" cy="533400"/>
          </a:xfrm>
          <a:prstGeom prst="rect">
            <a:avLst/>
          </a:prstGeom>
        </p:spPr>
      </p:pic>
      <p:sp>
        <p:nvSpPr>
          <p:cNvPr id="13" name="TextBox 12"/>
          <p:cNvSpPr txBox="1"/>
          <p:nvPr/>
        </p:nvSpPr>
        <p:spPr>
          <a:xfrm>
            <a:off x="762000" y="2133600"/>
            <a:ext cx="5181600" cy="1077218"/>
          </a:xfrm>
          <a:prstGeom prst="rect">
            <a:avLst/>
          </a:prstGeom>
          <a:noFill/>
        </p:spPr>
        <p:txBody>
          <a:bodyPr wrap="square" rtlCol="0">
            <a:spAutoFit/>
          </a:bodyPr>
          <a:lstStyle/>
          <a:p>
            <a:pPr>
              <a:buFont typeface="Arial" pitchFamily="34" charset="0"/>
              <a:buChar char="•"/>
            </a:pPr>
            <a:r>
              <a:rPr lang="en-PH" sz="2400" b="1" dirty="0" smtClean="0"/>
              <a:t> Overall school services and facilities</a:t>
            </a:r>
          </a:p>
          <a:p>
            <a:r>
              <a:rPr lang="en-PH" dirty="0" smtClean="0"/>
              <a:t>   -</a:t>
            </a:r>
            <a:r>
              <a:rPr lang="en-PH" sz="2000" dirty="0" smtClean="0"/>
              <a:t>Some schools still lack services and facilities</a:t>
            </a:r>
          </a:p>
          <a:p>
            <a:r>
              <a:rPr lang="en-PH" sz="2000" dirty="0" smtClean="0"/>
              <a:t>   -Needs more improvement</a:t>
            </a:r>
            <a:endParaRPr lang="en-PH" sz="2000" dirty="0"/>
          </a:p>
        </p:txBody>
      </p:sp>
      <p:sp>
        <p:nvSpPr>
          <p:cNvPr id="14" name="TextBox 13"/>
          <p:cNvSpPr txBox="1"/>
          <p:nvPr/>
        </p:nvSpPr>
        <p:spPr>
          <a:xfrm>
            <a:off x="4262736" y="2971800"/>
            <a:ext cx="2976264" cy="707886"/>
          </a:xfrm>
          <a:prstGeom prst="rect">
            <a:avLst/>
          </a:prstGeom>
          <a:noFill/>
        </p:spPr>
        <p:txBody>
          <a:bodyPr wrap="none" rtlCol="0">
            <a:spAutoFit/>
          </a:bodyPr>
          <a:lstStyle/>
          <a:p>
            <a:r>
              <a:rPr lang="en-PH" i="1" dirty="0" smtClean="0">
                <a:solidFill>
                  <a:srgbClr val="FF0000"/>
                </a:solidFill>
              </a:rPr>
              <a:t>-</a:t>
            </a:r>
            <a:r>
              <a:rPr lang="en-PH" sz="2000" i="1" dirty="0" smtClean="0">
                <a:solidFill>
                  <a:srgbClr val="FF0000"/>
                </a:solidFill>
              </a:rPr>
              <a:t>Sana </a:t>
            </a:r>
            <a:r>
              <a:rPr lang="en-PH" sz="2000" i="1" dirty="0" err="1" smtClean="0">
                <a:solidFill>
                  <a:srgbClr val="FF0000"/>
                </a:solidFill>
              </a:rPr>
              <a:t>baguhin</a:t>
            </a:r>
            <a:r>
              <a:rPr lang="en-PH" sz="2000" i="1" dirty="0" smtClean="0">
                <a:solidFill>
                  <a:srgbClr val="FF0000"/>
                </a:solidFill>
              </a:rPr>
              <a:t> </a:t>
            </a:r>
            <a:r>
              <a:rPr lang="en-PH" sz="2000" i="1" dirty="0" err="1" smtClean="0">
                <a:solidFill>
                  <a:srgbClr val="FF0000"/>
                </a:solidFill>
              </a:rPr>
              <a:t>ang</a:t>
            </a:r>
            <a:r>
              <a:rPr lang="en-PH" sz="2000" i="1" dirty="0" smtClean="0">
                <a:solidFill>
                  <a:srgbClr val="FF0000"/>
                </a:solidFill>
              </a:rPr>
              <a:t> </a:t>
            </a:r>
            <a:r>
              <a:rPr lang="en-PH" sz="2000" i="1" dirty="0" err="1" smtClean="0">
                <a:solidFill>
                  <a:srgbClr val="FF0000"/>
                </a:solidFill>
              </a:rPr>
              <a:t>sistema</a:t>
            </a:r>
            <a:endParaRPr lang="en-PH" sz="2000" i="1" dirty="0" smtClean="0">
              <a:solidFill>
                <a:srgbClr val="FF0000"/>
              </a:solidFill>
            </a:endParaRPr>
          </a:p>
          <a:p>
            <a:r>
              <a:rPr lang="en-PH" sz="2000" i="1" dirty="0" smtClean="0">
                <a:solidFill>
                  <a:srgbClr val="FF0000"/>
                </a:solidFill>
              </a:rPr>
              <a:t>- Improve</a:t>
            </a:r>
            <a:endParaRPr lang="en-PH" sz="2000" i="1" dirty="0">
              <a:solidFill>
                <a:srgbClr val="FF0000"/>
              </a:solidFill>
            </a:endParaRPr>
          </a:p>
        </p:txBody>
      </p:sp>
      <p:sp>
        <p:nvSpPr>
          <p:cNvPr id="8" name="TextBox 7"/>
          <p:cNvSpPr txBox="1"/>
          <p:nvPr/>
        </p:nvSpPr>
        <p:spPr>
          <a:xfrm rot="18900000">
            <a:off x="804336" y="32552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622790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28280015"/>
              </p:ext>
            </p:extLst>
          </p:nvPr>
        </p:nvGraphicFramePr>
        <p:xfrm>
          <a:off x="457200" y="228600"/>
          <a:ext cx="8305800" cy="6240780"/>
        </p:xfrm>
        <a:graphic>
          <a:graphicData uri="http://schemas.openxmlformats.org/drawingml/2006/table">
            <a:tbl>
              <a:tblPr firstRow="1" bandRow="1">
                <a:tableStyleId>{5C22544A-7EE6-4342-B048-85BDC9FD1C3A}</a:tableStyleId>
              </a:tblPr>
              <a:tblGrid>
                <a:gridCol w="762000"/>
                <a:gridCol w="2057400"/>
                <a:gridCol w="3124200"/>
                <a:gridCol w="1295400"/>
                <a:gridCol w="1066800"/>
              </a:tblGrid>
              <a:tr h="800100">
                <a:tc gridSpan="5">
                  <a:txBody>
                    <a:bodyPr/>
                    <a:lstStyle/>
                    <a:p>
                      <a:pPr algn="ctr"/>
                      <a:r>
                        <a:rPr lang="en-US" dirty="0" smtClean="0">
                          <a:solidFill>
                            <a:schemeClr val="tx1"/>
                          </a:solidFill>
                        </a:rPr>
                        <a:t>INTERFACE</a:t>
                      </a:r>
                      <a:r>
                        <a:rPr lang="en-US" baseline="0" dirty="0" smtClean="0">
                          <a:solidFill>
                            <a:schemeClr val="tx1"/>
                          </a:solidFill>
                        </a:rPr>
                        <a:t> MEETING ACTION PLAN – </a:t>
                      </a:r>
                      <a:r>
                        <a:rPr lang="en-US" baseline="0" dirty="0" smtClean="0">
                          <a:solidFill>
                            <a:schemeClr val="tx1"/>
                          </a:solidFill>
                        </a:rPr>
                        <a:t>Education</a:t>
                      </a:r>
                    </a:p>
                    <a:p>
                      <a:pPr algn="ctr"/>
                      <a:r>
                        <a:rPr lang="en-US" baseline="0" dirty="0" smtClean="0">
                          <a:solidFill>
                            <a:schemeClr val="tx1"/>
                          </a:solidFill>
                        </a:rPr>
                        <a:t>LGU_____________________________  Date ________________</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00100">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Indicator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Action to be Taken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By Whom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When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800100">
                <a:tc>
                  <a:txBody>
                    <a:bodyPr/>
                    <a:lstStyle/>
                    <a:p>
                      <a:pPr algn="ctr"/>
                      <a:r>
                        <a:rPr lang="en-US" sz="1600" dirty="0" smtClean="0">
                          <a:solidFill>
                            <a:schemeClr val="tx1"/>
                          </a:solidFill>
                        </a:rPr>
                        <a:t>1</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Availability of textbooks</a:t>
                      </a:r>
                      <a:endParaRPr lang="en-PH"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The available textbooks are photocopied by the teachers</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Teachers</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100">
                <a:tc>
                  <a:txBody>
                    <a:bodyPr/>
                    <a:lstStyle/>
                    <a:p>
                      <a:pPr algn="ctr"/>
                      <a:r>
                        <a:rPr lang="en-US" sz="1600" dirty="0" smtClean="0">
                          <a:solidFill>
                            <a:schemeClr val="tx1"/>
                          </a:solidFill>
                        </a:rPr>
                        <a:t>2</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Availability of healthy foods in the school</a:t>
                      </a:r>
                      <a:r>
                        <a:rPr lang="en-PH" baseline="0" dirty="0" smtClean="0"/>
                        <a:t> canteen</a:t>
                      </a:r>
                      <a:endParaRPr lang="en-PH"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District Supervisor will call up all school heads to remind</a:t>
                      </a:r>
                      <a:r>
                        <a:rPr lang="en-PH" baseline="0" dirty="0" smtClean="0"/>
                        <a:t> to them that there will be no more junk foods in the school canteens</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District Supervisor</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The soonest possible time</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100">
                <a:tc>
                  <a:txBody>
                    <a:bodyPr/>
                    <a:lstStyle/>
                    <a:p>
                      <a:pPr algn="ctr"/>
                      <a:r>
                        <a:rPr lang="en-US" sz="1600" dirty="0" smtClean="0">
                          <a:solidFill>
                            <a:schemeClr val="tx1"/>
                          </a:solidFill>
                        </a:rPr>
                        <a:t>3</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School</a:t>
                      </a:r>
                      <a:r>
                        <a:rPr lang="en-PH" baseline="0" dirty="0" smtClean="0"/>
                        <a:t> Fees</a:t>
                      </a:r>
                      <a:endParaRPr lang="en-PH"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Teachers agreed to  give a temporary receipts to </a:t>
                      </a:r>
                      <a:r>
                        <a:rPr lang="en-PH" dirty="0" err="1" smtClean="0"/>
                        <a:t>benes</a:t>
                      </a:r>
                      <a:r>
                        <a:rPr lang="en-PH" baseline="0" dirty="0" smtClean="0"/>
                        <a:t> whose going to pay for school fees and contributions</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Teachers and Parents</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The soonest possible time</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00100">
                <a:tc>
                  <a:txBody>
                    <a:bodyPr/>
                    <a:lstStyle/>
                    <a:p>
                      <a:pPr algn="ctr"/>
                      <a:r>
                        <a:rPr lang="en-US" sz="1600" dirty="0" smtClean="0">
                          <a:solidFill>
                            <a:schemeClr val="tx1"/>
                          </a:solidFill>
                        </a:rPr>
                        <a:t>4</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Treatment of Students</a:t>
                      </a:r>
                      <a:endParaRPr lang="en-PH"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ML,</a:t>
                      </a:r>
                      <a:r>
                        <a:rPr lang="en-PH" baseline="0" dirty="0" smtClean="0"/>
                        <a:t> DS, PLs agreed to have a quarterly meeting/ report about issues and concerns of the school</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ML, DS, PLs</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PH" dirty="0" smtClean="0"/>
                        <a:t>Next</a:t>
                      </a:r>
                      <a:r>
                        <a:rPr lang="en-PH" baseline="0" dirty="0" smtClean="0"/>
                        <a:t> quarter</a:t>
                      </a:r>
                      <a:endParaRPr lang="en-PH"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Box 2"/>
          <p:cNvSpPr txBox="1"/>
          <p:nvPr/>
        </p:nvSpPr>
        <p:spPr>
          <a:xfrm rot="18900000">
            <a:off x="880536" y="29504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1803223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i-Pantawid eFDS 11</a:t>
            </a:r>
            <a:endParaRPr lang="en-US"/>
          </a:p>
        </p:txBody>
      </p:sp>
      <p:sp>
        <p:nvSpPr>
          <p:cNvPr id="3" name="Slide Number Placeholder 2"/>
          <p:cNvSpPr>
            <a:spLocks noGrp="1"/>
          </p:cNvSpPr>
          <p:nvPr>
            <p:ph type="sldNum" sz="quarter" idx="12"/>
          </p:nvPr>
        </p:nvSpPr>
        <p:spPr/>
        <p:txBody>
          <a:bodyPr/>
          <a:lstStyle/>
          <a:p>
            <a:fld id="{FD1F5157-FDDE-4CDF-8D20-C3A8F46CEA9B}" type="slidenum">
              <a:rPr lang="en-US" smtClean="0"/>
              <a:t>36</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64" y="1642861"/>
            <a:ext cx="4724399" cy="35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49831" y="1476613"/>
            <a:ext cx="4017969" cy="3323987"/>
          </a:xfrm>
          <a:prstGeom prst="rect">
            <a:avLst/>
          </a:prstGeom>
        </p:spPr>
        <p:txBody>
          <a:bodyPr wrap="square">
            <a:spAutoFit/>
          </a:bodyPr>
          <a:lstStyle/>
          <a:p>
            <a:pPr algn="ctr"/>
            <a:r>
              <a:rPr lang="en-PH" sz="3200" dirty="0"/>
              <a:t>Coming together is a </a:t>
            </a:r>
            <a:r>
              <a:rPr lang="en-PH" sz="3200" dirty="0" smtClean="0"/>
              <a:t>beginning,</a:t>
            </a:r>
          </a:p>
          <a:p>
            <a:pPr algn="ctr"/>
            <a:r>
              <a:rPr lang="en-PH" sz="3200" dirty="0" smtClean="0"/>
              <a:t>staying </a:t>
            </a:r>
            <a:r>
              <a:rPr lang="en-PH" sz="3200" dirty="0"/>
              <a:t>together is </a:t>
            </a:r>
            <a:r>
              <a:rPr lang="en-PH" sz="3200" dirty="0" smtClean="0"/>
              <a:t>progress, and</a:t>
            </a:r>
          </a:p>
          <a:p>
            <a:pPr algn="ctr"/>
            <a:r>
              <a:rPr lang="en-PH" sz="3200" dirty="0" smtClean="0"/>
              <a:t>working </a:t>
            </a:r>
            <a:r>
              <a:rPr lang="en-PH" sz="3200" dirty="0"/>
              <a:t>together is success.</a:t>
            </a:r>
          </a:p>
          <a:p>
            <a:pPr algn="ctr"/>
            <a:r>
              <a:rPr lang="en-PH" sz="2000" dirty="0" smtClean="0"/>
              <a:t>-- Henry Ford</a:t>
            </a:r>
            <a:endParaRPr lang="en-PH" sz="2000" dirty="0"/>
          </a:p>
        </p:txBody>
      </p:sp>
      <p:grpSp>
        <p:nvGrpSpPr>
          <p:cNvPr id="6" name="Group 7"/>
          <p:cNvGrpSpPr>
            <a:grpSpLocks/>
          </p:cNvGrpSpPr>
          <p:nvPr/>
        </p:nvGrpSpPr>
        <p:grpSpPr bwMode="auto">
          <a:xfrm>
            <a:off x="152400" y="-304800"/>
            <a:ext cx="5003798" cy="2694999"/>
            <a:chOff x="560" y="315"/>
            <a:chExt cx="6987" cy="3737"/>
          </a:xfrm>
        </p:grpSpPr>
        <p:sp>
          <p:nvSpPr>
            <p:cNvPr id="7" name="Oval 6"/>
            <p:cNvSpPr>
              <a:spLocks noChangeArrowheads="1"/>
            </p:cNvSpPr>
            <p:nvPr/>
          </p:nvSpPr>
          <p:spPr bwMode="auto">
            <a:xfrm>
              <a:off x="2577" y="1083"/>
              <a:ext cx="2889" cy="2202"/>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lIns="127564" tIns="63782" rIns="127564" bIns="63782" anchor="ctr"/>
            <a:lstStyle/>
            <a:p>
              <a:pPr algn="ctr" defTabSz="914377"/>
              <a:endParaRPr lang="en-US">
                <a:solidFill>
                  <a:srgbClr val="000000"/>
                </a:solidFill>
                <a:latin typeface="Calibri" charset="0"/>
                <a:cs typeface="Arial" charset="0"/>
              </a:endParaRPr>
            </a:p>
          </p:txBody>
        </p:sp>
        <p:pic>
          <p:nvPicPr>
            <p:cNvPr id="8" name="Content Placeholder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 y="315"/>
              <a:ext cx="6987" cy="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1371600" y="4876800"/>
            <a:ext cx="6858000" cy="1815882"/>
          </a:xfrm>
          <a:prstGeom prst="rect">
            <a:avLst/>
          </a:prstGeom>
        </p:spPr>
        <p:txBody>
          <a:bodyPr wrap="square">
            <a:spAutoFit/>
          </a:bodyPr>
          <a:lstStyle/>
          <a:p>
            <a:pPr algn="ct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pagsasama-sama</a:t>
            </a:r>
            <a:r>
              <a:rPr lang="en-PH" sz="2800" i="1" dirty="0" smtClean="0">
                <a:solidFill>
                  <a:srgbClr val="C00000"/>
                </a:solidFill>
              </a:rPr>
              <a:t> ay pang-</a:t>
            </a:r>
            <a:r>
              <a:rPr lang="en-PH" sz="2800" i="1" dirty="0" err="1" smtClean="0">
                <a:solidFill>
                  <a:srgbClr val="C00000"/>
                </a:solidFill>
              </a:rPr>
              <a:t>umpisa</a:t>
            </a:r>
            <a:r>
              <a:rPr lang="en-PH" sz="2800" i="1" dirty="0" smtClean="0">
                <a:solidFill>
                  <a:srgbClr val="C00000"/>
                </a:solidFill>
              </a:rPr>
              <a:t>,</a:t>
            </a:r>
          </a:p>
          <a:p>
            <a:pPr algn="ct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manatiling</a:t>
            </a:r>
            <a:r>
              <a:rPr lang="en-PH" sz="2800" i="1" dirty="0" smtClean="0">
                <a:solidFill>
                  <a:srgbClr val="C00000"/>
                </a:solidFill>
              </a:rPr>
              <a:t> </a:t>
            </a:r>
            <a:r>
              <a:rPr lang="en-PH" sz="2800" i="1" dirty="0" err="1" smtClean="0">
                <a:solidFill>
                  <a:srgbClr val="C00000"/>
                </a:solidFill>
              </a:rPr>
              <a:t>magkasama</a:t>
            </a:r>
            <a:r>
              <a:rPr lang="en-PH" sz="2800" i="1" dirty="0" smtClean="0">
                <a:solidFill>
                  <a:srgbClr val="C00000"/>
                </a:solidFill>
              </a:rPr>
              <a:t> ay </a:t>
            </a:r>
            <a:r>
              <a:rPr lang="en-PH" sz="2800" i="1" dirty="0" err="1" smtClean="0">
                <a:solidFill>
                  <a:srgbClr val="C00000"/>
                </a:solidFill>
              </a:rPr>
              <a:t>progreso</a:t>
            </a:r>
            <a:r>
              <a:rPr lang="en-PH" sz="2800" i="1" dirty="0" smtClean="0">
                <a:solidFill>
                  <a:srgbClr val="C00000"/>
                </a:solidFill>
              </a:rPr>
              <a:t>,</a:t>
            </a:r>
          </a:p>
          <a:p>
            <a:pPr algn="ct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magkasamang</a:t>
            </a:r>
            <a:r>
              <a:rPr lang="en-PH" sz="2800" i="1" dirty="0" smtClean="0">
                <a:solidFill>
                  <a:srgbClr val="C00000"/>
                </a:solidFill>
              </a:rPr>
              <a:t> </a:t>
            </a:r>
            <a:r>
              <a:rPr lang="en-PH" sz="2800" i="1" dirty="0" err="1" smtClean="0">
                <a:solidFill>
                  <a:srgbClr val="C00000"/>
                </a:solidFill>
              </a:rPr>
              <a:t>magtrabaho</a:t>
            </a:r>
            <a:r>
              <a:rPr lang="en-PH" sz="2800" i="1" dirty="0" smtClean="0">
                <a:solidFill>
                  <a:srgbClr val="C00000"/>
                </a:solidFill>
              </a:rPr>
              <a:t> ay </a:t>
            </a:r>
            <a:r>
              <a:rPr lang="en-PH" sz="2800" i="1" dirty="0" err="1" smtClean="0">
                <a:solidFill>
                  <a:srgbClr val="C00000"/>
                </a:solidFill>
              </a:rPr>
              <a:t>tagumpay</a:t>
            </a:r>
            <a:r>
              <a:rPr lang="en-PH" sz="2800" i="1" dirty="0" smtClean="0">
                <a:solidFill>
                  <a:srgbClr val="C00000"/>
                </a:solidFill>
              </a:rPr>
              <a:t>.</a:t>
            </a:r>
            <a:endParaRPr lang="en-PH" i="1" dirty="0">
              <a:solidFill>
                <a:srgbClr val="C00000"/>
              </a:solidFill>
            </a:endParaRPr>
          </a:p>
        </p:txBody>
      </p:sp>
    </p:spTree>
    <p:extLst>
      <p:ext uri="{BB962C8B-B14F-4D97-AF65-F5344CB8AC3E}">
        <p14:creationId xmlns:p14="http://schemas.microsoft.com/office/powerpoint/2010/main" val="3450610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397000" y="2608263"/>
            <a:ext cx="6332538"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20" tIns="37209" rIns="74420" bIns="37209">
            <a:spAutoFit/>
          </a:bodyPr>
          <a:lstStyle>
            <a:lvl1pPr>
              <a:defRPr>
                <a:solidFill>
                  <a:schemeClr val="tx1"/>
                </a:solidFill>
                <a:latin typeface="Tahoma" pitchFamily="34" charset="0"/>
              </a:defRPr>
            </a:lvl1pPr>
            <a:lvl2pPr marL="371475">
              <a:defRPr>
                <a:solidFill>
                  <a:schemeClr val="tx1"/>
                </a:solidFill>
                <a:latin typeface="Tahoma" pitchFamily="34" charset="0"/>
              </a:defRPr>
            </a:lvl2pPr>
            <a:lvl3pPr marL="744538">
              <a:defRPr>
                <a:solidFill>
                  <a:schemeClr val="tx1"/>
                </a:solidFill>
                <a:latin typeface="Tahoma" pitchFamily="34" charset="0"/>
              </a:defRPr>
            </a:lvl3pPr>
            <a:lvl4pPr marL="1117600">
              <a:defRPr>
                <a:solidFill>
                  <a:schemeClr val="tx1"/>
                </a:solidFill>
                <a:latin typeface="Tahoma" pitchFamily="34" charset="0"/>
              </a:defRPr>
            </a:lvl4pPr>
            <a:lvl5pPr marL="1489075">
              <a:defRPr>
                <a:solidFill>
                  <a:schemeClr val="tx1"/>
                </a:solidFill>
                <a:latin typeface="Tahoma" pitchFamily="34" charset="0"/>
              </a:defRPr>
            </a:lvl5pPr>
            <a:lvl6pPr marL="1946275" eaLnBrk="0" fontAlgn="base" hangingPunct="0">
              <a:spcBef>
                <a:spcPct val="0"/>
              </a:spcBef>
              <a:spcAft>
                <a:spcPct val="0"/>
              </a:spcAft>
              <a:defRPr>
                <a:solidFill>
                  <a:schemeClr val="tx1"/>
                </a:solidFill>
                <a:latin typeface="Tahoma" pitchFamily="34" charset="0"/>
              </a:defRPr>
            </a:lvl6pPr>
            <a:lvl7pPr marL="2403475" eaLnBrk="0" fontAlgn="base" hangingPunct="0">
              <a:spcBef>
                <a:spcPct val="0"/>
              </a:spcBef>
              <a:spcAft>
                <a:spcPct val="0"/>
              </a:spcAft>
              <a:defRPr>
                <a:solidFill>
                  <a:schemeClr val="tx1"/>
                </a:solidFill>
                <a:latin typeface="Tahoma" pitchFamily="34" charset="0"/>
              </a:defRPr>
            </a:lvl7pPr>
            <a:lvl8pPr marL="2860675" eaLnBrk="0" fontAlgn="base" hangingPunct="0">
              <a:spcBef>
                <a:spcPct val="0"/>
              </a:spcBef>
              <a:spcAft>
                <a:spcPct val="0"/>
              </a:spcAft>
              <a:defRPr>
                <a:solidFill>
                  <a:schemeClr val="tx1"/>
                </a:solidFill>
                <a:latin typeface="Tahoma" pitchFamily="34" charset="0"/>
              </a:defRPr>
            </a:lvl8pPr>
            <a:lvl9pPr marL="3317875" eaLnBrk="0" fontAlgn="base" hangingPunct="0">
              <a:spcBef>
                <a:spcPct val="0"/>
              </a:spcBef>
              <a:spcAft>
                <a:spcPct val="0"/>
              </a:spcAft>
              <a:defRPr>
                <a:solidFill>
                  <a:schemeClr val="tx1"/>
                </a:solidFill>
                <a:latin typeface="Tahoma" pitchFamily="34" charset="0"/>
              </a:defRPr>
            </a:lvl9pPr>
          </a:lstStyle>
          <a:p>
            <a:pPr eaLnBrk="1" hangingPunct="1"/>
            <a:r>
              <a:rPr lang="en-US" sz="8800">
                <a:solidFill>
                  <a:srgbClr val="CC0000"/>
                </a:solidFill>
                <a:latin typeface="Freestyle Script" pitchFamily="66" charset="0"/>
              </a:rPr>
              <a:t>Maraming salamat po!</a:t>
            </a:r>
          </a:p>
        </p:txBody>
      </p:sp>
      <p:sp>
        <p:nvSpPr>
          <p:cNvPr id="4" name="Heart 3"/>
          <p:cNvSpPr/>
          <p:nvPr/>
        </p:nvSpPr>
        <p:spPr>
          <a:xfrm>
            <a:off x="4114800" y="1071563"/>
            <a:ext cx="914400" cy="915987"/>
          </a:xfrm>
          <a:prstGeom prst="hear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fld id="{FD1F5157-FDDE-4CDF-8D20-C3A8F46CEA9B}" type="slidenum">
              <a:rPr lang="en-US" smtClean="0"/>
              <a:t>37</a:t>
            </a:fld>
            <a:endParaRPr lang="en-US"/>
          </a:p>
        </p:txBody>
      </p:sp>
      <p:sp>
        <p:nvSpPr>
          <p:cNvPr id="3" name="Date Placeholder 2"/>
          <p:cNvSpPr>
            <a:spLocks noGrp="1"/>
          </p:cNvSpPr>
          <p:nvPr>
            <p:ph type="dt" sz="half" idx="10"/>
          </p:nvPr>
        </p:nvSpPr>
        <p:spPr/>
        <p:txBody>
          <a:bodyPr/>
          <a:lstStyle/>
          <a:p>
            <a:r>
              <a:rPr lang="en-US" smtClean="0"/>
              <a:t>i-Pantawid eFDS 11</a:t>
            </a:r>
            <a:endParaRPr lang="en-US"/>
          </a:p>
        </p:txBody>
      </p:sp>
    </p:spTree>
    <p:extLst>
      <p:ext uri="{BB962C8B-B14F-4D97-AF65-F5344CB8AC3E}">
        <p14:creationId xmlns:p14="http://schemas.microsoft.com/office/powerpoint/2010/main" val="474056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8614" y="62552"/>
            <a:ext cx="5186933"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8793" y="697786"/>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1105814" y="883767"/>
            <a:ext cx="4079342" cy="3764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218176" y="883767"/>
            <a:ext cx="1045845" cy="3764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85219" y="883767"/>
            <a:ext cx="1828290" cy="37642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135752" y="883767"/>
            <a:ext cx="550673" cy="37642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105814" y="1249619"/>
            <a:ext cx="1227670" cy="37673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105814" y="2363328"/>
            <a:ext cx="1119566" cy="376427"/>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178686" y="2363328"/>
            <a:ext cx="830327" cy="376427"/>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968499" y="2363328"/>
            <a:ext cx="950604" cy="376427"/>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3866144" y="2363328"/>
            <a:ext cx="1568058" cy="376427"/>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393435" y="2363328"/>
            <a:ext cx="1292595" cy="376427"/>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6542775" y="2363328"/>
            <a:ext cx="219455" cy="376427"/>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6652504" y="2363328"/>
            <a:ext cx="429768" cy="376427"/>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7016739" y="2363328"/>
            <a:ext cx="720547" cy="376427"/>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7695316" y="2363328"/>
            <a:ext cx="483617" cy="376427"/>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8135752" y="2363328"/>
            <a:ext cx="550673" cy="37642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105814" y="2729088"/>
            <a:ext cx="1644804" cy="376427"/>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1105814" y="3845488"/>
            <a:ext cx="7565736" cy="376427"/>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1105814" y="4211188"/>
            <a:ext cx="1217346" cy="376732"/>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2244218" y="4211188"/>
            <a:ext cx="1158630" cy="376732"/>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3276356" y="4211188"/>
            <a:ext cx="152400" cy="376732"/>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3352556" y="4211188"/>
            <a:ext cx="286512" cy="376732"/>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3495812" y="4211188"/>
            <a:ext cx="1451610" cy="376732"/>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4905755" y="4211188"/>
            <a:ext cx="1394969" cy="376732"/>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6239499" y="4211188"/>
            <a:ext cx="1078647" cy="376732"/>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4495800" y="5699402"/>
            <a:ext cx="609600" cy="114300"/>
          </a:xfrm>
          <a:custGeom>
            <a:avLst/>
            <a:gdLst/>
            <a:ahLst/>
            <a:cxnLst/>
            <a:rect l="l" t="t" r="r" b="b"/>
            <a:pathLst>
              <a:path w="609600" h="114300">
                <a:moveTo>
                  <a:pt x="0" y="114299"/>
                </a:moveTo>
                <a:lnTo>
                  <a:pt x="609599" y="114299"/>
                </a:lnTo>
                <a:lnTo>
                  <a:pt x="609599" y="0"/>
                </a:lnTo>
                <a:lnTo>
                  <a:pt x="0" y="0"/>
                </a:lnTo>
                <a:lnTo>
                  <a:pt x="0" y="114299"/>
                </a:lnTo>
                <a:close/>
              </a:path>
            </a:pathLst>
          </a:custGeom>
          <a:solidFill>
            <a:srgbClr val="FFC000"/>
          </a:solidFill>
        </p:spPr>
        <p:txBody>
          <a:bodyPr wrap="square" lIns="0" tIns="0" rIns="0" bIns="0" rtlCol="0"/>
          <a:lstStyle/>
          <a:p>
            <a:endParaRPr/>
          </a:p>
        </p:txBody>
      </p:sp>
      <p:sp>
        <p:nvSpPr>
          <p:cNvPr id="30" name="object 30"/>
          <p:cNvSpPr/>
          <p:nvPr/>
        </p:nvSpPr>
        <p:spPr>
          <a:xfrm>
            <a:off x="4495800" y="5838739"/>
            <a:ext cx="609600" cy="114300"/>
          </a:xfrm>
          <a:custGeom>
            <a:avLst/>
            <a:gdLst/>
            <a:ahLst/>
            <a:cxnLst/>
            <a:rect l="l" t="t" r="r" b="b"/>
            <a:pathLst>
              <a:path w="609600" h="114300">
                <a:moveTo>
                  <a:pt x="0" y="114299"/>
                </a:moveTo>
                <a:lnTo>
                  <a:pt x="609599" y="114299"/>
                </a:lnTo>
                <a:lnTo>
                  <a:pt x="609599" y="0"/>
                </a:lnTo>
                <a:lnTo>
                  <a:pt x="0" y="0"/>
                </a:lnTo>
                <a:lnTo>
                  <a:pt x="0" y="114299"/>
                </a:lnTo>
                <a:close/>
              </a:path>
            </a:pathLst>
          </a:custGeom>
          <a:solidFill>
            <a:srgbClr val="FFC000"/>
          </a:solidFill>
        </p:spPr>
        <p:txBody>
          <a:bodyPr wrap="square" lIns="0" tIns="0" rIns="0" bIns="0" rtlCol="0"/>
          <a:lstStyle/>
          <a:p>
            <a:endParaRPr/>
          </a:p>
        </p:txBody>
      </p:sp>
      <p:sp>
        <p:nvSpPr>
          <p:cNvPr id="31" name="object 31"/>
          <p:cNvSpPr/>
          <p:nvPr/>
        </p:nvSpPr>
        <p:spPr>
          <a:xfrm>
            <a:off x="5680588" y="5198535"/>
            <a:ext cx="1621917" cy="571804"/>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914400" y="5477600"/>
            <a:ext cx="3016885" cy="623570"/>
          </a:xfrm>
          <a:custGeom>
            <a:avLst/>
            <a:gdLst/>
            <a:ahLst/>
            <a:cxnLst/>
            <a:rect l="l" t="t" r="r" b="b"/>
            <a:pathLst>
              <a:path w="3016885" h="623570">
                <a:moveTo>
                  <a:pt x="0" y="623398"/>
                </a:moveTo>
                <a:lnTo>
                  <a:pt x="3016888" y="623398"/>
                </a:lnTo>
                <a:lnTo>
                  <a:pt x="3016888" y="0"/>
                </a:lnTo>
                <a:lnTo>
                  <a:pt x="0" y="0"/>
                </a:lnTo>
                <a:lnTo>
                  <a:pt x="0" y="623398"/>
                </a:lnTo>
                <a:close/>
              </a:path>
            </a:pathLst>
          </a:custGeom>
          <a:solidFill>
            <a:srgbClr val="375F91"/>
          </a:solidFill>
        </p:spPr>
        <p:txBody>
          <a:bodyPr wrap="square" lIns="0" tIns="0" rIns="0" bIns="0" rtlCol="0"/>
          <a:lstStyle/>
          <a:p>
            <a:endParaRPr/>
          </a:p>
        </p:txBody>
      </p:sp>
      <p:sp>
        <p:nvSpPr>
          <p:cNvPr id="33" name="object 33"/>
          <p:cNvSpPr/>
          <p:nvPr/>
        </p:nvSpPr>
        <p:spPr>
          <a:xfrm>
            <a:off x="766572" y="5335951"/>
            <a:ext cx="3211067" cy="1042416"/>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3346703" y="5335951"/>
            <a:ext cx="745236" cy="1042416"/>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1082954" y="5497443"/>
            <a:ext cx="2815337" cy="571804"/>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5680588" y="5576108"/>
            <a:ext cx="2203323" cy="571500"/>
          </a:xfrm>
          <a:prstGeom prst="rect">
            <a:avLst/>
          </a:prstGeom>
          <a:blipFill>
            <a:blip r:embed="rId31" cstate="print"/>
            <a:stretch>
              <a:fillRect/>
            </a:stretch>
          </a:blipFill>
        </p:spPr>
        <p:txBody>
          <a:bodyPr wrap="square" lIns="0" tIns="0" rIns="0" bIns="0" rtlCol="0"/>
          <a:lstStyle/>
          <a:p>
            <a:endParaRPr/>
          </a:p>
        </p:txBody>
      </p:sp>
      <p:sp>
        <p:nvSpPr>
          <p:cNvPr id="37" name="object 37"/>
          <p:cNvSpPr/>
          <p:nvPr/>
        </p:nvSpPr>
        <p:spPr>
          <a:xfrm>
            <a:off x="5680588" y="5945939"/>
            <a:ext cx="2318513" cy="571499"/>
          </a:xfrm>
          <a:prstGeom prst="rect">
            <a:avLst/>
          </a:prstGeom>
          <a:blipFill>
            <a:blip r:embed="rId32" cstate="print"/>
            <a:stretch>
              <a:fillRect/>
            </a:stretch>
          </a:blipFill>
        </p:spPr>
        <p:txBody>
          <a:bodyPr wrap="square" lIns="0" tIns="0" rIns="0" bIns="0" rtlCol="0"/>
          <a:lstStyle/>
          <a:p>
            <a:endParaRPr/>
          </a:p>
        </p:txBody>
      </p:sp>
      <p:sp>
        <p:nvSpPr>
          <p:cNvPr id="38" name="object 38"/>
          <p:cNvSpPr/>
          <p:nvPr/>
        </p:nvSpPr>
        <p:spPr>
          <a:xfrm>
            <a:off x="5688208" y="6435008"/>
            <a:ext cx="1285365" cy="286512"/>
          </a:xfrm>
          <a:prstGeom prst="rect">
            <a:avLst/>
          </a:prstGeom>
          <a:blipFill>
            <a:blip r:embed="rId33" cstate="print"/>
            <a:stretch>
              <a:fillRect/>
            </a:stretch>
          </a:blipFill>
        </p:spPr>
        <p:txBody>
          <a:bodyPr wrap="square" lIns="0" tIns="0" rIns="0" bIns="0" rtlCol="0"/>
          <a:lstStyle/>
          <a:p>
            <a:endParaRPr/>
          </a:p>
        </p:txBody>
      </p:sp>
      <p:sp>
        <p:nvSpPr>
          <p:cNvPr id="39" name="object 39"/>
          <p:cNvSpPr/>
          <p:nvPr/>
        </p:nvSpPr>
        <p:spPr>
          <a:xfrm>
            <a:off x="6881744" y="6435008"/>
            <a:ext cx="152400" cy="286512"/>
          </a:xfrm>
          <a:prstGeom prst="rect">
            <a:avLst/>
          </a:prstGeom>
          <a:blipFill>
            <a:blip r:embed="rId34" cstate="print"/>
            <a:stretch>
              <a:fillRect/>
            </a:stretch>
          </a:blipFill>
        </p:spPr>
        <p:txBody>
          <a:bodyPr wrap="square" lIns="0" tIns="0" rIns="0" bIns="0" rtlCol="0"/>
          <a:lstStyle/>
          <a:p>
            <a:endParaRPr/>
          </a:p>
        </p:txBody>
      </p:sp>
      <p:sp>
        <p:nvSpPr>
          <p:cNvPr id="40" name="object 40"/>
          <p:cNvSpPr/>
          <p:nvPr/>
        </p:nvSpPr>
        <p:spPr>
          <a:xfrm>
            <a:off x="6957944" y="6435008"/>
            <a:ext cx="342900" cy="286512"/>
          </a:xfrm>
          <a:prstGeom prst="rect">
            <a:avLst/>
          </a:prstGeom>
          <a:blipFill>
            <a:blip r:embed="rId35" cstate="print"/>
            <a:stretch>
              <a:fillRect/>
            </a:stretch>
          </a:blipFill>
        </p:spPr>
        <p:txBody>
          <a:bodyPr wrap="square" lIns="0" tIns="0" rIns="0" bIns="0" rtlCol="0"/>
          <a:lstStyle/>
          <a:p>
            <a:endParaRPr/>
          </a:p>
        </p:txBody>
      </p:sp>
      <p:sp>
        <p:nvSpPr>
          <p:cNvPr id="41" name="TextBox 40"/>
          <p:cNvSpPr txBox="1"/>
          <p:nvPr/>
        </p:nvSpPr>
        <p:spPr>
          <a:xfrm>
            <a:off x="632810" y="915528"/>
            <a:ext cx="357790" cy="369332"/>
          </a:xfrm>
          <a:prstGeom prst="rect">
            <a:avLst/>
          </a:prstGeom>
          <a:noFill/>
        </p:spPr>
        <p:txBody>
          <a:bodyPr wrap="none" rtlCol="0">
            <a:spAutoFit/>
          </a:bodyPr>
          <a:lstStyle/>
          <a:p>
            <a:r>
              <a:rPr lang="en-PH" dirty="0" smtClean="0">
                <a:sym typeface="Wingdings"/>
              </a:rPr>
              <a:t></a:t>
            </a:r>
            <a:endParaRPr lang="en-PH" dirty="0"/>
          </a:p>
        </p:txBody>
      </p:sp>
      <p:sp>
        <p:nvSpPr>
          <p:cNvPr id="42" name="TextBox 41"/>
          <p:cNvSpPr txBox="1"/>
          <p:nvPr/>
        </p:nvSpPr>
        <p:spPr>
          <a:xfrm>
            <a:off x="1029989" y="1546736"/>
            <a:ext cx="7580611" cy="1015663"/>
          </a:xfrm>
          <a:prstGeom prst="rect">
            <a:avLst/>
          </a:prstGeom>
          <a:noFill/>
        </p:spPr>
        <p:txBody>
          <a:bodyPr wrap="square" rtlCol="0">
            <a:spAutoFit/>
          </a:bodyPr>
          <a:lstStyle/>
          <a:p>
            <a:r>
              <a:rPr lang="en-US" sz="2000" i="1" dirty="0">
                <a:solidFill>
                  <a:srgbClr val="C00000"/>
                </a:solidFill>
                <a:latin typeface="Times New Roman" pitchFamily="18" charset="0"/>
                <a:cs typeface="Times New Roman" pitchFamily="18" charset="0"/>
              </a:rPr>
              <a:t>Ito ay </a:t>
            </a:r>
            <a:r>
              <a:rPr lang="en-US" sz="2000" i="1" dirty="0" err="1">
                <a:solidFill>
                  <a:srgbClr val="C00000"/>
                </a:solidFill>
                <a:latin typeface="Times New Roman" pitchFamily="18" charset="0"/>
                <a:cs typeface="Times New Roman" pitchFamily="18" charset="0"/>
              </a:rPr>
              <a:t>isang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puhunang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pantao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para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bata</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sa</a:t>
            </a:r>
            <a:r>
              <a:rPr lang="en-US" sz="2000" i="1" dirty="0" smtClean="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pamamagitan</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pangangalaga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kalusugan</a:t>
            </a:r>
            <a:r>
              <a:rPr lang="en-US" sz="2000" i="1" dirty="0" smtClean="0">
                <a:solidFill>
                  <a:srgbClr val="C00000"/>
                </a:solidFill>
                <a:latin typeface="Times New Roman" pitchFamily="18" charset="0"/>
                <a:cs typeface="Times New Roman" pitchFamily="18" charset="0"/>
              </a:rPr>
              <a:t> </a:t>
            </a:r>
            <a:r>
              <a:rPr lang="en-US" sz="2000" i="1" dirty="0">
                <a:solidFill>
                  <a:srgbClr val="C00000"/>
                </a:solidFill>
                <a:latin typeface="Times New Roman" pitchFamily="18" charset="0"/>
                <a:cs typeface="Times New Roman" pitchFamily="18" charset="0"/>
              </a:rPr>
              <a:t>at </a:t>
            </a:r>
            <a:r>
              <a:rPr lang="en-US" sz="2000" i="1" dirty="0" err="1">
                <a:solidFill>
                  <a:srgbClr val="C00000"/>
                </a:solidFill>
                <a:latin typeface="Times New Roman" pitchFamily="18" charset="0"/>
                <a:cs typeface="Times New Roman" pitchFamily="18" charset="0"/>
              </a:rPr>
              <a:t>edukasyon</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3" name="TextBox 42"/>
          <p:cNvSpPr txBox="1"/>
          <p:nvPr/>
        </p:nvSpPr>
        <p:spPr>
          <a:xfrm>
            <a:off x="1046521" y="3017043"/>
            <a:ext cx="7639904" cy="1015663"/>
          </a:xfrm>
          <a:prstGeom prst="rect">
            <a:avLst/>
          </a:prstGeom>
          <a:noFill/>
        </p:spPr>
        <p:txBody>
          <a:bodyPr wrap="square" rtlCol="0">
            <a:spAutoFit/>
          </a:bodyPr>
          <a:lstStyle/>
          <a:p>
            <a:r>
              <a:rPr lang="en-US" sz="2000" i="1" dirty="0" err="1">
                <a:solidFill>
                  <a:srgbClr val="C00000"/>
                </a:solidFill>
                <a:latin typeface="Times New Roman" pitchFamily="18" charset="0"/>
                <a:cs typeface="Times New Roman" pitchFamily="18" charset="0"/>
              </a:rPr>
              <a:t>Nagbibigay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tulong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mahihirap</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pamilya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na</a:t>
            </a:r>
            <a:r>
              <a:rPr lang="en-US" sz="2000" i="1" dirty="0">
                <a:solidFill>
                  <a:srgbClr val="C00000"/>
                </a:solidFill>
                <a:latin typeface="Times New Roman" pitchFamily="18" charset="0"/>
                <a:cs typeface="Times New Roman" pitchFamily="18" charset="0"/>
              </a:rPr>
              <a:t> may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anak</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edad</a:t>
            </a:r>
            <a:r>
              <a:rPr lang="en-US" sz="2000" i="1" dirty="0">
                <a:solidFill>
                  <a:srgbClr val="C00000"/>
                </a:solidFill>
                <a:latin typeface="Times New Roman" pitchFamily="18" charset="0"/>
                <a:cs typeface="Times New Roman" pitchFamily="18" charset="0"/>
              </a:rPr>
              <a:t> 0-18 yrs. old </a:t>
            </a:r>
            <a:r>
              <a:rPr lang="en-US" sz="2000" i="1" dirty="0" err="1">
                <a:solidFill>
                  <a:srgbClr val="C00000"/>
                </a:solidFill>
                <a:latin typeface="Times New Roman" pitchFamily="18" charset="0"/>
                <a:cs typeface="Times New Roman" pitchFamily="18" charset="0"/>
              </a:rPr>
              <a:t>kasama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kanilang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ina</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4" name="TextBox 43"/>
          <p:cNvSpPr txBox="1"/>
          <p:nvPr/>
        </p:nvSpPr>
        <p:spPr>
          <a:xfrm>
            <a:off x="1017896" y="4468504"/>
            <a:ext cx="7961986" cy="1015663"/>
          </a:xfrm>
          <a:prstGeom prst="rect">
            <a:avLst/>
          </a:prstGeom>
          <a:noFill/>
        </p:spPr>
        <p:txBody>
          <a:bodyPr wrap="square" rtlCol="0">
            <a:spAutoFit/>
          </a:bodyPr>
          <a:lstStyle/>
          <a:p>
            <a:r>
              <a:rPr lang="en-US" sz="2000" i="1" dirty="0" err="1">
                <a:solidFill>
                  <a:srgbClr val="C00000"/>
                </a:solidFill>
                <a:latin typeface="Times New Roman" pitchFamily="18" charset="0"/>
                <a:cs typeface="Times New Roman" pitchFamily="18" charset="0"/>
              </a:rPr>
              <a:t>Putulin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manang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kahirapan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pamamagitan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pagpapalago</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pantaong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kayamanan</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gaya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edukasyon</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kalusugan</a:t>
            </a:r>
            <a:r>
              <a:rPr lang="en-US" sz="2000" i="1" dirty="0" smtClean="0">
                <a:solidFill>
                  <a:srgbClr val="C00000"/>
                </a:solidFill>
                <a:latin typeface="Times New Roman" pitchFamily="18" charset="0"/>
                <a:cs typeface="Times New Roman" pitchFamily="18" charset="0"/>
              </a:rPr>
              <a:t> </a:t>
            </a:r>
            <a:r>
              <a:rPr lang="en-US" sz="2000" i="1" dirty="0">
                <a:solidFill>
                  <a:srgbClr val="C00000"/>
                </a:solidFill>
                <a:latin typeface="Times New Roman" pitchFamily="18" charset="0"/>
                <a:cs typeface="Times New Roman" pitchFamily="18" charset="0"/>
              </a:rPr>
              <a:t>at </a:t>
            </a:r>
            <a:r>
              <a:rPr lang="en-US" sz="2000" i="1" dirty="0" err="1">
                <a:solidFill>
                  <a:srgbClr val="C00000"/>
                </a:solidFill>
                <a:latin typeface="Times New Roman" pitchFamily="18" charset="0"/>
                <a:cs typeface="Times New Roman" pitchFamily="18" charset="0"/>
              </a:rPr>
              <a:t>nutrisyon</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5" name="TextBox 44"/>
          <p:cNvSpPr txBox="1"/>
          <p:nvPr/>
        </p:nvSpPr>
        <p:spPr>
          <a:xfrm>
            <a:off x="632810" y="2329216"/>
            <a:ext cx="357790" cy="369332"/>
          </a:xfrm>
          <a:prstGeom prst="rect">
            <a:avLst/>
          </a:prstGeom>
          <a:noFill/>
        </p:spPr>
        <p:txBody>
          <a:bodyPr wrap="none" rtlCol="0">
            <a:spAutoFit/>
          </a:bodyPr>
          <a:lstStyle/>
          <a:p>
            <a:r>
              <a:rPr lang="en-PH" dirty="0" smtClean="0">
                <a:sym typeface="Wingdings"/>
              </a:rPr>
              <a:t></a:t>
            </a:r>
            <a:endParaRPr lang="en-PH" dirty="0"/>
          </a:p>
        </p:txBody>
      </p:sp>
      <p:sp>
        <p:nvSpPr>
          <p:cNvPr id="46" name="TextBox 45"/>
          <p:cNvSpPr txBox="1"/>
          <p:nvPr/>
        </p:nvSpPr>
        <p:spPr>
          <a:xfrm>
            <a:off x="632810" y="3864884"/>
            <a:ext cx="357790" cy="369332"/>
          </a:xfrm>
          <a:prstGeom prst="rect">
            <a:avLst/>
          </a:prstGeom>
          <a:noFill/>
        </p:spPr>
        <p:txBody>
          <a:bodyPr wrap="none" rtlCol="0">
            <a:spAutoFit/>
          </a:bodyPr>
          <a:lstStyle/>
          <a:p>
            <a:r>
              <a:rPr lang="en-PH" dirty="0" smtClean="0">
                <a:sym typeface="Wingdings"/>
              </a:rPr>
              <a:t></a:t>
            </a:r>
            <a:endParaRPr lang="en-PH" dirty="0"/>
          </a:p>
        </p:txBody>
      </p:sp>
      <p:sp>
        <p:nvSpPr>
          <p:cNvPr id="20" name="Slide Number Placeholder 19"/>
          <p:cNvSpPr>
            <a:spLocks noGrp="1"/>
          </p:cNvSpPr>
          <p:nvPr>
            <p:ph type="sldNum" sz="quarter" idx="12"/>
          </p:nvPr>
        </p:nvSpPr>
        <p:spPr/>
        <p:txBody>
          <a:bodyPr/>
          <a:lstStyle/>
          <a:p>
            <a:fld id="{55F2A61E-48FD-4F96-85A2-4E092D9FE7A4}" type="slidenum">
              <a:rPr lang="en-US" smtClean="0"/>
              <a:t>4</a:t>
            </a:fld>
            <a:endParaRPr lang="en-US"/>
          </a:p>
        </p:txBody>
      </p:sp>
      <p:sp>
        <p:nvSpPr>
          <p:cNvPr id="47" name="Date Placeholder 46"/>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607180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595952" y="421877"/>
            <a:ext cx="425653" cy="318515"/>
          </a:xfrm>
          <a:prstGeom prst="rect">
            <a:avLst/>
          </a:prstGeom>
          <a:blipFill>
            <a:blip r:embed="rId3" cstate="print">
              <a:biLevel thresh="50000"/>
            </a:blip>
            <a:stretch>
              <a:fillRect/>
            </a:stretch>
          </a:blipFill>
        </p:spPr>
        <p:txBody>
          <a:bodyPr wrap="square" lIns="0" tIns="0" rIns="0" bIns="0" rtlCol="0"/>
          <a:lstStyle/>
          <a:p>
            <a:endParaRPr/>
          </a:p>
        </p:txBody>
      </p:sp>
      <p:sp>
        <p:nvSpPr>
          <p:cNvPr id="5" name="object 5"/>
          <p:cNvSpPr/>
          <p:nvPr/>
        </p:nvSpPr>
        <p:spPr>
          <a:xfrm>
            <a:off x="879720" y="421877"/>
            <a:ext cx="170687" cy="318515"/>
          </a:xfrm>
          <a:prstGeom prst="rect">
            <a:avLst/>
          </a:prstGeom>
          <a:blipFill>
            <a:blip r:embed="rId4" cstate="print">
              <a:biLevel thresh="50000"/>
            </a:blip>
            <a:stretch>
              <a:fillRect/>
            </a:stretch>
          </a:blipFill>
        </p:spPr>
        <p:txBody>
          <a:bodyPr wrap="square" lIns="0" tIns="0" rIns="0" bIns="0" rtlCol="0"/>
          <a:lstStyle/>
          <a:p>
            <a:endParaRPr/>
          </a:p>
        </p:txBody>
      </p:sp>
      <p:sp>
        <p:nvSpPr>
          <p:cNvPr id="6" name="object 6"/>
          <p:cNvSpPr/>
          <p:nvPr/>
        </p:nvSpPr>
        <p:spPr>
          <a:xfrm>
            <a:off x="965064" y="421877"/>
            <a:ext cx="5204825" cy="318515"/>
          </a:xfrm>
          <a:prstGeom prst="rect">
            <a:avLst/>
          </a:prstGeom>
          <a:blipFill>
            <a:blip r:embed="rId5" cstate="print">
              <a:biLevel thresh="50000"/>
            </a:blip>
            <a:stretch>
              <a:fillRect/>
            </a:stretch>
          </a:blipFill>
        </p:spPr>
        <p:txBody>
          <a:bodyPr wrap="square" lIns="0" tIns="0" rIns="0" bIns="0" rtlCol="0"/>
          <a:lstStyle/>
          <a:p>
            <a:endParaRPr/>
          </a:p>
        </p:txBody>
      </p:sp>
      <p:sp>
        <p:nvSpPr>
          <p:cNvPr id="7" name="object 7"/>
          <p:cNvSpPr/>
          <p:nvPr/>
        </p:nvSpPr>
        <p:spPr>
          <a:xfrm>
            <a:off x="457200" y="1371600"/>
            <a:ext cx="3657600" cy="584835"/>
          </a:xfrm>
          <a:custGeom>
            <a:avLst/>
            <a:gdLst/>
            <a:ahLst/>
            <a:cxnLst/>
            <a:rect l="l" t="t" r="r" b="b"/>
            <a:pathLst>
              <a:path w="3657600" h="584835">
                <a:moveTo>
                  <a:pt x="0" y="584441"/>
                </a:moveTo>
                <a:lnTo>
                  <a:pt x="3657599" y="584441"/>
                </a:lnTo>
                <a:lnTo>
                  <a:pt x="3657599"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4543440" y="2066422"/>
            <a:ext cx="4094226" cy="395337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14850" y="2025899"/>
            <a:ext cx="4151629" cy="4022725"/>
          </a:xfrm>
          <a:custGeom>
            <a:avLst/>
            <a:gdLst/>
            <a:ahLst/>
            <a:cxnLst/>
            <a:rect l="l" t="t" r="r" b="b"/>
            <a:pathLst>
              <a:path w="4151629" h="4022725">
                <a:moveTo>
                  <a:pt x="0" y="4022475"/>
                </a:moveTo>
                <a:lnTo>
                  <a:pt x="4151375" y="4022475"/>
                </a:lnTo>
                <a:lnTo>
                  <a:pt x="4151375" y="0"/>
                </a:lnTo>
                <a:lnTo>
                  <a:pt x="0" y="0"/>
                </a:lnTo>
                <a:lnTo>
                  <a:pt x="0" y="4022475"/>
                </a:lnTo>
                <a:close/>
              </a:path>
            </a:pathLst>
          </a:custGeom>
          <a:ln w="57149">
            <a:solidFill>
              <a:srgbClr val="30849B"/>
            </a:solidFill>
          </a:ln>
        </p:spPr>
        <p:txBody>
          <a:bodyPr wrap="square" lIns="0" tIns="0" rIns="0" bIns="0" rtlCol="0"/>
          <a:lstStyle/>
          <a:p>
            <a:endParaRPr/>
          </a:p>
        </p:txBody>
      </p:sp>
      <p:sp>
        <p:nvSpPr>
          <p:cNvPr id="10" name="object 10"/>
          <p:cNvSpPr/>
          <p:nvPr/>
        </p:nvSpPr>
        <p:spPr>
          <a:xfrm>
            <a:off x="580400" y="1436937"/>
            <a:ext cx="3570731" cy="44378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26195" y="2686403"/>
            <a:ext cx="138430" cy="132715"/>
          </a:xfrm>
          <a:custGeom>
            <a:avLst/>
            <a:gdLst/>
            <a:ahLst/>
            <a:cxnLst/>
            <a:rect l="l" t="t" r="r" b="b"/>
            <a:pathLst>
              <a:path w="138430" h="132714">
                <a:moveTo>
                  <a:pt x="60738" y="0"/>
                </a:moveTo>
                <a:lnTo>
                  <a:pt x="22469" y="16965"/>
                </a:lnTo>
                <a:lnTo>
                  <a:pt x="1569" y="51984"/>
                </a:lnTo>
                <a:lnTo>
                  <a:pt x="0" y="66185"/>
                </a:lnTo>
                <a:lnTo>
                  <a:pt x="15" y="67616"/>
                </a:lnTo>
                <a:lnTo>
                  <a:pt x="12775" y="104124"/>
                </a:lnTo>
                <a:lnTo>
                  <a:pt x="46286" y="127527"/>
                </a:lnTo>
                <a:lnTo>
                  <a:pt x="77937" y="132322"/>
                </a:lnTo>
                <a:lnTo>
                  <a:pt x="91939" y="129097"/>
                </a:lnTo>
                <a:lnTo>
                  <a:pt x="125051" y="104928"/>
                </a:lnTo>
                <a:lnTo>
                  <a:pt x="138026" y="65347"/>
                </a:lnTo>
                <a:lnTo>
                  <a:pt x="136459" y="52060"/>
                </a:lnTo>
                <a:lnTo>
                  <a:pt x="116469" y="18834"/>
                </a:lnTo>
                <a:lnTo>
                  <a:pt x="77255" y="1178"/>
                </a:lnTo>
                <a:lnTo>
                  <a:pt x="60738" y="0"/>
                </a:lnTo>
                <a:close/>
              </a:path>
            </a:pathLst>
          </a:custGeom>
          <a:solidFill>
            <a:srgbClr val="943735"/>
          </a:solidFill>
        </p:spPr>
        <p:txBody>
          <a:bodyPr wrap="square" lIns="0" tIns="0" rIns="0" bIns="0" rtlCol="0"/>
          <a:lstStyle/>
          <a:p>
            <a:endParaRPr/>
          </a:p>
        </p:txBody>
      </p:sp>
      <p:sp>
        <p:nvSpPr>
          <p:cNvPr id="12" name="object 12"/>
          <p:cNvSpPr/>
          <p:nvPr/>
        </p:nvSpPr>
        <p:spPr>
          <a:xfrm>
            <a:off x="567903" y="2151753"/>
            <a:ext cx="3752209" cy="3810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37677" y="2590800"/>
            <a:ext cx="2014856" cy="281939"/>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674962" y="2590800"/>
            <a:ext cx="1554982" cy="281939"/>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737677" y="2865066"/>
            <a:ext cx="363726" cy="282244"/>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1010473" y="2865066"/>
            <a:ext cx="966621" cy="28224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1885274" y="2865066"/>
            <a:ext cx="164592" cy="28224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1967570" y="2865066"/>
            <a:ext cx="908608" cy="28224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75777" y="4046271"/>
            <a:ext cx="3567440" cy="281939"/>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775777" y="4320591"/>
            <a:ext cx="2485010" cy="281939"/>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747126" y="5006340"/>
            <a:ext cx="1962659" cy="281940"/>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2628099" y="5006340"/>
            <a:ext cx="164592" cy="28194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2710395" y="5006340"/>
            <a:ext cx="1543049" cy="281940"/>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747126" y="5280660"/>
            <a:ext cx="2075178" cy="281940"/>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529374" y="4134380"/>
            <a:ext cx="138430" cy="132715"/>
          </a:xfrm>
          <a:custGeom>
            <a:avLst/>
            <a:gdLst/>
            <a:ahLst/>
            <a:cxnLst/>
            <a:rect l="l" t="t" r="r" b="b"/>
            <a:pathLst>
              <a:path w="138430" h="132714">
                <a:moveTo>
                  <a:pt x="60726" y="0"/>
                </a:moveTo>
                <a:lnTo>
                  <a:pt x="22464" y="16968"/>
                </a:lnTo>
                <a:lnTo>
                  <a:pt x="1568" y="51994"/>
                </a:lnTo>
                <a:lnTo>
                  <a:pt x="0" y="66199"/>
                </a:lnTo>
                <a:lnTo>
                  <a:pt x="15" y="67609"/>
                </a:lnTo>
                <a:lnTo>
                  <a:pt x="12767" y="104126"/>
                </a:lnTo>
                <a:lnTo>
                  <a:pt x="46275" y="127528"/>
                </a:lnTo>
                <a:lnTo>
                  <a:pt x="77925" y="132323"/>
                </a:lnTo>
                <a:lnTo>
                  <a:pt x="91928" y="129101"/>
                </a:lnTo>
                <a:lnTo>
                  <a:pt x="125040" y="104941"/>
                </a:lnTo>
                <a:lnTo>
                  <a:pt x="138014" y="65350"/>
                </a:lnTo>
                <a:lnTo>
                  <a:pt x="136446" y="52059"/>
                </a:lnTo>
                <a:lnTo>
                  <a:pt x="116458" y="18831"/>
                </a:lnTo>
                <a:lnTo>
                  <a:pt x="77246" y="1177"/>
                </a:lnTo>
                <a:lnTo>
                  <a:pt x="60726" y="0"/>
                </a:lnTo>
                <a:close/>
              </a:path>
            </a:pathLst>
          </a:custGeom>
          <a:solidFill>
            <a:srgbClr val="943735"/>
          </a:solidFill>
        </p:spPr>
        <p:txBody>
          <a:bodyPr wrap="square" lIns="0" tIns="0" rIns="0" bIns="0" rtlCol="0"/>
          <a:lstStyle/>
          <a:p>
            <a:endParaRPr/>
          </a:p>
        </p:txBody>
      </p:sp>
      <p:sp>
        <p:nvSpPr>
          <p:cNvPr id="26" name="object 26"/>
          <p:cNvSpPr/>
          <p:nvPr/>
        </p:nvSpPr>
        <p:spPr>
          <a:xfrm>
            <a:off x="546104" y="5052708"/>
            <a:ext cx="138430" cy="132715"/>
          </a:xfrm>
          <a:custGeom>
            <a:avLst/>
            <a:gdLst/>
            <a:ahLst/>
            <a:cxnLst/>
            <a:rect l="l" t="t" r="r" b="b"/>
            <a:pathLst>
              <a:path w="138430" h="132714">
                <a:moveTo>
                  <a:pt x="60725" y="0"/>
                </a:moveTo>
                <a:lnTo>
                  <a:pt x="22465" y="16969"/>
                </a:lnTo>
                <a:lnTo>
                  <a:pt x="1568" y="51997"/>
                </a:lnTo>
                <a:lnTo>
                  <a:pt x="0" y="66201"/>
                </a:lnTo>
                <a:lnTo>
                  <a:pt x="14" y="67590"/>
                </a:lnTo>
                <a:lnTo>
                  <a:pt x="12757" y="104122"/>
                </a:lnTo>
                <a:lnTo>
                  <a:pt x="46258" y="127530"/>
                </a:lnTo>
                <a:lnTo>
                  <a:pt x="77900" y="132325"/>
                </a:lnTo>
                <a:lnTo>
                  <a:pt x="91905" y="129106"/>
                </a:lnTo>
                <a:lnTo>
                  <a:pt x="125022" y="104953"/>
                </a:lnTo>
                <a:lnTo>
                  <a:pt x="137998" y="65364"/>
                </a:lnTo>
                <a:lnTo>
                  <a:pt x="136433" y="52073"/>
                </a:lnTo>
                <a:lnTo>
                  <a:pt x="116449" y="18840"/>
                </a:lnTo>
                <a:lnTo>
                  <a:pt x="77242" y="1178"/>
                </a:lnTo>
                <a:lnTo>
                  <a:pt x="60725" y="0"/>
                </a:lnTo>
                <a:close/>
              </a:path>
            </a:pathLst>
          </a:custGeom>
          <a:solidFill>
            <a:srgbClr val="943735"/>
          </a:solidFill>
        </p:spPr>
        <p:txBody>
          <a:bodyPr wrap="square" lIns="0" tIns="0" rIns="0" bIns="0" rtlCol="0"/>
          <a:lstStyle/>
          <a:p>
            <a:endParaRPr/>
          </a:p>
        </p:txBody>
      </p:sp>
      <p:sp>
        <p:nvSpPr>
          <p:cNvPr id="27" name="TextBox 26"/>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8" name="TextBox 27"/>
          <p:cNvSpPr txBox="1"/>
          <p:nvPr/>
        </p:nvSpPr>
        <p:spPr>
          <a:xfrm>
            <a:off x="650544" y="3150784"/>
            <a:ext cx="3654310" cy="923330"/>
          </a:xfrm>
          <a:prstGeom prst="rect">
            <a:avLst/>
          </a:prstGeom>
          <a:noFill/>
        </p:spPr>
        <p:txBody>
          <a:bodyPr wrap="square" rtlCol="0">
            <a:spAutoFit/>
          </a:bodyPr>
          <a:lstStyle/>
          <a:p>
            <a:r>
              <a:rPr lang="en-US" b="1" i="1" dirty="0" err="1" smtClean="0">
                <a:solidFill>
                  <a:srgbClr val="C00000"/>
                </a:solidFill>
                <a:latin typeface="Arial" pitchFamily="34" charset="0"/>
                <a:cs typeface="Arial" pitchFamily="34" charset="0"/>
              </a:rPr>
              <a:t>Pumunta</a:t>
            </a:r>
            <a:r>
              <a:rPr lang="en-US" b="1" i="1" dirty="0" smtClean="0">
                <a:solidFill>
                  <a:srgbClr val="C00000"/>
                </a:solidFill>
                <a:latin typeface="Arial" pitchFamily="34" charset="0"/>
                <a:cs typeface="Arial" pitchFamily="34" charset="0"/>
              </a:rPr>
              <a:t> sa </a:t>
            </a:r>
            <a:r>
              <a:rPr lang="en-US" b="1" i="1" dirty="0" err="1" smtClean="0">
                <a:solidFill>
                  <a:srgbClr val="C00000"/>
                </a:solidFill>
                <a:latin typeface="Arial" pitchFamily="34" charset="0"/>
                <a:cs typeface="Arial" pitchFamily="34" charset="0"/>
              </a:rPr>
              <a:t>lokal</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na</a:t>
            </a:r>
            <a:r>
              <a:rPr lang="en-US" b="1" i="1" dirty="0" smtClean="0">
                <a:solidFill>
                  <a:srgbClr val="C00000"/>
                </a:solidFill>
                <a:latin typeface="Arial" pitchFamily="34" charset="0"/>
                <a:cs typeface="Arial" pitchFamily="34" charset="0"/>
              </a:rPr>
              <a:t> health center para sa check-up </a:t>
            </a:r>
            <a:r>
              <a:rPr lang="en-US" b="1" i="1" dirty="0" err="1" smtClean="0">
                <a:solidFill>
                  <a:srgbClr val="C00000"/>
                </a:solidFill>
                <a:latin typeface="Arial" pitchFamily="34" charset="0"/>
                <a:cs typeface="Arial" pitchFamily="34" charset="0"/>
              </a:rPr>
              <a:t>bago</a:t>
            </a:r>
            <a:r>
              <a:rPr lang="en-US" b="1" i="1" dirty="0">
                <a:solidFill>
                  <a:srgbClr val="C00000"/>
                </a:solidFill>
                <a:latin typeface="Arial" pitchFamily="34" charset="0"/>
                <a:cs typeface="Arial" pitchFamily="34" charset="0"/>
              </a:rPr>
              <a:t> </a:t>
            </a:r>
            <a:r>
              <a:rPr lang="en-US" b="1" i="1" dirty="0" smtClean="0">
                <a:solidFill>
                  <a:srgbClr val="C00000"/>
                </a:solidFill>
                <a:latin typeface="Arial" pitchFamily="34" charset="0"/>
                <a:cs typeface="Arial" pitchFamily="34" charset="0"/>
              </a:rPr>
              <a:t>at </a:t>
            </a:r>
            <a:r>
              <a:rPr lang="en-US" b="1" i="1" dirty="0" err="1" smtClean="0">
                <a:solidFill>
                  <a:srgbClr val="C00000"/>
                </a:solidFill>
                <a:latin typeface="Arial" pitchFamily="34" charset="0"/>
                <a:cs typeface="Arial" pitchFamily="34" charset="0"/>
              </a:rPr>
              <a:t>pagkatapos</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manganak</a:t>
            </a:r>
            <a:endParaRPr lang="en-US" b="1" i="1" dirty="0">
              <a:solidFill>
                <a:srgbClr val="C00000"/>
              </a:solidFill>
              <a:latin typeface="Arial" pitchFamily="34" charset="0"/>
              <a:cs typeface="Arial" pitchFamily="34" charset="0"/>
            </a:endParaRPr>
          </a:p>
        </p:txBody>
      </p:sp>
      <p:sp>
        <p:nvSpPr>
          <p:cNvPr id="29" name="TextBox 28"/>
          <p:cNvSpPr txBox="1"/>
          <p:nvPr/>
        </p:nvSpPr>
        <p:spPr>
          <a:xfrm>
            <a:off x="654454" y="5553670"/>
            <a:ext cx="3469382" cy="923330"/>
          </a:xfrm>
          <a:prstGeom prst="rect">
            <a:avLst/>
          </a:prstGeom>
          <a:noFill/>
        </p:spPr>
        <p:txBody>
          <a:bodyPr wrap="square" rtlCol="0">
            <a:spAutoFit/>
          </a:bodyPr>
          <a:lstStyle/>
          <a:p>
            <a:r>
              <a:rPr lang="en-US" b="1" i="1" dirty="0" err="1" smtClean="0">
                <a:solidFill>
                  <a:srgbClr val="C00000"/>
                </a:solidFill>
                <a:latin typeface="Arial" pitchFamily="34" charset="0"/>
                <a:cs typeface="Arial" pitchFamily="34" charset="0"/>
              </a:rPr>
              <a:t>Magkaroon</a:t>
            </a:r>
            <a:r>
              <a:rPr lang="en-US" b="1" i="1" dirty="0" smtClean="0">
                <a:solidFill>
                  <a:srgbClr val="C00000"/>
                </a:solidFill>
                <a:latin typeface="Arial" pitchFamily="34" charset="0"/>
                <a:cs typeface="Arial" pitchFamily="34" charset="0"/>
              </a:rPr>
              <a:t> ng </a:t>
            </a:r>
            <a:r>
              <a:rPr lang="en-US" b="1" i="1" dirty="0" err="1" smtClean="0">
                <a:solidFill>
                  <a:srgbClr val="C00000"/>
                </a:solidFill>
                <a:latin typeface="Arial" pitchFamily="34" charset="0"/>
                <a:cs typeface="Arial" pitchFamily="34" charset="0"/>
              </a:rPr>
              <a:t>kahit</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isang</a:t>
            </a:r>
            <a:r>
              <a:rPr lang="en-US" b="1" i="1" dirty="0" smtClean="0">
                <a:solidFill>
                  <a:srgbClr val="C00000"/>
                </a:solidFill>
                <a:latin typeface="Arial" pitchFamily="34" charset="0"/>
                <a:cs typeface="Arial" pitchFamily="34" charset="0"/>
              </a:rPr>
              <a:t>  check-up </a:t>
            </a:r>
            <a:r>
              <a:rPr lang="en-US" b="1" i="1" dirty="0" err="1" smtClean="0">
                <a:solidFill>
                  <a:srgbClr val="C00000"/>
                </a:solidFill>
                <a:latin typeface="Arial" pitchFamily="34" charset="0"/>
                <a:cs typeface="Arial" pitchFamily="34" charset="0"/>
              </a:rPr>
              <a:t>anim</a:t>
            </a:r>
            <a:r>
              <a:rPr lang="en-US" b="1" i="1" dirty="0" smtClean="0">
                <a:solidFill>
                  <a:srgbClr val="C00000"/>
                </a:solidFill>
                <a:latin typeface="Arial" pitchFamily="34" charset="0"/>
                <a:cs typeface="Arial" pitchFamily="34" charset="0"/>
              </a:rPr>
              <a:t> na </a:t>
            </a:r>
            <a:r>
              <a:rPr lang="en-US" b="1" i="1" dirty="0" err="1" smtClean="0">
                <a:solidFill>
                  <a:srgbClr val="C00000"/>
                </a:solidFill>
                <a:latin typeface="Arial" pitchFamily="34" charset="0"/>
                <a:cs typeface="Arial" pitchFamily="34" charset="0"/>
              </a:rPr>
              <a:t>linggo</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pagkatapos</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manganak</a:t>
            </a:r>
            <a:endParaRPr lang="en-US" b="1" i="1" dirty="0">
              <a:solidFill>
                <a:srgbClr val="C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5</a:t>
            </a:fld>
            <a:endParaRPr lang="en-US"/>
          </a:p>
        </p:txBody>
      </p:sp>
      <p:sp>
        <p:nvSpPr>
          <p:cNvPr id="30" name="Date Placeholder 29"/>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569667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608348" y="443485"/>
            <a:ext cx="425653" cy="318515"/>
          </a:xfrm>
          <a:prstGeom prst="rect">
            <a:avLst/>
          </a:prstGeom>
          <a:blipFill>
            <a:blip r:embed="rId3" cstate="print">
              <a:biLevel thresh="50000"/>
            </a:blip>
            <a:stretch>
              <a:fillRect/>
            </a:stretch>
          </a:blipFill>
        </p:spPr>
        <p:txBody>
          <a:bodyPr wrap="square" lIns="0" tIns="0" rIns="0" bIns="0" rtlCol="0"/>
          <a:lstStyle/>
          <a:p>
            <a:endParaRPr/>
          </a:p>
        </p:txBody>
      </p:sp>
      <p:sp>
        <p:nvSpPr>
          <p:cNvPr id="5" name="object 5"/>
          <p:cNvSpPr/>
          <p:nvPr/>
        </p:nvSpPr>
        <p:spPr>
          <a:xfrm>
            <a:off x="892116" y="443485"/>
            <a:ext cx="170687" cy="318515"/>
          </a:xfrm>
          <a:prstGeom prst="rect">
            <a:avLst/>
          </a:prstGeom>
          <a:blipFill>
            <a:blip r:embed="rId4" cstate="print">
              <a:biLevel thresh="50000"/>
            </a:blip>
            <a:stretch>
              <a:fillRect/>
            </a:stretch>
          </a:blipFill>
        </p:spPr>
        <p:txBody>
          <a:bodyPr wrap="square" lIns="0" tIns="0" rIns="0" bIns="0" rtlCol="0"/>
          <a:lstStyle/>
          <a:p>
            <a:endParaRPr/>
          </a:p>
        </p:txBody>
      </p:sp>
      <p:sp>
        <p:nvSpPr>
          <p:cNvPr id="6" name="object 6"/>
          <p:cNvSpPr/>
          <p:nvPr/>
        </p:nvSpPr>
        <p:spPr>
          <a:xfrm>
            <a:off x="977460" y="443485"/>
            <a:ext cx="5204825" cy="318515"/>
          </a:xfrm>
          <a:prstGeom prst="rect">
            <a:avLst/>
          </a:prstGeom>
          <a:blipFill>
            <a:blip r:embed="rId5" cstate="print">
              <a:biLevel thresh="50000"/>
            </a:blip>
            <a:stretch>
              <a:fillRect/>
            </a:stretch>
          </a:blipFill>
        </p:spPr>
        <p:txBody>
          <a:bodyPr wrap="square" lIns="0" tIns="0" rIns="0" bIns="0" rtlCol="0"/>
          <a:lstStyle/>
          <a:p>
            <a:endParaRPr/>
          </a:p>
        </p:txBody>
      </p:sp>
      <p:sp>
        <p:nvSpPr>
          <p:cNvPr id="7" name="object 7"/>
          <p:cNvSpPr/>
          <p:nvPr/>
        </p:nvSpPr>
        <p:spPr>
          <a:xfrm>
            <a:off x="620816" y="1500510"/>
            <a:ext cx="3657600" cy="584835"/>
          </a:xfrm>
          <a:custGeom>
            <a:avLst/>
            <a:gdLst/>
            <a:ahLst/>
            <a:cxnLst/>
            <a:rect l="l" t="t" r="r" b="b"/>
            <a:pathLst>
              <a:path w="3657600" h="584835">
                <a:moveTo>
                  <a:pt x="0" y="584441"/>
                </a:moveTo>
                <a:lnTo>
                  <a:pt x="3657599" y="584441"/>
                </a:lnTo>
                <a:lnTo>
                  <a:pt x="3657599"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744016" y="1614368"/>
            <a:ext cx="3570731" cy="443788"/>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5428854" y="1476379"/>
            <a:ext cx="3257946" cy="2845055"/>
          </a:xfrm>
          <a:prstGeom prst="rect">
            <a:avLst/>
          </a:prstGeom>
          <a:blipFill>
            <a:blip r:embed="rId7" cstate="print"/>
            <a:stretch>
              <a:fillRect/>
            </a:stretch>
          </a:blipFill>
        </p:spPr>
        <p:txBody>
          <a:bodyPr wrap="square" lIns="0" tIns="0" rIns="0" bIns="0" rtlCol="0"/>
          <a:lstStyle/>
          <a:p>
            <a:endParaRPr/>
          </a:p>
        </p:txBody>
      </p:sp>
      <p:sp>
        <p:nvSpPr>
          <p:cNvPr id="37" name="Rectangle 3"/>
          <p:cNvSpPr>
            <a:spLocks noChangeArrowheads="1"/>
          </p:cNvSpPr>
          <p:nvPr/>
        </p:nvSpPr>
        <p:spPr bwMode="auto">
          <a:xfrm>
            <a:off x="501328" y="1856745"/>
            <a:ext cx="4680272" cy="50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0" hangingPunct="0">
              <a:lnSpc>
                <a:spcPct val="93000"/>
              </a:lnSpc>
              <a:spcBef>
                <a:spcPts val="800"/>
              </a:spcBef>
              <a:buClr>
                <a:srgbClr val="000000"/>
              </a:buClr>
              <a:buSzPct val="100000"/>
              <a:buFont typeface="Arial" pitchFamily="34" charset="0"/>
              <a:buNone/>
            </a:pPr>
            <a:endParaRPr lang="en-US" sz="2600" b="1" dirty="0">
              <a:solidFill>
                <a:srgbClr val="000000"/>
              </a:solidFill>
              <a:latin typeface="Calibri" pitchFamily="34" charset="0"/>
            </a:endParaRPr>
          </a:p>
          <a:p>
            <a:pPr eaLnBrk="0" hangingPunct="0">
              <a:lnSpc>
                <a:spcPct val="93000"/>
              </a:lnSpc>
              <a:spcBef>
                <a:spcPts val="800"/>
              </a:spcBef>
              <a:buClr>
                <a:srgbClr val="000000"/>
              </a:buClr>
              <a:buSzPct val="100000"/>
            </a:pPr>
            <a:r>
              <a:rPr lang="en-US" sz="2400" b="1" u="sng" dirty="0">
                <a:solidFill>
                  <a:srgbClr val="000000"/>
                </a:solidFill>
                <a:latin typeface="Calibri" pitchFamily="34" charset="0"/>
              </a:rPr>
              <a:t>Children 0-5 Years Old</a:t>
            </a:r>
          </a:p>
          <a:p>
            <a:pPr marL="285750" indent="-285750" eaLnBrk="0" hangingPunct="0">
              <a:lnSpc>
                <a:spcPct val="93000"/>
              </a:lnSpc>
              <a:spcBef>
                <a:spcPts val="700"/>
              </a:spcBef>
              <a:buClr>
                <a:srgbClr val="000000"/>
              </a:buClr>
              <a:buSzPct val="100000"/>
              <a:buFont typeface="Arial" pitchFamily="34" charset="0"/>
              <a:buChar char="–"/>
            </a:pPr>
            <a:r>
              <a:rPr lang="en-US" sz="2000" b="1" dirty="0">
                <a:solidFill>
                  <a:srgbClr val="000000"/>
                </a:solidFill>
                <a:latin typeface="Calibri" pitchFamily="34" charset="0"/>
              </a:rPr>
              <a:t>V</a:t>
            </a:r>
            <a:r>
              <a:rPr lang="en-US" sz="2000" b="1" dirty="0" smtClean="0">
                <a:solidFill>
                  <a:srgbClr val="000000"/>
                </a:solidFill>
                <a:latin typeface="Calibri" pitchFamily="34" charset="0"/>
              </a:rPr>
              <a:t>isit </a:t>
            </a:r>
            <a:r>
              <a:rPr lang="en-US" sz="2000" b="1" dirty="0">
                <a:solidFill>
                  <a:srgbClr val="000000"/>
                </a:solidFill>
                <a:latin typeface="Calibri" pitchFamily="34" charset="0"/>
              </a:rPr>
              <a:t>the health center to avail </a:t>
            </a:r>
            <a:r>
              <a:rPr lang="en-US" sz="2000" b="1" dirty="0" smtClean="0">
                <a:solidFill>
                  <a:srgbClr val="000000"/>
                </a:solidFill>
                <a:latin typeface="Calibri" pitchFamily="34" charset="0"/>
              </a:rPr>
              <a:t>immunization </a:t>
            </a:r>
            <a:r>
              <a:rPr lang="en-US" sz="2000" b="1" i="1" dirty="0" err="1" smtClean="0">
                <a:solidFill>
                  <a:srgbClr val="C00000"/>
                </a:solidFill>
                <a:latin typeface="Calibri" pitchFamily="34" charset="0"/>
              </a:rPr>
              <a:t>Pagbabakuna</a:t>
            </a:r>
            <a:endParaRPr lang="en-US" sz="2000" b="1" i="1" dirty="0" smtClean="0">
              <a:solidFill>
                <a:srgbClr val="C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Have </a:t>
            </a:r>
            <a:r>
              <a:rPr lang="en-US" sz="2000" b="1" dirty="0">
                <a:solidFill>
                  <a:srgbClr val="000000"/>
                </a:solidFill>
                <a:latin typeface="Calibri" pitchFamily="34" charset="0"/>
              </a:rPr>
              <a:t>monthly weight monitoring and nutrition counseling for children aged </a:t>
            </a:r>
            <a:r>
              <a:rPr lang="en-US" sz="2000" b="1" dirty="0" smtClean="0">
                <a:solidFill>
                  <a:srgbClr val="000000"/>
                </a:solidFill>
                <a:latin typeface="Calibri" pitchFamily="34" charset="0"/>
              </a:rPr>
              <a:t>0 - 2 years old </a:t>
            </a:r>
            <a:r>
              <a:rPr lang="en-US" sz="2000" b="1" i="1" dirty="0" err="1">
                <a:solidFill>
                  <a:srgbClr val="C00000"/>
                </a:solidFill>
                <a:latin typeface="Calibri" pitchFamily="34" charset="0"/>
              </a:rPr>
              <a:t>Magtimbang</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minsan</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kada</a:t>
            </a:r>
            <a:r>
              <a:rPr lang="en-US" sz="2000" b="1" i="1" dirty="0">
                <a:solidFill>
                  <a:srgbClr val="C00000"/>
                </a:solidFill>
                <a:latin typeface="Calibri" pitchFamily="34" charset="0"/>
              </a:rPr>
              <a:t> </a:t>
            </a:r>
            <a:r>
              <a:rPr lang="en-US" sz="2000" b="1" i="1" dirty="0" err="1" smtClean="0">
                <a:solidFill>
                  <a:srgbClr val="C00000"/>
                </a:solidFill>
                <a:latin typeface="Calibri" pitchFamily="34" charset="0"/>
              </a:rPr>
              <a:t>buwan</a:t>
            </a:r>
            <a:endParaRPr lang="en-US" sz="2000" b="1" i="1" dirty="0">
              <a:solidFill>
                <a:srgbClr val="C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Have bi-monthly </a:t>
            </a:r>
            <a:r>
              <a:rPr lang="en-US" sz="2000" b="1" dirty="0">
                <a:solidFill>
                  <a:srgbClr val="000000"/>
                </a:solidFill>
                <a:latin typeface="Calibri" pitchFamily="34" charset="0"/>
              </a:rPr>
              <a:t>weight monitoring for </a:t>
            </a:r>
            <a:r>
              <a:rPr lang="en-US" sz="2000" b="1" dirty="0" smtClean="0">
                <a:solidFill>
                  <a:srgbClr val="000000"/>
                </a:solidFill>
                <a:latin typeface="Calibri" pitchFamily="34" charset="0"/>
              </a:rPr>
              <a:t>2 – 5 months old </a:t>
            </a:r>
            <a:r>
              <a:rPr lang="en-US" sz="2000" b="1" i="1" dirty="0" err="1">
                <a:solidFill>
                  <a:srgbClr val="C00000"/>
                </a:solidFill>
                <a:latin typeface="Calibri" pitchFamily="34" charset="0"/>
              </a:rPr>
              <a:t>Magtimbang</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minsan</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kada</a:t>
            </a:r>
            <a:r>
              <a:rPr lang="en-US" sz="2000" b="1" i="1" dirty="0">
                <a:solidFill>
                  <a:srgbClr val="C00000"/>
                </a:solidFill>
                <a:latin typeface="Calibri" pitchFamily="34" charset="0"/>
              </a:rPr>
              <a:t> 2 </a:t>
            </a:r>
            <a:r>
              <a:rPr lang="en-US" sz="2000" b="1" i="1" dirty="0" err="1" smtClean="0">
                <a:solidFill>
                  <a:srgbClr val="C00000"/>
                </a:solidFill>
                <a:latin typeface="Calibri" pitchFamily="34" charset="0"/>
              </a:rPr>
              <a:t>buwan</a:t>
            </a:r>
            <a:endParaRPr lang="en-US" sz="2000" b="1" dirty="0">
              <a:solidFill>
                <a:srgbClr val="0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a:solidFill>
                  <a:srgbClr val="000000"/>
                </a:solidFill>
                <a:latin typeface="Calibri" pitchFamily="34" charset="0"/>
              </a:rPr>
              <a:t>H</a:t>
            </a:r>
            <a:r>
              <a:rPr lang="en-US" sz="2000" b="1" dirty="0" smtClean="0">
                <a:solidFill>
                  <a:srgbClr val="000000"/>
                </a:solidFill>
                <a:latin typeface="Calibri" pitchFamily="34" charset="0"/>
              </a:rPr>
              <a:t>ave </a:t>
            </a:r>
            <a:r>
              <a:rPr lang="en-US" sz="2000" b="1" dirty="0">
                <a:solidFill>
                  <a:srgbClr val="000000"/>
                </a:solidFill>
                <a:latin typeface="Calibri" pitchFamily="34" charset="0"/>
              </a:rPr>
              <a:t>management of childhood diseases for sick </a:t>
            </a:r>
            <a:r>
              <a:rPr lang="en-US" sz="2000" b="1" dirty="0" smtClean="0">
                <a:solidFill>
                  <a:srgbClr val="000000"/>
                </a:solidFill>
                <a:latin typeface="Calibri" pitchFamily="34" charset="0"/>
              </a:rPr>
              <a:t>children </a:t>
            </a:r>
            <a:r>
              <a:rPr lang="en-US" sz="2000" b="1" i="1" dirty="0" err="1" smtClean="0">
                <a:solidFill>
                  <a:srgbClr val="C00000"/>
                </a:solidFill>
                <a:latin typeface="Calibri" pitchFamily="34" charset="0"/>
              </a:rPr>
              <a:t>Mabigyang</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lunas</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ang</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batang</a:t>
            </a:r>
            <a:r>
              <a:rPr lang="en-US" sz="2000" b="1" i="1" dirty="0" smtClean="0">
                <a:solidFill>
                  <a:srgbClr val="C00000"/>
                </a:solidFill>
                <a:latin typeface="Calibri" pitchFamily="34" charset="0"/>
              </a:rPr>
              <a:t> may </a:t>
            </a:r>
            <a:r>
              <a:rPr lang="en-US" sz="2000" b="1" i="1" dirty="0" err="1" smtClean="0">
                <a:solidFill>
                  <a:srgbClr val="C00000"/>
                </a:solidFill>
                <a:latin typeface="Calibri" pitchFamily="34" charset="0"/>
              </a:rPr>
              <a:t>sakit</a:t>
            </a:r>
            <a:endParaRPr lang="en-US" sz="2000" b="1" i="1" dirty="0">
              <a:solidFill>
                <a:srgbClr val="C00000"/>
              </a:solidFill>
              <a:latin typeface="Calibri" pitchFamily="34" charset="0"/>
            </a:endParaRPr>
          </a:p>
        </p:txBody>
      </p:sp>
      <p:sp>
        <p:nvSpPr>
          <p:cNvPr id="38" name="Rectangle 3"/>
          <p:cNvSpPr>
            <a:spLocks noChangeArrowheads="1"/>
          </p:cNvSpPr>
          <p:nvPr/>
        </p:nvSpPr>
        <p:spPr bwMode="auto">
          <a:xfrm>
            <a:off x="5351769" y="4676144"/>
            <a:ext cx="3639831" cy="15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0" hangingPunct="0">
              <a:lnSpc>
                <a:spcPct val="93000"/>
              </a:lnSpc>
              <a:spcBef>
                <a:spcPts val="800"/>
              </a:spcBef>
              <a:buClr>
                <a:srgbClr val="000000"/>
              </a:buClr>
              <a:buSzPct val="100000"/>
            </a:pPr>
            <a:r>
              <a:rPr lang="en-US" sz="2400" b="1" u="sng" dirty="0">
                <a:solidFill>
                  <a:srgbClr val="000000"/>
                </a:solidFill>
                <a:latin typeface="Calibri" pitchFamily="34" charset="0"/>
              </a:rPr>
              <a:t>Children </a:t>
            </a:r>
            <a:r>
              <a:rPr lang="en-US" sz="2400" b="1" u="sng" dirty="0" smtClean="0">
                <a:solidFill>
                  <a:srgbClr val="000000"/>
                </a:solidFill>
                <a:latin typeface="Calibri" pitchFamily="34" charset="0"/>
              </a:rPr>
              <a:t>6-18 </a:t>
            </a:r>
            <a:r>
              <a:rPr lang="en-US" sz="2400" b="1" u="sng" dirty="0">
                <a:solidFill>
                  <a:srgbClr val="000000"/>
                </a:solidFill>
                <a:latin typeface="Calibri" pitchFamily="34" charset="0"/>
              </a:rPr>
              <a:t>Years Old </a:t>
            </a: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Must </a:t>
            </a:r>
            <a:r>
              <a:rPr lang="en-US" sz="2000" b="1" dirty="0">
                <a:solidFill>
                  <a:srgbClr val="000000"/>
                </a:solidFill>
                <a:latin typeface="Calibri" pitchFamily="34" charset="0"/>
              </a:rPr>
              <a:t>receive deworming pills twice a </a:t>
            </a:r>
            <a:r>
              <a:rPr lang="en-US" sz="2000" b="1" dirty="0" smtClean="0">
                <a:solidFill>
                  <a:srgbClr val="000000"/>
                </a:solidFill>
                <a:latin typeface="Calibri" pitchFamily="34" charset="0"/>
              </a:rPr>
              <a:t>year (through school)</a:t>
            </a:r>
            <a:r>
              <a:rPr lang="en-US" b="1" u="sng" dirty="0">
                <a:solidFill>
                  <a:srgbClr val="000000"/>
                </a:solidFill>
                <a:latin typeface="Calibri" pitchFamily="34" charset="0"/>
              </a:rPr>
              <a:t> </a:t>
            </a:r>
            <a:r>
              <a:rPr lang="en-US" sz="2000" b="1" i="1" dirty="0" err="1" smtClean="0">
                <a:solidFill>
                  <a:srgbClr val="C00000"/>
                </a:solidFill>
                <a:latin typeface="Calibri" pitchFamily="34" charset="0"/>
              </a:rPr>
              <a:t>Magpurga</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sa</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paaralan</a:t>
            </a:r>
            <a:endParaRPr lang="en-US" sz="2400" b="1" i="1" dirty="0" smtClean="0">
              <a:solidFill>
                <a:srgbClr val="C00000"/>
              </a:solidFill>
              <a:latin typeface="Calibri" pitchFamily="34" charset="0"/>
            </a:endParaRPr>
          </a:p>
        </p:txBody>
      </p:sp>
      <p:sp>
        <p:nvSpPr>
          <p:cNvPr id="13" name="TextBox 12"/>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6</a:t>
            </a:fld>
            <a:endParaRPr lang="en-US"/>
          </a:p>
        </p:txBody>
      </p:sp>
      <p:sp>
        <p:nvSpPr>
          <p:cNvPr id="9" name="Date Placeholder 8"/>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899209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7" name="object 7"/>
          <p:cNvSpPr/>
          <p:nvPr/>
        </p:nvSpPr>
        <p:spPr>
          <a:xfrm>
            <a:off x="620816" y="1371600"/>
            <a:ext cx="1866264" cy="584835"/>
          </a:xfrm>
          <a:custGeom>
            <a:avLst/>
            <a:gdLst/>
            <a:ahLst/>
            <a:cxnLst/>
            <a:rect l="l" t="t" r="r" b="b"/>
            <a:pathLst>
              <a:path w="1866264" h="584835">
                <a:moveTo>
                  <a:pt x="0" y="584441"/>
                </a:moveTo>
                <a:lnTo>
                  <a:pt x="1866137" y="584441"/>
                </a:lnTo>
                <a:lnTo>
                  <a:pt x="1866137"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744016" y="1436937"/>
            <a:ext cx="1805430" cy="4437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31519" y="2151753"/>
            <a:ext cx="1406523" cy="3810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10155" y="2151753"/>
            <a:ext cx="204216"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112264" y="2151753"/>
            <a:ext cx="1494663" cy="38100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758342" y="2541896"/>
            <a:ext cx="3242188" cy="28194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915155" y="2541896"/>
            <a:ext cx="164591" cy="28194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758342" y="2816209"/>
            <a:ext cx="3302507" cy="28194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758342" y="3090481"/>
            <a:ext cx="3472190" cy="282244"/>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14551" y="2610827"/>
            <a:ext cx="138430" cy="132715"/>
          </a:xfrm>
          <a:custGeom>
            <a:avLst/>
            <a:gdLst/>
            <a:ahLst/>
            <a:cxnLst/>
            <a:rect l="l" t="t" r="r" b="b"/>
            <a:pathLst>
              <a:path w="138429" h="132714">
                <a:moveTo>
                  <a:pt x="60735" y="0"/>
                </a:moveTo>
                <a:lnTo>
                  <a:pt x="22466" y="16962"/>
                </a:lnTo>
                <a:lnTo>
                  <a:pt x="1568" y="51984"/>
                </a:lnTo>
                <a:lnTo>
                  <a:pt x="0" y="66186"/>
                </a:lnTo>
                <a:lnTo>
                  <a:pt x="15" y="67602"/>
                </a:lnTo>
                <a:lnTo>
                  <a:pt x="12765" y="104118"/>
                </a:lnTo>
                <a:lnTo>
                  <a:pt x="46269" y="127527"/>
                </a:lnTo>
                <a:lnTo>
                  <a:pt x="77919" y="132324"/>
                </a:lnTo>
                <a:lnTo>
                  <a:pt x="91922" y="129100"/>
                </a:lnTo>
                <a:lnTo>
                  <a:pt x="125037" y="104933"/>
                </a:lnTo>
                <a:lnTo>
                  <a:pt x="138014" y="65357"/>
                </a:lnTo>
                <a:lnTo>
                  <a:pt x="136449" y="52068"/>
                </a:lnTo>
                <a:lnTo>
                  <a:pt x="116461" y="18838"/>
                </a:lnTo>
                <a:lnTo>
                  <a:pt x="77251" y="1179"/>
                </a:lnTo>
                <a:lnTo>
                  <a:pt x="60735" y="0"/>
                </a:lnTo>
                <a:close/>
              </a:path>
            </a:pathLst>
          </a:custGeom>
          <a:solidFill>
            <a:srgbClr val="943735"/>
          </a:solidFill>
        </p:spPr>
        <p:txBody>
          <a:bodyPr wrap="square" lIns="0" tIns="0" rIns="0" bIns="0" rtlCol="0"/>
          <a:lstStyle/>
          <a:p>
            <a:endParaRPr/>
          </a:p>
        </p:txBody>
      </p:sp>
      <p:sp>
        <p:nvSpPr>
          <p:cNvPr id="17" name="object 17"/>
          <p:cNvSpPr/>
          <p:nvPr/>
        </p:nvSpPr>
        <p:spPr>
          <a:xfrm>
            <a:off x="719327" y="4480812"/>
            <a:ext cx="1406780" cy="38100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998216" y="4480812"/>
            <a:ext cx="204216" cy="38100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100324" y="4480812"/>
            <a:ext cx="1649730" cy="38100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747674" y="4876800"/>
            <a:ext cx="3172967" cy="282244"/>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747674" y="5151425"/>
            <a:ext cx="3458839" cy="281940"/>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747674" y="5425693"/>
            <a:ext cx="3472190" cy="281940"/>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500908" y="4608800"/>
            <a:ext cx="138430" cy="132715"/>
          </a:xfrm>
          <a:custGeom>
            <a:avLst/>
            <a:gdLst/>
            <a:ahLst/>
            <a:cxnLst/>
            <a:rect l="l" t="t" r="r" b="b"/>
            <a:pathLst>
              <a:path w="138429" h="132714">
                <a:moveTo>
                  <a:pt x="60726" y="0"/>
                </a:moveTo>
                <a:lnTo>
                  <a:pt x="22465" y="16967"/>
                </a:lnTo>
                <a:lnTo>
                  <a:pt x="1568" y="51994"/>
                </a:lnTo>
                <a:lnTo>
                  <a:pt x="0" y="66200"/>
                </a:lnTo>
                <a:lnTo>
                  <a:pt x="15" y="67605"/>
                </a:lnTo>
                <a:lnTo>
                  <a:pt x="12765" y="104124"/>
                </a:lnTo>
                <a:lnTo>
                  <a:pt x="46272" y="127528"/>
                </a:lnTo>
                <a:lnTo>
                  <a:pt x="77920" y="132323"/>
                </a:lnTo>
                <a:lnTo>
                  <a:pt x="91924" y="129102"/>
                </a:lnTo>
                <a:lnTo>
                  <a:pt x="125036" y="104942"/>
                </a:lnTo>
                <a:lnTo>
                  <a:pt x="138011" y="65353"/>
                </a:lnTo>
                <a:lnTo>
                  <a:pt x="136443" y="52061"/>
                </a:lnTo>
                <a:lnTo>
                  <a:pt x="116456" y="18832"/>
                </a:lnTo>
                <a:lnTo>
                  <a:pt x="77245" y="1177"/>
                </a:lnTo>
                <a:lnTo>
                  <a:pt x="60726" y="0"/>
                </a:lnTo>
                <a:close/>
              </a:path>
            </a:pathLst>
          </a:custGeom>
          <a:solidFill>
            <a:srgbClr val="943735"/>
          </a:solidFill>
        </p:spPr>
        <p:txBody>
          <a:bodyPr wrap="square" lIns="0" tIns="0" rIns="0" bIns="0" rtlCol="0"/>
          <a:lstStyle/>
          <a:p>
            <a:endParaRPr/>
          </a:p>
        </p:txBody>
      </p:sp>
      <p:sp>
        <p:nvSpPr>
          <p:cNvPr id="24" name="object 24"/>
          <p:cNvSpPr/>
          <p:nvPr/>
        </p:nvSpPr>
        <p:spPr>
          <a:xfrm>
            <a:off x="4800600" y="1799334"/>
            <a:ext cx="3636629" cy="2045588"/>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772040" y="1770757"/>
            <a:ext cx="3694429" cy="2103120"/>
          </a:xfrm>
          <a:custGeom>
            <a:avLst/>
            <a:gdLst/>
            <a:ahLst/>
            <a:cxnLst/>
            <a:rect l="l" t="t" r="r" b="b"/>
            <a:pathLst>
              <a:path w="3694429" h="2103120">
                <a:moveTo>
                  <a:pt x="0" y="2102738"/>
                </a:moveTo>
                <a:lnTo>
                  <a:pt x="3693810" y="2102738"/>
                </a:lnTo>
                <a:lnTo>
                  <a:pt x="3693810" y="0"/>
                </a:lnTo>
                <a:lnTo>
                  <a:pt x="0" y="0"/>
                </a:lnTo>
                <a:lnTo>
                  <a:pt x="0" y="2102738"/>
                </a:lnTo>
                <a:close/>
              </a:path>
            </a:pathLst>
          </a:custGeom>
          <a:ln w="57149">
            <a:solidFill>
              <a:srgbClr val="30849B"/>
            </a:solidFill>
          </a:ln>
        </p:spPr>
        <p:txBody>
          <a:bodyPr wrap="square" lIns="0" tIns="0" rIns="0" bIns="0" rtlCol="0"/>
          <a:lstStyle/>
          <a:p>
            <a:endParaRPr/>
          </a:p>
        </p:txBody>
      </p:sp>
      <p:sp>
        <p:nvSpPr>
          <p:cNvPr id="26" name="object 26"/>
          <p:cNvSpPr/>
          <p:nvPr/>
        </p:nvSpPr>
        <p:spPr>
          <a:xfrm>
            <a:off x="4974854" y="4038014"/>
            <a:ext cx="3288273" cy="222478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946263" y="4009442"/>
            <a:ext cx="3345815" cy="2282190"/>
          </a:xfrm>
          <a:custGeom>
            <a:avLst/>
            <a:gdLst/>
            <a:ahLst/>
            <a:cxnLst/>
            <a:rect l="l" t="t" r="r" b="b"/>
            <a:pathLst>
              <a:path w="3345815" h="2282190">
                <a:moveTo>
                  <a:pt x="0" y="2281940"/>
                </a:moveTo>
                <a:lnTo>
                  <a:pt x="3345423" y="2281940"/>
                </a:lnTo>
                <a:lnTo>
                  <a:pt x="3345423" y="0"/>
                </a:lnTo>
                <a:lnTo>
                  <a:pt x="0" y="0"/>
                </a:lnTo>
                <a:lnTo>
                  <a:pt x="0" y="2281940"/>
                </a:lnTo>
                <a:close/>
              </a:path>
            </a:pathLst>
          </a:custGeom>
          <a:ln w="57149">
            <a:solidFill>
              <a:srgbClr val="30849B"/>
            </a:solidFill>
          </a:ln>
        </p:spPr>
        <p:txBody>
          <a:bodyPr wrap="square" lIns="0" tIns="0" rIns="0" bIns="0" rtlCol="0"/>
          <a:lstStyle/>
          <a:p>
            <a:endParaRPr/>
          </a:p>
        </p:txBody>
      </p:sp>
      <p:sp>
        <p:nvSpPr>
          <p:cNvPr id="28" name="object 4"/>
          <p:cNvSpPr/>
          <p:nvPr/>
        </p:nvSpPr>
        <p:spPr>
          <a:xfrm>
            <a:off x="608348" y="443485"/>
            <a:ext cx="425653" cy="318515"/>
          </a:xfrm>
          <a:prstGeom prst="rect">
            <a:avLst/>
          </a:prstGeom>
          <a:blipFill>
            <a:blip r:embed="rId16" cstate="print">
              <a:biLevel thresh="50000"/>
            </a:blip>
            <a:stretch>
              <a:fillRect/>
            </a:stretch>
          </a:blipFill>
        </p:spPr>
        <p:txBody>
          <a:bodyPr wrap="square" lIns="0" tIns="0" rIns="0" bIns="0" rtlCol="0"/>
          <a:lstStyle/>
          <a:p>
            <a:endParaRPr/>
          </a:p>
        </p:txBody>
      </p:sp>
      <p:sp>
        <p:nvSpPr>
          <p:cNvPr id="29" name="object 5"/>
          <p:cNvSpPr/>
          <p:nvPr/>
        </p:nvSpPr>
        <p:spPr>
          <a:xfrm>
            <a:off x="892116" y="443485"/>
            <a:ext cx="170687" cy="318515"/>
          </a:xfrm>
          <a:prstGeom prst="rect">
            <a:avLst/>
          </a:prstGeom>
          <a:blipFill>
            <a:blip r:embed="rId17" cstate="print">
              <a:biLevel thresh="50000"/>
            </a:blip>
            <a:stretch>
              <a:fillRect/>
            </a:stretch>
          </a:blipFill>
        </p:spPr>
        <p:txBody>
          <a:bodyPr wrap="square" lIns="0" tIns="0" rIns="0" bIns="0" rtlCol="0"/>
          <a:lstStyle/>
          <a:p>
            <a:endParaRPr/>
          </a:p>
        </p:txBody>
      </p:sp>
      <p:sp>
        <p:nvSpPr>
          <p:cNvPr id="30" name="object 6"/>
          <p:cNvSpPr/>
          <p:nvPr/>
        </p:nvSpPr>
        <p:spPr>
          <a:xfrm>
            <a:off x="977460" y="443485"/>
            <a:ext cx="5204825" cy="318515"/>
          </a:xfrm>
          <a:prstGeom prst="rect">
            <a:avLst/>
          </a:prstGeom>
          <a:blipFill>
            <a:blip r:embed="rId18" cstate="print">
              <a:biLevel thresh="50000"/>
            </a:blip>
            <a:stretch>
              <a:fillRect/>
            </a:stretch>
          </a:blipFill>
        </p:spPr>
        <p:txBody>
          <a:bodyPr wrap="square" lIns="0" tIns="0" rIns="0" bIns="0" rtlCol="0"/>
          <a:lstStyle/>
          <a:p>
            <a:endParaRPr/>
          </a:p>
        </p:txBody>
      </p:sp>
      <p:sp>
        <p:nvSpPr>
          <p:cNvPr id="31" name="TextBox 30"/>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32" name="TextBox 31"/>
          <p:cNvSpPr txBox="1"/>
          <p:nvPr/>
        </p:nvSpPr>
        <p:spPr>
          <a:xfrm>
            <a:off x="685800" y="3324726"/>
            <a:ext cx="3852673" cy="1200329"/>
          </a:xfrm>
          <a:prstGeom prst="rect">
            <a:avLst/>
          </a:prstGeom>
          <a:noFill/>
        </p:spPr>
        <p:txBody>
          <a:bodyPr wrap="square" rtlCol="0">
            <a:spAutoFit/>
          </a:bodyPr>
          <a:lstStyle/>
          <a:p>
            <a:r>
              <a:rPr lang="en-US" b="1" i="1" dirty="0" err="1">
                <a:solidFill>
                  <a:srgbClr val="C00000"/>
                </a:solidFill>
                <a:latin typeface="Arial Narrow" pitchFamily="34" charset="0"/>
                <a:cs typeface="Arial" pitchFamily="34" charset="0"/>
              </a:rPr>
              <a:t>Pumapasok</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sa</a:t>
            </a:r>
            <a:r>
              <a:rPr lang="en-US" b="1" i="1" dirty="0">
                <a:solidFill>
                  <a:srgbClr val="C00000"/>
                </a:solidFill>
                <a:latin typeface="Arial Narrow" pitchFamily="34" charset="0"/>
                <a:cs typeface="Arial" pitchFamily="34" charset="0"/>
              </a:rPr>
              <a:t> Day Care o </a:t>
            </a:r>
            <a:r>
              <a:rPr lang="en-US" b="1" i="1" dirty="0" smtClean="0">
                <a:solidFill>
                  <a:srgbClr val="C00000"/>
                </a:solidFill>
                <a:latin typeface="Arial Narrow" pitchFamily="34" charset="0"/>
                <a:cs typeface="Arial" pitchFamily="34" charset="0"/>
              </a:rPr>
              <a:t>pre-school </a:t>
            </a:r>
            <a:r>
              <a:rPr lang="en-US" b="1" i="1" dirty="0">
                <a:solidFill>
                  <a:srgbClr val="C00000"/>
                </a:solidFill>
                <a:latin typeface="Arial Narrow" pitchFamily="34" charset="0"/>
                <a:cs typeface="Arial" pitchFamily="34" charset="0"/>
              </a:rPr>
              <a:t>at may attendance </a:t>
            </a:r>
            <a:r>
              <a:rPr lang="en-US" b="1" i="1" dirty="0" err="1" smtClean="0">
                <a:solidFill>
                  <a:srgbClr val="C00000"/>
                </a:solidFill>
                <a:latin typeface="Arial Narrow" pitchFamily="34" charset="0"/>
                <a:cs typeface="Arial" pitchFamily="34" charset="0"/>
              </a:rPr>
              <a:t>na</a:t>
            </a:r>
            <a:r>
              <a:rPr lang="en-US" b="1" i="1" dirty="0" smtClean="0">
                <a:solidFill>
                  <a:srgbClr val="C00000"/>
                </a:solidFill>
                <a:latin typeface="Arial Narrow" pitchFamily="34" charset="0"/>
                <a:cs typeface="Arial" pitchFamily="34" charset="0"/>
              </a:rPr>
              <a:t> di </a:t>
            </a:r>
            <a:r>
              <a:rPr lang="en-US" b="1" i="1" dirty="0" err="1" smtClean="0">
                <a:solidFill>
                  <a:srgbClr val="C00000"/>
                </a:solidFill>
                <a:latin typeface="Arial Narrow" pitchFamily="34" charset="0"/>
                <a:cs typeface="Arial" pitchFamily="34" charset="0"/>
              </a:rPr>
              <a:t>bababa</a:t>
            </a:r>
            <a:r>
              <a:rPr lang="en-US" b="1" i="1" dirty="0" smtClean="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sa</a:t>
            </a:r>
            <a:r>
              <a:rPr lang="en-US" b="1" i="1" dirty="0" smtClean="0">
                <a:solidFill>
                  <a:srgbClr val="C00000"/>
                </a:solidFill>
                <a:latin typeface="Arial Narrow" pitchFamily="34" charset="0"/>
                <a:cs typeface="Arial" pitchFamily="34" charset="0"/>
              </a:rPr>
              <a:t> </a:t>
            </a:r>
            <a:r>
              <a:rPr lang="en-US" b="1" i="1" dirty="0">
                <a:solidFill>
                  <a:srgbClr val="C00000"/>
                </a:solidFill>
                <a:latin typeface="Arial Narrow" pitchFamily="34" charset="0"/>
                <a:cs typeface="Arial" pitchFamily="34" charset="0"/>
              </a:rPr>
              <a:t>85%  </a:t>
            </a:r>
            <a:r>
              <a:rPr lang="en-US" b="1" i="1" dirty="0" err="1">
                <a:solidFill>
                  <a:srgbClr val="C00000"/>
                </a:solidFill>
                <a:latin typeface="Arial Narrow" pitchFamily="34" charset="0"/>
                <a:cs typeface="Arial" pitchFamily="34" charset="0"/>
              </a:rPr>
              <a:t>kada</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buwan</a:t>
            </a:r>
            <a:endParaRPr lang="en-US" b="1" i="1" dirty="0">
              <a:solidFill>
                <a:srgbClr val="C00000"/>
              </a:solidFill>
              <a:latin typeface="Arial Narrow" pitchFamily="34" charset="0"/>
              <a:cs typeface="Arial" pitchFamily="34" charset="0"/>
            </a:endParaRPr>
          </a:p>
          <a:p>
            <a:endParaRPr lang="en-PH" b="1" i="1" dirty="0">
              <a:solidFill>
                <a:srgbClr val="C00000"/>
              </a:solidFill>
              <a:latin typeface="Arial Narrow" pitchFamily="34" charset="0"/>
              <a:cs typeface="Arial" pitchFamily="34" charset="0"/>
            </a:endParaRPr>
          </a:p>
        </p:txBody>
      </p:sp>
      <p:sp>
        <p:nvSpPr>
          <p:cNvPr id="33" name="TextBox 32"/>
          <p:cNvSpPr txBox="1"/>
          <p:nvPr/>
        </p:nvSpPr>
        <p:spPr>
          <a:xfrm>
            <a:off x="685800" y="5672886"/>
            <a:ext cx="3852673" cy="1200329"/>
          </a:xfrm>
          <a:prstGeom prst="rect">
            <a:avLst/>
          </a:prstGeom>
          <a:noFill/>
        </p:spPr>
        <p:txBody>
          <a:bodyPr wrap="square" rtlCol="0">
            <a:spAutoFit/>
          </a:bodyPr>
          <a:lstStyle/>
          <a:p>
            <a:r>
              <a:rPr lang="en-US" b="1" i="1" dirty="0" err="1">
                <a:solidFill>
                  <a:srgbClr val="C00000"/>
                </a:solidFill>
                <a:latin typeface="Arial Narrow" pitchFamily="34" charset="0"/>
                <a:cs typeface="Arial" pitchFamily="34" charset="0"/>
              </a:rPr>
              <a:t>Pumapasok</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sa</a:t>
            </a:r>
            <a:r>
              <a:rPr lang="en-US" b="1" i="1" dirty="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elementarya</a:t>
            </a:r>
            <a:r>
              <a:rPr lang="en-US" b="1" i="1" dirty="0" smtClean="0">
                <a:solidFill>
                  <a:srgbClr val="C00000"/>
                </a:solidFill>
                <a:latin typeface="Arial Narrow" pitchFamily="34" charset="0"/>
                <a:cs typeface="Arial" pitchFamily="34" charset="0"/>
              </a:rPr>
              <a:t> o high school </a:t>
            </a:r>
            <a:r>
              <a:rPr lang="en-US" b="1" i="1" dirty="0">
                <a:solidFill>
                  <a:srgbClr val="C00000"/>
                </a:solidFill>
                <a:latin typeface="Arial Narrow" pitchFamily="34" charset="0"/>
                <a:cs typeface="Arial" pitchFamily="34" charset="0"/>
              </a:rPr>
              <a:t>at may attendance </a:t>
            </a:r>
            <a:r>
              <a:rPr lang="en-US" b="1" i="1" dirty="0" err="1" smtClean="0">
                <a:solidFill>
                  <a:srgbClr val="C00000"/>
                </a:solidFill>
                <a:latin typeface="Arial Narrow" pitchFamily="34" charset="0"/>
                <a:cs typeface="Arial" pitchFamily="34" charset="0"/>
              </a:rPr>
              <a:t>na</a:t>
            </a:r>
            <a:r>
              <a:rPr lang="en-US" b="1" i="1" dirty="0" smtClean="0">
                <a:solidFill>
                  <a:srgbClr val="C00000"/>
                </a:solidFill>
                <a:latin typeface="Arial Narrow" pitchFamily="34" charset="0"/>
                <a:cs typeface="Arial" pitchFamily="34" charset="0"/>
              </a:rPr>
              <a:t> di </a:t>
            </a:r>
            <a:r>
              <a:rPr lang="en-US" b="1" i="1" dirty="0" err="1" smtClean="0">
                <a:solidFill>
                  <a:srgbClr val="C00000"/>
                </a:solidFill>
                <a:latin typeface="Arial Narrow" pitchFamily="34" charset="0"/>
                <a:cs typeface="Arial" pitchFamily="34" charset="0"/>
              </a:rPr>
              <a:t>bababa</a:t>
            </a:r>
            <a:r>
              <a:rPr lang="en-US" b="1" i="1" dirty="0" smtClean="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sa</a:t>
            </a:r>
            <a:r>
              <a:rPr lang="en-US" b="1" i="1" dirty="0" smtClean="0">
                <a:solidFill>
                  <a:srgbClr val="C00000"/>
                </a:solidFill>
                <a:latin typeface="Arial Narrow" pitchFamily="34" charset="0"/>
                <a:cs typeface="Arial" pitchFamily="34" charset="0"/>
              </a:rPr>
              <a:t> </a:t>
            </a:r>
            <a:r>
              <a:rPr lang="en-US" b="1" i="1" dirty="0">
                <a:solidFill>
                  <a:srgbClr val="C00000"/>
                </a:solidFill>
                <a:latin typeface="Arial Narrow" pitchFamily="34" charset="0"/>
                <a:cs typeface="Arial" pitchFamily="34" charset="0"/>
              </a:rPr>
              <a:t>85% </a:t>
            </a:r>
            <a:r>
              <a:rPr lang="en-US" b="1" i="1" dirty="0" err="1" smtClean="0">
                <a:solidFill>
                  <a:srgbClr val="C00000"/>
                </a:solidFill>
                <a:latin typeface="Arial Narrow" pitchFamily="34" charset="0"/>
                <a:cs typeface="Arial" pitchFamily="34" charset="0"/>
              </a:rPr>
              <a:t>kada</a:t>
            </a:r>
            <a:r>
              <a:rPr lang="en-US" b="1" i="1" dirty="0" smtClean="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buwan</a:t>
            </a:r>
            <a:endParaRPr lang="en-US" b="1" i="1" dirty="0">
              <a:solidFill>
                <a:srgbClr val="C00000"/>
              </a:solidFill>
              <a:latin typeface="Arial Narrow" pitchFamily="34" charset="0"/>
              <a:cs typeface="Arial" pitchFamily="34" charset="0"/>
            </a:endParaRPr>
          </a:p>
          <a:p>
            <a:endParaRPr lang="en-PH" b="1" i="1" dirty="0">
              <a:solidFill>
                <a:srgbClr val="C00000"/>
              </a:solidFill>
              <a:latin typeface="Arial Narrow"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7</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03175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7" name="object 7"/>
          <p:cNvSpPr/>
          <p:nvPr/>
        </p:nvSpPr>
        <p:spPr>
          <a:xfrm>
            <a:off x="571500" y="1600200"/>
            <a:ext cx="3669665" cy="963294"/>
          </a:xfrm>
          <a:custGeom>
            <a:avLst/>
            <a:gdLst/>
            <a:ahLst/>
            <a:cxnLst/>
            <a:rect l="l" t="t" r="r" b="b"/>
            <a:pathLst>
              <a:path w="3669665" h="963294">
                <a:moveTo>
                  <a:pt x="0" y="963097"/>
                </a:moveTo>
                <a:lnTo>
                  <a:pt x="3669426" y="963097"/>
                </a:lnTo>
                <a:lnTo>
                  <a:pt x="3669426" y="0"/>
                </a:lnTo>
                <a:lnTo>
                  <a:pt x="0" y="0"/>
                </a:lnTo>
                <a:lnTo>
                  <a:pt x="0" y="963097"/>
                </a:lnTo>
                <a:close/>
              </a:path>
            </a:pathLst>
          </a:custGeom>
          <a:solidFill>
            <a:srgbClr val="30849B"/>
          </a:solidFill>
        </p:spPr>
        <p:txBody>
          <a:bodyPr wrap="square" lIns="0" tIns="0" rIns="0" bIns="0" rtlCol="0"/>
          <a:lstStyle/>
          <a:p>
            <a:endParaRPr/>
          </a:p>
        </p:txBody>
      </p:sp>
      <p:sp>
        <p:nvSpPr>
          <p:cNvPr id="8" name="object 8"/>
          <p:cNvSpPr/>
          <p:nvPr/>
        </p:nvSpPr>
        <p:spPr>
          <a:xfrm>
            <a:off x="671169" y="1641796"/>
            <a:ext cx="3468624" cy="44348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1169" y="2068516"/>
            <a:ext cx="1560195" cy="44348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91819" y="2559794"/>
            <a:ext cx="2757425"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42775" y="3001448"/>
            <a:ext cx="2877564" cy="28193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42775" y="3275777"/>
            <a:ext cx="2773808" cy="28193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09600" y="3071537"/>
            <a:ext cx="138430" cy="132715"/>
          </a:xfrm>
          <a:custGeom>
            <a:avLst/>
            <a:gdLst/>
            <a:ahLst/>
            <a:cxnLst/>
            <a:rect l="l" t="t" r="r" b="b"/>
            <a:pathLst>
              <a:path w="138430" h="132714">
                <a:moveTo>
                  <a:pt x="60735" y="0"/>
                </a:moveTo>
                <a:lnTo>
                  <a:pt x="22466" y="16962"/>
                </a:lnTo>
                <a:lnTo>
                  <a:pt x="1568" y="51984"/>
                </a:lnTo>
                <a:lnTo>
                  <a:pt x="0" y="66186"/>
                </a:lnTo>
                <a:lnTo>
                  <a:pt x="15" y="67599"/>
                </a:lnTo>
                <a:lnTo>
                  <a:pt x="12764" y="104116"/>
                </a:lnTo>
                <a:lnTo>
                  <a:pt x="46266" y="127527"/>
                </a:lnTo>
                <a:lnTo>
                  <a:pt x="77915" y="132324"/>
                </a:lnTo>
                <a:lnTo>
                  <a:pt x="91918" y="129101"/>
                </a:lnTo>
                <a:lnTo>
                  <a:pt x="125034" y="104935"/>
                </a:lnTo>
                <a:lnTo>
                  <a:pt x="138011" y="65359"/>
                </a:lnTo>
                <a:lnTo>
                  <a:pt x="136446" y="52070"/>
                </a:lnTo>
                <a:lnTo>
                  <a:pt x="116461" y="18839"/>
                </a:lnTo>
                <a:lnTo>
                  <a:pt x="77251" y="1179"/>
                </a:lnTo>
                <a:lnTo>
                  <a:pt x="60735" y="0"/>
                </a:lnTo>
                <a:close/>
              </a:path>
            </a:pathLst>
          </a:custGeom>
          <a:solidFill>
            <a:srgbClr val="943735"/>
          </a:solidFill>
        </p:spPr>
        <p:txBody>
          <a:bodyPr wrap="square" lIns="0" tIns="0" rIns="0" bIns="0" rtlCol="0"/>
          <a:lstStyle/>
          <a:p>
            <a:endParaRPr/>
          </a:p>
        </p:txBody>
      </p:sp>
      <p:sp>
        <p:nvSpPr>
          <p:cNvPr id="18" name="object 18"/>
          <p:cNvSpPr/>
          <p:nvPr/>
        </p:nvSpPr>
        <p:spPr>
          <a:xfrm>
            <a:off x="863742" y="4296848"/>
            <a:ext cx="3628278" cy="28193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63742" y="4571193"/>
            <a:ext cx="2495802" cy="28194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63742" y="4845513"/>
            <a:ext cx="1689101" cy="28224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463966" y="4845513"/>
            <a:ext cx="1603930" cy="282244"/>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644856" y="4364251"/>
            <a:ext cx="138430" cy="132715"/>
          </a:xfrm>
          <a:custGeom>
            <a:avLst/>
            <a:gdLst/>
            <a:ahLst/>
            <a:cxnLst/>
            <a:rect l="l" t="t" r="r" b="b"/>
            <a:pathLst>
              <a:path w="138430" h="132714">
                <a:moveTo>
                  <a:pt x="60723" y="0"/>
                </a:moveTo>
                <a:lnTo>
                  <a:pt x="22462" y="16969"/>
                </a:lnTo>
                <a:lnTo>
                  <a:pt x="1568" y="51997"/>
                </a:lnTo>
                <a:lnTo>
                  <a:pt x="0" y="66201"/>
                </a:lnTo>
                <a:lnTo>
                  <a:pt x="15" y="67606"/>
                </a:lnTo>
                <a:lnTo>
                  <a:pt x="12761" y="104124"/>
                </a:lnTo>
                <a:lnTo>
                  <a:pt x="46266" y="127528"/>
                </a:lnTo>
                <a:lnTo>
                  <a:pt x="77918" y="132323"/>
                </a:lnTo>
                <a:lnTo>
                  <a:pt x="91921" y="129100"/>
                </a:lnTo>
                <a:lnTo>
                  <a:pt x="125035" y="104940"/>
                </a:lnTo>
                <a:lnTo>
                  <a:pt x="138011" y="65352"/>
                </a:lnTo>
                <a:lnTo>
                  <a:pt x="136442" y="52064"/>
                </a:lnTo>
                <a:lnTo>
                  <a:pt x="116450" y="18836"/>
                </a:lnTo>
                <a:lnTo>
                  <a:pt x="77240" y="1178"/>
                </a:lnTo>
                <a:lnTo>
                  <a:pt x="60723" y="0"/>
                </a:lnTo>
                <a:close/>
              </a:path>
            </a:pathLst>
          </a:custGeom>
          <a:solidFill>
            <a:srgbClr val="943735"/>
          </a:solidFill>
        </p:spPr>
        <p:txBody>
          <a:bodyPr wrap="square" lIns="0" tIns="0" rIns="0" bIns="0" rtlCol="0"/>
          <a:lstStyle/>
          <a:p>
            <a:endParaRPr/>
          </a:p>
        </p:txBody>
      </p:sp>
      <p:sp>
        <p:nvSpPr>
          <p:cNvPr id="23" name="object 23"/>
          <p:cNvSpPr/>
          <p:nvPr/>
        </p:nvSpPr>
        <p:spPr>
          <a:xfrm>
            <a:off x="5531997" y="1864851"/>
            <a:ext cx="2950716" cy="1841120"/>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503407" y="1836289"/>
            <a:ext cx="3007995" cy="1898650"/>
          </a:xfrm>
          <a:custGeom>
            <a:avLst/>
            <a:gdLst/>
            <a:ahLst/>
            <a:cxnLst/>
            <a:rect l="l" t="t" r="r" b="b"/>
            <a:pathLst>
              <a:path w="3007995" h="1898650">
                <a:moveTo>
                  <a:pt x="0" y="1898273"/>
                </a:moveTo>
                <a:lnTo>
                  <a:pt x="3007876" y="1898273"/>
                </a:lnTo>
                <a:lnTo>
                  <a:pt x="3007876" y="0"/>
                </a:lnTo>
                <a:lnTo>
                  <a:pt x="0" y="0"/>
                </a:lnTo>
                <a:lnTo>
                  <a:pt x="0" y="1898273"/>
                </a:lnTo>
                <a:close/>
              </a:path>
            </a:pathLst>
          </a:custGeom>
          <a:ln w="57149">
            <a:solidFill>
              <a:srgbClr val="30849B"/>
            </a:solidFill>
          </a:ln>
        </p:spPr>
        <p:txBody>
          <a:bodyPr wrap="square" lIns="0" tIns="0" rIns="0" bIns="0" rtlCol="0"/>
          <a:lstStyle/>
          <a:p>
            <a:endParaRPr/>
          </a:p>
        </p:txBody>
      </p:sp>
      <p:sp>
        <p:nvSpPr>
          <p:cNvPr id="25" name="object 25"/>
          <p:cNvSpPr/>
          <p:nvPr/>
        </p:nvSpPr>
        <p:spPr>
          <a:xfrm>
            <a:off x="5531997" y="4086883"/>
            <a:ext cx="2979291" cy="194284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03407" y="4058305"/>
            <a:ext cx="3036570" cy="2000250"/>
          </a:xfrm>
          <a:custGeom>
            <a:avLst/>
            <a:gdLst/>
            <a:ahLst/>
            <a:cxnLst/>
            <a:rect l="l" t="t" r="r" b="b"/>
            <a:pathLst>
              <a:path w="3036570" h="2000250">
                <a:moveTo>
                  <a:pt x="0" y="2000000"/>
                </a:moveTo>
                <a:lnTo>
                  <a:pt x="3036451" y="2000000"/>
                </a:lnTo>
                <a:lnTo>
                  <a:pt x="3036451" y="0"/>
                </a:lnTo>
                <a:lnTo>
                  <a:pt x="0" y="0"/>
                </a:lnTo>
                <a:lnTo>
                  <a:pt x="0" y="2000000"/>
                </a:lnTo>
                <a:close/>
              </a:path>
            </a:pathLst>
          </a:custGeom>
          <a:ln w="57149">
            <a:solidFill>
              <a:srgbClr val="30849B"/>
            </a:solidFill>
          </a:ln>
        </p:spPr>
        <p:txBody>
          <a:bodyPr wrap="square" lIns="0" tIns="0" rIns="0" bIns="0" rtlCol="0"/>
          <a:lstStyle/>
          <a:p>
            <a:endParaRPr/>
          </a:p>
        </p:txBody>
      </p:sp>
      <p:sp>
        <p:nvSpPr>
          <p:cNvPr id="27" name="TextBox 26"/>
          <p:cNvSpPr txBox="1"/>
          <p:nvPr/>
        </p:nvSpPr>
        <p:spPr>
          <a:xfrm>
            <a:off x="757724" y="3483803"/>
            <a:ext cx="4423876" cy="646331"/>
          </a:xfrm>
          <a:prstGeom prst="rect">
            <a:avLst/>
          </a:prstGeom>
          <a:noFill/>
        </p:spPr>
        <p:txBody>
          <a:bodyPr wrap="square" rtlCol="0">
            <a:spAutoFit/>
          </a:bodyPr>
          <a:lstStyle>
            <a:defPPr>
              <a:defRPr lang="en-US"/>
            </a:defPPr>
            <a:lvl1pPr>
              <a:defRPr b="1" i="1">
                <a:solidFill>
                  <a:srgbClr val="C00000"/>
                </a:solidFill>
                <a:latin typeface="Arial" pitchFamily="34" charset="0"/>
                <a:cs typeface="Arial" pitchFamily="34" charset="0"/>
              </a:defRPr>
            </a:lvl1pPr>
          </a:lstStyle>
          <a:p>
            <a:r>
              <a:rPr lang="en-US" dirty="0" err="1"/>
              <a:t>Dumalo</a:t>
            </a:r>
            <a:r>
              <a:rPr lang="en-US" dirty="0"/>
              <a:t> </a:t>
            </a:r>
            <a:r>
              <a:rPr lang="en-US" dirty="0" err="1"/>
              <a:t>sa</a:t>
            </a:r>
            <a:r>
              <a:rPr lang="en-US" dirty="0"/>
              <a:t> FDS </a:t>
            </a:r>
            <a:r>
              <a:rPr lang="en-US" dirty="0" err="1"/>
              <a:t>minsan</a:t>
            </a:r>
            <a:r>
              <a:rPr lang="en-US" dirty="0"/>
              <a:t> </a:t>
            </a:r>
            <a:r>
              <a:rPr lang="en-US" dirty="0" err="1"/>
              <a:t>sa</a:t>
            </a:r>
            <a:r>
              <a:rPr lang="en-US" dirty="0"/>
              <a:t> </a:t>
            </a:r>
            <a:r>
              <a:rPr lang="en-US" dirty="0" err="1"/>
              <a:t>isang</a:t>
            </a:r>
            <a:r>
              <a:rPr lang="en-US" dirty="0"/>
              <a:t> </a:t>
            </a:r>
            <a:r>
              <a:rPr lang="en-US" dirty="0" err="1"/>
              <a:t>buwan</a:t>
            </a:r>
            <a:endParaRPr lang="en-US" dirty="0"/>
          </a:p>
        </p:txBody>
      </p:sp>
      <p:sp>
        <p:nvSpPr>
          <p:cNvPr id="28" name="TextBox 27"/>
          <p:cNvSpPr txBox="1"/>
          <p:nvPr/>
        </p:nvSpPr>
        <p:spPr>
          <a:xfrm>
            <a:off x="762000" y="5080456"/>
            <a:ext cx="4077234" cy="1477328"/>
          </a:xfrm>
          <a:prstGeom prst="rect">
            <a:avLst/>
          </a:prstGeom>
          <a:noFill/>
        </p:spPr>
        <p:txBody>
          <a:bodyPr wrap="square" rtlCol="0">
            <a:spAutoFit/>
          </a:bodyPr>
          <a:lstStyle>
            <a:defPPr>
              <a:defRPr lang="en-US"/>
            </a:defPPr>
            <a:lvl1pPr>
              <a:defRPr b="1" i="1">
                <a:solidFill>
                  <a:srgbClr val="C00000"/>
                </a:solidFill>
                <a:latin typeface="Arial" pitchFamily="34" charset="0"/>
                <a:cs typeface="Arial" pitchFamily="34" charset="0"/>
              </a:defRPr>
            </a:lvl1pPr>
          </a:lstStyle>
          <a:p>
            <a:r>
              <a:rPr lang="en-US" dirty="0" err="1"/>
              <a:t>Lumahok</a:t>
            </a:r>
            <a:r>
              <a:rPr lang="en-US" dirty="0"/>
              <a:t> </a:t>
            </a:r>
            <a:r>
              <a:rPr lang="en-US" dirty="0" err="1"/>
              <a:t>sa</a:t>
            </a:r>
            <a:r>
              <a:rPr lang="en-US" dirty="0"/>
              <a:t> </a:t>
            </a:r>
            <a:r>
              <a:rPr lang="en-US" dirty="0" err="1"/>
              <a:t>mga</a:t>
            </a:r>
            <a:r>
              <a:rPr lang="en-US" dirty="0"/>
              <a:t> </a:t>
            </a:r>
            <a:r>
              <a:rPr lang="en-US" dirty="0" err="1"/>
              <a:t>gawaing</a:t>
            </a:r>
            <a:r>
              <a:rPr lang="en-US" dirty="0"/>
              <a:t> barangay at </a:t>
            </a:r>
            <a:r>
              <a:rPr lang="en-US" dirty="0" err="1"/>
              <a:t>palakasin</a:t>
            </a:r>
            <a:r>
              <a:rPr lang="en-US" dirty="0"/>
              <a:t> </a:t>
            </a:r>
            <a:r>
              <a:rPr lang="en-US" dirty="0" err="1"/>
              <a:t>ang</a:t>
            </a:r>
            <a:r>
              <a:rPr lang="en-US" dirty="0"/>
              <a:t> </a:t>
            </a:r>
            <a:r>
              <a:rPr lang="en-US" dirty="0" err="1"/>
              <a:t>pagpapatupad</a:t>
            </a:r>
            <a:r>
              <a:rPr lang="en-US" dirty="0"/>
              <a:t> </a:t>
            </a:r>
            <a:r>
              <a:rPr lang="en-US" dirty="0" err="1"/>
              <a:t>ng</a:t>
            </a:r>
            <a:r>
              <a:rPr lang="en-US" dirty="0"/>
              <a:t> </a:t>
            </a:r>
            <a:r>
              <a:rPr lang="en-US" dirty="0" err="1"/>
              <a:t>Pantawid</a:t>
            </a:r>
            <a:r>
              <a:rPr lang="en-US" dirty="0"/>
              <a:t> </a:t>
            </a:r>
            <a:r>
              <a:rPr lang="en-US" dirty="0" err="1"/>
              <a:t>na</a:t>
            </a:r>
            <a:r>
              <a:rPr lang="en-US" dirty="0"/>
              <a:t> </a:t>
            </a:r>
            <a:r>
              <a:rPr lang="en-US" dirty="0" err="1"/>
              <a:t>programa</a:t>
            </a:r>
            <a:endParaRPr lang="en-US" dirty="0"/>
          </a:p>
          <a:p>
            <a:endParaRPr lang="en-PH" dirty="0"/>
          </a:p>
        </p:txBody>
      </p:sp>
      <p:sp>
        <p:nvSpPr>
          <p:cNvPr id="29" name="object 4"/>
          <p:cNvSpPr/>
          <p:nvPr/>
        </p:nvSpPr>
        <p:spPr>
          <a:xfrm>
            <a:off x="608348" y="443485"/>
            <a:ext cx="425653" cy="318515"/>
          </a:xfrm>
          <a:prstGeom prst="rect">
            <a:avLst/>
          </a:prstGeom>
          <a:blipFill>
            <a:blip r:embed="rId14" cstate="print">
              <a:biLevel thresh="50000"/>
            </a:blip>
            <a:stretch>
              <a:fillRect/>
            </a:stretch>
          </a:blipFill>
        </p:spPr>
        <p:txBody>
          <a:bodyPr wrap="square" lIns="0" tIns="0" rIns="0" bIns="0" rtlCol="0"/>
          <a:lstStyle/>
          <a:p>
            <a:endParaRPr/>
          </a:p>
        </p:txBody>
      </p:sp>
      <p:sp>
        <p:nvSpPr>
          <p:cNvPr id="30" name="object 5"/>
          <p:cNvSpPr/>
          <p:nvPr/>
        </p:nvSpPr>
        <p:spPr>
          <a:xfrm>
            <a:off x="892116" y="443485"/>
            <a:ext cx="170687" cy="318515"/>
          </a:xfrm>
          <a:prstGeom prst="rect">
            <a:avLst/>
          </a:prstGeom>
          <a:blipFill>
            <a:blip r:embed="rId15" cstate="print">
              <a:biLevel thresh="50000"/>
            </a:blip>
            <a:stretch>
              <a:fillRect/>
            </a:stretch>
          </a:blipFill>
        </p:spPr>
        <p:txBody>
          <a:bodyPr wrap="square" lIns="0" tIns="0" rIns="0" bIns="0" rtlCol="0"/>
          <a:lstStyle/>
          <a:p>
            <a:endParaRPr/>
          </a:p>
        </p:txBody>
      </p:sp>
      <p:sp>
        <p:nvSpPr>
          <p:cNvPr id="31" name="object 6"/>
          <p:cNvSpPr/>
          <p:nvPr/>
        </p:nvSpPr>
        <p:spPr>
          <a:xfrm>
            <a:off x="977460" y="443485"/>
            <a:ext cx="5204825" cy="318515"/>
          </a:xfrm>
          <a:prstGeom prst="rect">
            <a:avLst/>
          </a:prstGeom>
          <a:blipFill>
            <a:blip r:embed="rId16" cstate="print">
              <a:biLevel thresh="50000"/>
            </a:blip>
            <a:stretch>
              <a:fillRect/>
            </a:stretch>
          </a:blipFill>
        </p:spPr>
        <p:txBody>
          <a:bodyPr wrap="square" lIns="0" tIns="0" rIns="0" bIns="0" rtlCol="0"/>
          <a:lstStyle/>
          <a:p>
            <a:endParaRPr/>
          </a:p>
        </p:txBody>
      </p:sp>
      <p:sp>
        <p:nvSpPr>
          <p:cNvPr id="32" name="TextBox 31"/>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8</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114304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400" b="1" dirty="0" err="1" smtClean="0">
                <a:solidFill>
                  <a:srgbClr val="00682F"/>
                </a:solidFill>
                <a:latin typeface="Candara"/>
                <a:cs typeface="Candara"/>
              </a:rPr>
              <a:t>i</a:t>
            </a:r>
            <a:r>
              <a:rPr lang="en-US" sz="4400" b="1" dirty="0" smtClean="0">
                <a:solidFill>
                  <a:srgbClr val="00682F"/>
                </a:solidFill>
                <a:latin typeface="Candara"/>
                <a:cs typeface="Candara"/>
              </a:rPr>
              <a:t>-PANTAWID</a:t>
            </a:r>
            <a:r>
              <a:rPr lang="en-US" sz="4400" dirty="0" smtClean="0">
                <a:latin typeface="Candara"/>
                <a:cs typeface="Candara"/>
              </a:rPr>
              <a:t>  Objective</a:t>
            </a:r>
            <a:endParaRPr lang="en-US" sz="4400" dirty="0">
              <a:latin typeface="Candara"/>
              <a:cs typeface="Candara"/>
            </a:endParaRPr>
          </a:p>
        </p:txBody>
      </p:sp>
      <p:sp>
        <p:nvSpPr>
          <p:cNvPr id="3" name="Content Placeholder 2"/>
          <p:cNvSpPr>
            <a:spLocks noGrp="1"/>
          </p:cNvSpPr>
          <p:nvPr>
            <p:ph idx="4294967295"/>
          </p:nvPr>
        </p:nvSpPr>
        <p:spPr>
          <a:xfrm>
            <a:off x="457200" y="1219200"/>
            <a:ext cx="8229600" cy="3078162"/>
          </a:xfrm>
          <a:prstGeom prst="rect">
            <a:avLst/>
          </a:prstGeom>
        </p:spPr>
        <p:txBody>
          <a:bodyPr/>
          <a:lstStyle/>
          <a:p>
            <a:pPr marL="0" indent="0" algn="ctr">
              <a:spcBef>
                <a:spcPts val="600"/>
              </a:spcBef>
              <a:buNone/>
            </a:pPr>
            <a:r>
              <a:rPr lang="en-US" sz="3200" dirty="0" smtClean="0">
                <a:latin typeface="Candara"/>
                <a:cs typeface="Candara"/>
              </a:rPr>
              <a:t>To develop a </a:t>
            </a:r>
            <a:r>
              <a:rPr lang="en-US" sz="3200" b="1" dirty="0" smtClean="0">
                <a:solidFill>
                  <a:srgbClr val="006600"/>
                </a:solidFill>
                <a:latin typeface="Candara"/>
                <a:cs typeface="Candara"/>
              </a:rPr>
              <a:t>model</a:t>
            </a:r>
            <a:r>
              <a:rPr lang="en-US" sz="3200" dirty="0" smtClean="0">
                <a:solidFill>
                  <a:srgbClr val="006600"/>
                </a:solidFill>
                <a:latin typeface="Candara"/>
                <a:cs typeface="Candara"/>
              </a:rPr>
              <a:t> </a:t>
            </a:r>
          </a:p>
          <a:p>
            <a:pPr marL="0" indent="0" algn="ctr">
              <a:spcBef>
                <a:spcPts val="600"/>
              </a:spcBef>
              <a:buNone/>
            </a:pPr>
            <a:r>
              <a:rPr lang="en-US" sz="3200" dirty="0" smtClean="0">
                <a:latin typeface="Candara"/>
                <a:cs typeface="Candara"/>
              </a:rPr>
              <a:t>for civil society – government partnership</a:t>
            </a:r>
          </a:p>
          <a:p>
            <a:pPr marL="0" indent="0" algn="ctr">
              <a:spcBef>
                <a:spcPts val="600"/>
              </a:spcBef>
              <a:buNone/>
            </a:pPr>
            <a:r>
              <a:rPr lang="en-US" sz="3200" dirty="0">
                <a:latin typeface="Candara"/>
                <a:cs typeface="Candara"/>
              </a:rPr>
              <a:t>f</a:t>
            </a:r>
            <a:r>
              <a:rPr lang="en-US" sz="3200" dirty="0" smtClean="0">
                <a:latin typeface="Candara"/>
                <a:cs typeface="Candara"/>
              </a:rPr>
              <a:t>or transparent and accountable </a:t>
            </a:r>
          </a:p>
          <a:p>
            <a:pPr marL="0" indent="0" algn="ctr">
              <a:spcBef>
                <a:spcPts val="600"/>
              </a:spcBef>
              <a:buNone/>
            </a:pPr>
            <a:r>
              <a:rPr lang="en-US" sz="3200" dirty="0" smtClean="0">
                <a:latin typeface="Candara"/>
                <a:cs typeface="Candara"/>
              </a:rPr>
              <a:t>implementation  of the</a:t>
            </a:r>
          </a:p>
          <a:p>
            <a:pPr marL="0" indent="0" algn="ctr">
              <a:spcBef>
                <a:spcPts val="600"/>
              </a:spcBef>
              <a:buNone/>
            </a:pPr>
            <a:r>
              <a:rPr lang="en-US" sz="3200" dirty="0" err="1" smtClean="0">
                <a:latin typeface="Candara"/>
                <a:cs typeface="Candara"/>
              </a:rPr>
              <a:t>Pantawid</a:t>
            </a:r>
            <a:r>
              <a:rPr lang="en-US" sz="3200" dirty="0" smtClean="0">
                <a:latin typeface="Candara"/>
                <a:cs typeface="Candara"/>
              </a:rPr>
              <a:t> </a:t>
            </a:r>
            <a:r>
              <a:rPr lang="en-US" sz="3200" dirty="0" err="1" smtClean="0">
                <a:latin typeface="Candara"/>
                <a:cs typeface="Candara"/>
              </a:rPr>
              <a:t>Pamilyang</a:t>
            </a:r>
            <a:r>
              <a:rPr lang="en-US" sz="3200" dirty="0" smtClean="0">
                <a:latin typeface="Candara"/>
                <a:cs typeface="Candara"/>
              </a:rPr>
              <a:t> Pilipino Program (4Ps)</a:t>
            </a:r>
            <a:endParaRPr lang="en-US" sz="3200" dirty="0">
              <a:latin typeface="Candar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 y="6113951"/>
            <a:ext cx="9144000" cy="802105"/>
          </a:xfrm>
          <a:prstGeom prst="rect">
            <a:avLst/>
          </a:prstGeom>
        </p:spPr>
      </p:pic>
      <p:sp>
        <p:nvSpPr>
          <p:cNvPr id="5" name="TextBox 4"/>
          <p:cNvSpPr txBox="1"/>
          <p:nvPr/>
        </p:nvSpPr>
        <p:spPr>
          <a:xfrm>
            <a:off x="469557" y="4390072"/>
            <a:ext cx="8229600" cy="1477328"/>
          </a:xfrm>
          <a:prstGeom prst="rect">
            <a:avLst/>
          </a:prstGeom>
          <a:noFill/>
        </p:spPr>
        <p:txBody>
          <a:bodyPr wrap="square" rtlCol="0">
            <a:spAutoFit/>
          </a:bodyPr>
          <a:lstStyle/>
          <a:p>
            <a:r>
              <a:rPr lang="en-US" b="1" i="1" dirty="0" smtClean="0">
                <a:solidFill>
                  <a:srgbClr val="C00000"/>
                </a:solidFill>
              </a:rPr>
              <a:t>From the grant agreement – “Capacity building of member organizations of the NLCGG through, inter alia, the carrying out of workshops and training for partner CSOs of the NLCGG to facilitate the adoption of common TPM procedures and tools developed under Part 1, common FDS training curriculum developed under Part 2, and a common menu of social accountability tools for use in the project.”</a:t>
            </a:r>
            <a:endParaRPr lang="en-US" b="1" i="1" dirty="0">
              <a:solidFill>
                <a:srgbClr val="C00000"/>
              </a:solidFill>
            </a:endParaRPr>
          </a:p>
        </p:txBody>
      </p:sp>
      <p:sp>
        <p:nvSpPr>
          <p:cNvPr id="6" name="Slide Number Placeholder 5"/>
          <p:cNvSpPr>
            <a:spLocks noGrp="1"/>
          </p:cNvSpPr>
          <p:nvPr>
            <p:ph type="sldNum" sz="quarter" idx="12"/>
          </p:nvPr>
        </p:nvSpPr>
        <p:spPr/>
        <p:txBody>
          <a:bodyPr/>
          <a:lstStyle/>
          <a:p>
            <a:fld id="{55F2A61E-48FD-4F96-85A2-4E092D9FE7A4}" type="slidenum">
              <a:rPr lang="en-US" smtClean="0"/>
              <a:pPr/>
              <a:t>9</a:t>
            </a:fld>
            <a:endParaRPr lang="en-US"/>
          </a:p>
        </p:txBody>
      </p:sp>
    </p:spTree>
    <p:extLst>
      <p:ext uri="{BB962C8B-B14F-4D97-AF65-F5344CB8AC3E}">
        <p14:creationId xmlns:p14="http://schemas.microsoft.com/office/powerpoint/2010/main" val="1430494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kwenta_CP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3705</Words>
  <Application>Microsoft Office PowerPoint</Application>
  <PresentationFormat>On-screen Show (4:3)</PresentationFormat>
  <Paragraphs>396</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1_i-kwenta_CPA_template</vt:lpstr>
      <vt:lpstr>PowerPoint Presentation</vt:lpstr>
      <vt:lpstr>eFDS11 – Tapatan sa Edukasyon</vt:lpstr>
      <vt:lpstr>PowerPoint Presentation</vt:lpstr>
      <vt:lpstr>PowerPoint Presentation</vt:lpstr>
      <vt:lpstr>PowerPoint Presentation</vt:lpstr>
      <vt:lpstr>PowerPoint Presentation</vt:lpstr>
      <vt:lpstr>PowerPoint Presentation</vt:lpstr>
      <vt:lpstr>PowerPoint Presentation</vt:lpstr>
      <vt:lpstr>i-PANTAWID  Objective</vt:lpstr>
      <vt:lpstr>LGU Selection</vt:lpstr>
      <vt:lpstr>Northern Luzon Regions I, II, CAR</vt:lpstr>
      <vt:lpstr>What is the enhanced Family Development Session (eFDS)?</vt:lpstr>
      <vt:lpstr>Multiplier Effect</vt:lpstr>
      <vt:lpstr>2 Key Players</vt:lpstr>
      <vt:lpstr>Community Scorecard (CSC)</vt:lpstr>
      <vt:lpstr>Proseso ng Community Scorecard (CSC)</vt:lpstr>
      <vt:lpstr>Proseso ng Community Scorecard (CSC)</vt:lpstr>
      <vt:lpstr>Education Services Community Scorecard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Reasons for Rating and Suggestions for Improvement</vt:lpstr>
      <vt:lpstr>Reasons for Rating and Suggestions for Improvement</vt:lpstr>
      <vt:lpstr>Reasons for Rating and Suggestions for Improvement</vt:lpstr>
      <vt:lpstr>Reasons for Rating and Suggestions for Improvement</vt:lpstr>
      <vt:lpstr>Reasons for Rating and Suggestions for Improvement</vt:lpstr>
      <vt:lpstr>Reasons for Rating and Suggestions for Improvement </vt:lpstr>
      <vt:lpstr>Reasons for Rating and Suggestions for Improvement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Bing van Tooren</dc:creator>
  <cp:lastModifiedBy>Bing van Tooren</cp:lastModifiedBy>
  <cp:revision>109</cp:revision>
  <cp:lastPrinted>2016-06-12T11:38:50Z</cp:lastPrinted>
  <dcterms:created xsi:type="dcterms:W3CDTF">2013-07-02T12:20:34Z</dcterms:created>
  <dcterms:modified xsi:type="dcterms:W3CDTF">2018-05-05T10:55:22Z</dcterms:modified>
</cp:coreProperties>
</file>