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76" r:id="rId3"/>
    <p:sldId id="259" r:id="rId4"/>
    <p:sldId id="277" r:id="rId5"/>
    <p:sldId id="278" r:id="rId6"/>
    <p:sldId id="279" r:id="rId7"/>
    <p:sldId id="281" r:id="rId8"/>
    <p:sldId id="282" r:id="rId9"/>
    <p:sldId id="283" r:id="rId10"/>
    <p:sldId id="284" r:id="rId11"/>
    <p:sldId id="285" r:id="rId12"/>
    <p:sldId id="286" r:id="rId13"/>
    <p:sldId id="280" r:id="rId14"/>
    <p:sldId id="272" r:id="rId15"/>
    <p:sldId id="273" r:id="rId16"/>
    <p:sldId id="274" r:id="rId17"/>
    <p:sldId id="275" r:id="rId18"/>
    <p:sldId id="270" r:id="rId19"/>
    <p:sldId id="287" r:id="rId20"/>
    <p:sldId id="267" r:id="rId21"/>
  </p:sldIdLst>
  <p:sldSz cx="9144000" cy="6858000" type="letter"/>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003192"/>
    <a:srgbClr val="CCFFCC"/>
    <a:srgbClr val="43FFB3"/>
    <a:srgbClr val="81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000" autoAdjust="0"/>
  </p:normalViewPr>
  <p:slideViewPr>
    <p:cSldViewPr>
      <p:cViewPr varScale="1">
        <p:scale>
          <a:sx n="59" d="100"/>
          <a:sy n="59" d="100"/>
        </p:scale>
        <p:origin x="-1590" y="-78"/>
      </p:cViewPr>
      <p:guideLst>
        <p:guide orient="horz" pos="2160"/>
        <p:guide pos="2880"/>
      </p:guideLst>
    </p:cSldViewPr>
  </p:slideViewPr>
  <p:notesTextViewPr>
    <p:cViewPr>
      <p:scale>
        <a:sx n="1" d="1"/>
        <a:sy n="1" d="1"/>
      </p:scale>
      <p:origin x="0" y="0"/>
    </p:cViewPr>
  </p:notesTextViewPr>
  <p:sorterViewPr>
    <p:cViewPr>
      <p:scale>
        <a:sx n="100" d="100"/>
        <a:sy n="100" d="100"/>
      </p:scale>
      <p:origin x="0" y="1842"/>
    </p:cViewPr>
  </p:sorterViewPr>
  <p:notesViewPr>
    <p:cSldViewPr>
      <p:cViewPr varScale="1">
        <p:scale>
          <a:sx n="66" d="100"/>
          <a:sy n="66" d="100"/>
        </p:scale>
        <p:origin x="-2016" y="-108"/>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PH"/>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D6BBF862-1E06-4772-911B-0C038E944D7B}" type="datetimeFigureOut">
              <a:rPr lang="en-PH" smtClean="0"/>
              <a:t>10/15/2017</a:t>
            </a:fld>
            <a:endParaRPr lang="en-PH"/>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PH"/>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PH"/>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2793859E-8533-4799-A350-A5458F10A6C8}" type="slidenum">
              <a:rPr lang="en-PH" smtClean="0"/>
              <a:t>‹#›</a:t>
            </a:fld>
            <a:endParaRPr lang="en-PH"/>
          </a:p>
        </p:txBody>
      </p:sp>
    </p:spTree>
    <p:extLst>
      <p:ext uri="{BB962C8B-B14F-4D97-AF65-F5344CB8AC3E}">
        <p14:creationId xmlns:p14="http://schemas.microsoft.com/office/powerpoint/2010/main" val="3834114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04FEE9A-9417-427F-8927-190DB8A56FA1}" type="slidenum">
              <a:rPr lang="en-US"/>
              <a:pPr>
                <a:defRPr/>
              </a:pPr>
              <a:t>1</a:t>
            </a:fld>
            <a:endParaRPr lang="en-US"/>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[GREETINGS, INTRODUCE</a:t>
            </a:r>
            <a:r>
              <a:rPr lang="en-US" baseline="0" dirty="0" smtClean="0"/>
              <a:t> SELF AS FACILITATOR, WELCOME PARTICIPANTS ]</a:t>
            </a: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These are</a:t>
            </a:r>
            <a:r>
              <a:rPr lang="en-PH" baseline="0" dirty="0" smtClean="0"/>
              <a:t> guidelines on enrolment. [READ &amp; DISCUSS]</a:t>
            </a:r>
            <a:endParaRPr lang="en-PH" dirty="0" smtClean="0"/>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10</a:t>
            </a:fld>
            <a:endParaRPr lang="en-PH"/>
          </a:p>
        </p:txBody>
      </p:sp>
    </p:spTree>
    <p:extLst>
      <p:ext uri="{BB962C8B-B14F-4D97-AF65-F5344CB8AC3E}">
        <p14:creationId xmlns:p14="http://schemas.microsoft.com/office/powerpoint/2010/main" val="2355201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These are guidelines on student uniform, ID cards and textbooks. </a:t>
            </a:r>
            <a:r>
              <a:rPr lang="en-PH" baseline="0" dirty="0" smtClean="0"/>
              <a:t>[READ &amp; DISCUSS]</a:t>
            </a:r>
            <a:endParaRPr lang="en-PH" dirty="0" smtClean="0"/>
          </a:p>
        </p:txBody>
      </p:sp>
      <p:sp>
        <p:nvSpPr>
          <p:cNvPr id="4" name="Slide Number Placeholder 3"/>
          <p:cNvSpPr>
            <a:spLocks noGrp="1"/>
          </p:cNvSpPr>
          <p:nvPr>
            <p:ph type="sldNum" sz="quarter" idx="10"/>
          </p:nvPr>
        </p:nvSpPr>
        <p:spPr/>
        <p:txBody>
          <a:bodyPr/>
          <a:lstStyle/>
          <a:p>
            <a:fld id="{2793859E-8533-4799-A350-A5458F10A6C8}" type="slidenum">
              <a:rPr lang="en-PH" smtClean="0"/>
              <a:t>11</a:t>
            </a:fld>
            <a:endParaRPr lang="en-PH"/>
          </a:p>
        </p:txBody>
      </p:sp>
    </p:spTree>
    <p:extLst>
      <p:ext uri="{BB962C8B-B14F-4D97-AF65-F5344CB8AC3E}">
        <p14:creationId xmlns:p14="http://schemas.microsoft.com/office/powerpoint/2010/main" val="2731190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baseline="0" dirty="0" smtClean="0"/>
              <a:t>[READ &amp; DISCUSS]  Please note that while issued in 2012, these guidelines shall remain in force during succeeding school years until revised or repealed.</a:t>
            </a:r>
            <a:endParaRPr lang="en-PH" dirty="0" smtClean="0"/>
          </a:p>
        </p:txBody>
      </p:sp>
      <p:sp>
        <p:nvSpPr>
          <p:cNvPr id="4" name="Slide Number Placeholder 3"/>
          <p:cNvSpPr>
            <a:spLocks noGrp="1"/>
          </p:cNvSpPr>
          <p:nvPr>
            <p:ph type="sldNum" sz="quarter" idx="10"/>
          </p:nvPr>
        </p:nvSpPr>
        <p:spPr/>
        <p:txBody>
          <a:bodyPr/>
          <a:lstStyle/>
          <a:p>
            <a:fld id="{2793859E-8533-4799-A350-A5458F10A6C8}" type="slidenum">
              <a:rPr lang="en-PH" smtClean="0"/>
              <a:t>12</a:t>
            </a:fld>
            <a:endParaRPr lang="en-PH"/>
          </a:p>
        </p:txBody>
      </p:sp>
    </p:spTree>
    <p:extLst>
      <p:ext uri="{BB962C8B-B14F-4D97-AF65-F5344CB8AC3E}">
        <p14:creationId xmlns:p14="http://schemas.microsoft.com/office/powerpoint/2010/main" val="228649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r>
              <a:rPr lang="en-PH" dirty="0" smtClean="0"/>
              <a:t>Just as a reminder, these are the education</a:t>
            </a:r>
            <a:r>
              <a:rPr lang="en-PH" baseline="0" dirty="0" smtClean="0"/>
              <a:t> co-responsibilities. [Can ask a PL to share this slide]</a:t>
            </a: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ENSURE UNDERSTANDING]</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14</a:t>
            </a:fld>
            <a:endParaRPr lang="en-PH"/>
          </a:p>
        </p:txBody>
      </p:sp>
    </p:spTree>
    <p:extLst>
      <p:ext uri="{BB962C8B-B14F-4D97-AF65-F5344CB8AC3E}">
        <p14:creationId xmlns:p14="http://schemas.microsoft.com/office/powerpoint/2010/main" val="2671831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[READ &amp; ENSURE UNDERSTANDING]</a:t>
            </a:r>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15</a:t>
            </a:fld>
            <a:endParaRPr lang="en-PH"/>
          </a:p>
        </p:txBody>
      </p:sp>
    </p:spTree>
    <p:extLst>
      <p:ext uri="{BB962C8B-B14F-4D97-AF65-F5344CB8AC3E}">
        <p14:creationId xmlns:p14="http://schemas.microsoft.com/office/powerpoint/2010/main" val="2770785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[READ &amp; ENSURE UNDERSTANDING]  We will be meeting with our education</a:t>
            </a:r>
            <a:r>
              <a:rPr lang="en-PH" baseline="0" dirty="0" smtClean="0"/>
              <a:t> service providers at an Interface Meeting next month.</a:t>
            </a:r>
            <a:endParaRPr lang="en-PH" dirty="0" smtClean="0"/>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16</a:t>
            </a:fld>
            <a:endParaRPr lang="en-PH"/>
          </a:p>
        </p:txBody>
      </p:sp>
    </p:spTree>
    <p:extLst>
      <p:ext uri="{BB962C8B-B14F-4D97-AF65-F5344CB8AC3E}">
        <p14:creationId xmlns:p14="http://schemas.microsoft.com/office/powerpoint/2010/main" val="39236780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6094">
              <a:defRPr/>
            </a:pPr>
            <a:r>
              <a:rPr lang="en-PH" dirty="0" smtClean="0"/>
              <a:t>[READ &amp; ENSURE UNDERSTANDING] [YOU MAY WANT</a:t>
            </a:r>
            <a:r>
              <a:rPr lang="en-PH" baseline="0" dirty="0" smtClean="0"/>
              <a:t> TO PRINT THE SMILEYS AND DISTRIBUTE AMONG THE PARTICIPANTS, FOR THEIR REFERENCE DURING THE FOLLOWING SCORING PROCESS]  Only those members with children in day care will contribute to the day care scorecard.  Only those members with children in elementary and/or high school </a:t>
            </a:r>
            <a:r>
              <a:rPr lang="en-PH" baseline="0" smtClean="0"/>
              <a:t>will contribute to the </a:t>
            </a:r>
            <a:r>
              <a:rPr lang="en-PH" baseline="0" dirty="0" smtClean="0"/>
              <a:t>elementary/high school scorecard.</a:t>
            </a:r>
            <a:endParaRPr lang="en-PH" dirty="0" smtClean="0"/>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17</a:t>
            </a:fld>
            <a:endParaRPr lang="en-PH"/>
          </a:p>
        </p:txBody>
      </p:sp>
    </p:spTree>
    <p:extLst>
      <p:ext uri="{BB962C8B-B14F-4D97-AF65-F5344CB8AC3E}">
        <p14:creationId xmlns:p14="http://schemas.microsoft.com/office/powerpoint/2010/main" val="30729769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[Distribute the scorecard </a:t>
            </a:r>
            <a:r>
              <a:rPr lang="en-PH" baseline="0" dirty="0" smtClean="0"/>
              <a:t>to each participant.  Fill up the header fields together.  For those who have children in more than one type of school, provide 1 form per school.  </a:t>
            </a:r>
          </a:p>
        </p:txBody>
      </p:sp>
      <p:sp>
        <p:nvSpPr>
          <p:cNvPr id="4" name="Slide Number Placeholder 3"/>
          <p:cNvSpPr>
            <a:spLocks noGrp="1"/>
          </p:cNvSpPr>
          <p:nvPr>
            <p:ph type="sldNum" sz="quarter" idx="10"/>
          </p:nvPr>
        </p:nvSpPr>
        <p:spPr/>
        <p:txBody>
          <a:bodyPr/>
          <a:lstStyle/>
          <a:p>
            <a:fld id="{2793859E-8533-4799-A350-A5458F10A6C8}" type="slidenum">
              <a:rPr lang="en-PH" smtClean="0"/>
              <a:t>18</a:t>
            </a:fld>
            <a:endParaRPr lang="en-PH"/>
          </a:p>
        </p:txBody>
      </p:sp>
    </p:spTree>
    <p:extLst>
      <p:ext uri="{BB962C8B-B14F-4D97-AF65-F5344CB8AC3E}">
        <p14:creationId xmlns:p14="http://schemas.microsoft.com/office/powerpoint/2010/main" val="2611880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This is the body of the Education Services Scorecard. </a:t>
            </a:r>
            <a:r>
              <a:rPr lang="en-PH" smtClean="0"/>
              <a:t>[</a:t>
            </a:r>
            <a:r>
              <a:rPr lang="en-PH" baseline="0" smtClean="0"/>
              <a:t>Describe </a:t>
            </a:r>
            <a:r>
              <a:rPr lang="en-PH" baseline="0" dirty="0" smtClean="0"/>
              <a:t>each indicator, ask the participants to score the indicator as a group and provide reasons for the rating and/or suggestions for improvement.</a:t>
            </a:r>
          </a:p>
          <a:p>
            <a:pPr lvl="0"/>
            <a:r>
              <a:rPr lang="en-US" sz="1300" dirty="0"/>
              <a:t>Model the scoring process the PLs will follow with their beneficiary groups to arrive at one scorecard per beneficiary group</a:t>
            </a:r>
            <a:endParaRPr lang="en-PH" sz="1300" dirty="0"/>
          </a:p>
          <a:p>
            <a:pPr lvl="0"/>
            <a:r>
              <a:rPr lang="en-US" sz="1300" dirty="0"/>
              <a:t>Instruct the PLs to arrive at one score for each of their groups]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19</a:t>
            </a:fld>
            <a:endParaRPr lang="en-PH"/>
          </a:p>
        </p:txBody>
      </p:sp>
    </p:spTree>
    <p:extLst>
      <p:ext uri="{BB962C8B-B14F-4D97-AF65-F5344CB8AC3E}">
        <p14:creationId xmlns:p14="http://schemas.microsoft.com/office/powerpoint/2010/main" val="261188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These are the topics we will cover today.</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2</a:t>
            </a:fld>
            <a:endParaRPr lang="en-PH"/>
          </a:p>
        </p:txBody>
      </p:sp>
    </p:spTree>
    <p:extLst>
      <p:ext uri="{BB962C8B-B14F-4D97-AF65-F5344CB8AC3E}">
        <p14:creationId xmlns:p14="http://schemas.microsoft.com/office/powerpoint/2010/main" val="10145322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DISCUSS]  </a:t>
            </a:r>
            <a:r>
              <a:rPr lang="en-PH" dirty="0" err="1" smtClean="0"/>
              <a:t>Regaluhan</a:t>
            </a:r>
            <a:r>
              <a:rPr lang="en-PH" dirty="0" smtClean="0"/>
              <a:t> </a:t>
            </a:r>
            <a:r>
              <a:rPr lang="en-PH" dirty="0" err="1" smtClean="0"/>
              <a:t>natin</a:t>
            </a:r>
            <a:r>
              <a:rPr lang="en-PH" dirty="0" smtClean="0"/>
              <a:t> </a:t>
            </a:r>
            <a:r>
              <a:rPr lang="en-PH" dirty="0" err="1" smtClean="0"/>
              <a:t>ang</a:t>
            </a:r>
            <a:r>
              <a:rPr lang="en-PH" dirty="0" smtClean="0"/>
              <a:t> </a:t>
            </a:r>
            <a:r>
              <a:rPr lang="en-PH" dirty="0" err="1" smtClean="0"/>
              <a:t>mga</a:t>
            </a:r>
            <a:r>
              <a:rPr lang="en-PH" dirty="0" smtClean="0"/>
              <a:t> </a:t>
            </a:r>
            <a:r>
              <a:rPr lang="en-PH" dirty="0" err="1" smtClean="0"/>
              <a:t>anak</a:t>
            </a:r>
            <a:r>
              <a:rPr lang="en-PH" dirty="0" smtClean="0"/>
              <a:t> </a:t>
            </a:r>
            <a:r>
              <a:rPr lang="en-PH" dirty="0" err="1" smtClean="0"/>
              <a:t>natin</a:t>
            </a:r>
            <a:r>
              <a:rPr lang="en-PH" dirty="0" smtClean="0"/>
              <a:t> </a:t>
            </a:r>
            <a:r>
              <a:rPr lang="en-PH" dirty="0" err="1" smtClean="0"/>
              <a:t>ng</a:t>
            </a:r>
            <a:r>
              <a:rPr lang="en-PH" dirty="0" smtClean="0"/>
              <a:t> </a:t>
            </a:r>
            <a:r>
              <a:rPr lang="en-PH" dirty="0" err="1" smtClean="0"/>
              <a:t>kakayahang</a:t>
            </a:r>
            <a:r>
              <a:rPr lang="en-PH" dirty="0" smtClean="0"/>
              <a:t> </a:t>
            </a:r>
            <a:r>
              <a:rPr lang="en-PH" dirty="0" err="1" smtClean="0"/>
              <a:t>lumipad</a:t>
            </a:r>
            <a:r>
              <a:rPr lang="en-PH" dirty="0" smtClean="0"/>
              <a:t>.</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20</a:t>
            </a:fld>
            <a:endParaRPr lang="en-PH"/>
          </a:p>
        </p:txBody>
      </p:sp>
    </p:spTree>
    <p:extLst>
      <p:ext uri="{BB962C8B-B14F-4D97-AF65-F5344CB8AC3E}">
        <p14:creationId xmlns:p14="http://schemas.microsoft.com/office/powerpoint/2010/main" val="3761197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We have discussed this slide previously, in month 3.  Do you remember what UDHR stands</a:t>
            </a:r>
            <a:r>
              <a:rPr lang="en-PH" baseline="0" dirty="0" smtClean="0"/>
              <a:t> for? (Universal Declaration of Human Rights)  Do you remember what organization released the UDHR? (United Nations)  Do you remember how many articles regarding human rights the UDHR contains? (30)</a:t>
            </a:r>
          </a:p>
          <a:p>
            <a:endParaRPr lang="en-PH" baseline="0" dirty="0" smtClean="0"/>
          </a:p>
          <a:p>
            <a:r>
              <a:rPr lang="en-PH" baseline="0" dirty="0" smtClean="0"/>
              <a:t>Let’s review this one together. [READ &amp; DISCUSS]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3</a:t>
            </a:fld>
            <a:endParaRPr lang="en-PH"/>
          </a:p>
        </p:txBody>
      </p:sp>
    </p:spTree>
    <p:extLst>
      <p:ext uri="{BB962C8B-B14F-4D97-AF65-F5344CB8AC3E}">
        <p14:creationId xmlns:p14="http://schemas.microsoft.com/office/powerpoint/2010/main" val="2094414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baseline="0" dirty="0" smtClean="0"/>
              <a:t>The MDGs are also additional goals that the United Nations has asked their member countries to focus on.   MDG#2 aims to achieve universal primary education.  The program of the government that support universal primary education are described in this slide. [READ &amp; DISCUSS if the audience is familiar with these programs]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4</a:t>
            </a:fld>
            <a:endParaRPr lang="en-PH"/>
          </a:p>
        </p:txBody>
      </p:sp>
    </p:spTree>
    <p:extLst>
      <p:ext uri="{BB962C8B-B14F-4D97-AF65-F5344CB8AC3E}">
        <p14:creationId xmlns:p14="http://schemas.microsoft.com/office/powerpoint/2010/main" val="444193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DISCUSS]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5</a:t>
            </a:fld>
            <a:endParaRPr lang="en-PH"/>
          </a:p>
        </p:txBody>
      </p:sp>
    </p:spTree>
    <p:extLst>
      <p:ext uri="{BB962C8B-B14F-4D97-AF65-F5344CB8AC3E}">
        <p14:creationId xmlns:p14="http://schemas.microsoft.com/office/powerpoint/2010/main" val="2837277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[READ &amp; DISCUSS]  A</a:t>
            </a:r>
            <a:r>
              <a:rPr lang="en-PH" baseline="0" dirty="0" smtClean="0"/>
              <a:t> graduate of Senior High School can already seek and find employment.</a:t>
            </a:r>
            <a:endParaRPr lang="en-PH" dirty="0" smtClean="0"/>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6</a:t>
            </a:fld>
            <a:endParaRPr lang="en-PH"/>
          </a:p>
        </p:txBody>
      </p:sp>
    </p:spTree>
    <p:extLst>
      <p:ext uri="{BB962C8B-B14F-4D97-AF65-F5344CB8AC3E}">
        <p14:creationId xmlns:p14="http://schemas.microsoft.com/office/powerpoint/2010/main" val="37635714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The</a:t>
            </a:r>
            <a:r>
              <a:rPr lang="en-PH" baseline="0" dirty="0" smtClean="0"/>
              <a:t> Department of Education, or </a:t>
            </a:r>
            <a:r>
              <a:rPr lang="en-PH" baseline="0" dirty="0" err="1" smtClean="0"/>
              <a:t>DepEd</a:t>
            </a:r>
            <a:r>
              <a:rPr lang="en-PH" baseline="0" dirty="0" smtClean="0"/>
              <a:t>, oversees our elementary and secondary schools.  They have provided important guidelines in </a:t>
            </a:r>
            <a:r>
              <a:rPr lang="en-PH" baseline="0" dirty="0" err="1" smtClean="0"/>
              <a:t>DepEd</a:t>
            </a:r>
            <a:r>
              <a:rPr lang="en-PH" baseline="0" dirty="0" smtClean="0"/>
              <a:t> order no. 21, series of 2012.  This slide covers voluntary school contributions.  It is worthwhile to note that these are all VOLUNTARY.  [READ &amp; DISCUSS]</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7</a:t>
            </a:fld>
            <a:endParaRPr lang="en-PH"/>
          </a:p>
        </p:txBody>
      </p:sp>
    </p:spTree>
    <p:extLst>
      <p:ext uri="{BB962C8B-B14F-4D97-AF65-F5344CB8AC3E}">
        <p14:creationId xmlns:p14="http://schemas.microsoft.com/office/powerpoint/2010/main" val="3527727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[READ &amp; DISCUSS, REITERATE</a:t>
            </a:r>
            <a:r>
              <a:rPr lang="en-PH" baseline="0" dirty="0" smtClean="0"/>
              <a:t>  &amp; EMPHASIZE RED SECTIONS</a:t>
            </a:r>
            <a:r>
              <a:rPr lang="en-PH" dirty="0" smtClean="0"/>
              <a:t>]</a:t>
            </a:r>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8</a:t>
            </a:fld>
            <a:endParaRPr lang="en-PH"/>
          </a:p>
        </p:txBody>
      </p:sp>
    </p:spTree>
    <p:extLst>
      <p:ext uri="{BB962C8B-B14F-4D97-AF65-F5344CB8AC3E}">
        <p14:creationId xmlns:p14="http://schemas.microsoft.com/office/powerpoint/2010/main" val="4275993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[READ &amp; DISCUSS, REITERATE</a:t>
            </a:r>
            <a:r>
              <a:rPr lang="en-PH" baseline="0" dirty="0" smtClean="0"/>
              <a:t>  &amp; EMPHASIZE RED SECTION</a:t>
            </a:r>
            <a:r>
              <a:rPr lang="en-PH" dirty="0" smtClean="0"/>
              <a:t>]</a:t>
            </a:r>
          </a:p>
          <a:p>
            <a:endParaRPr lang="en-PH" dirty="0"/>
          </a:p>
        </p:txBody>
      </p:sp>
      <p:sp>
        <p:nvSpPr>
          <p:cNvPr id="4" name="Slide Number Placeholder 3"/>
          <p:cNvSpPr>
            <a:spLocks noGrp="1"/>
          </p:cNvSpPr>
          <p:nvPr>
            <p:ph type="sldNum" sz="quarter" idx="10"/>
          </p:nvPr>
        </p:nvSpPr>
        <p:spPr/>
        <p:txBody>
          <a:bodyPr/>
          <a:lstStyle/>
          <a:p>
            <a:fld id="{2793859E-8533-4799-A350-A5458F10A6C8}" type="slidenum">
              <a:rPr lang="en-PH" smtClean="0"/>
              <a:t>9</a:t>
            </a:fld>
            <a:endParaRPr lang="en-PH"/>
          </a:p>
        </p:txBody>
      </p:sp>
    </p:spTree>
    <p:extLst>
      <p:ext uri="{BB962C8B-B14F-4D97-AF65-F5344CB8AC3E}">
        <p14:creationId xmlns:p14="http://schemas.microsoft.com/office/powerpoint/2010/main" val="2207079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P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PH"/>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23201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3524308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97189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lvl1pPr>
              <a:defRPr sz="1600"/>
            </a:lvl1pPr>
          </a:lstStyle>
          <a:p>
            <a:fld id="{CEDDC02D-9C36-45D3-AB0C-296EFC812A94}" type="slidenum">
              <a:rPr lang="en-PH" smtClean="0"/>
              <a:pPr/>
              <a:t>‹#›</a:t>
            </a:fld>
            <a:endParaRPr lang="en-PH" dirty="0"/>
          </a:p>
        </p:txBody>
      </p:sp>
    </p:spTree>
    <p:extLst>
      <p:ext uri="{BB962C8B-B14F-4D97-AF65-F5344CB8AC3E}">
        <p14:creationId xmlns:p14="http://schemas.microsoft.com/office/powerpoint/2010/main" val="4029460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4139320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Date Placeholder 4"/>
          <p:cNvSpPr>
            <a:spLocks noGrp="1"/>
          </p:cNvSpPr>
          <p:nvPr>
            <p:ph type="dt" sz="half" idx="10"/>
          </p:nvPr>
        </p:nvSpPr>
        <p:spPr/>
        <p:txBody>
          <a:bodyPr/>
          <a:lstStyle/>
          <a:p>
            <a:r>
              <a:rPr lang="en-US" smtClean="0"/>
              <a:t>i-Pantawid eFDS 10</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333930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7" name="Date Placeholder 6"/>
          <p:cNvSpPr>
            <a:spLocks noGrp="1"/>
          </p:cNvSpPr>
          <p:nvPr>
            <p:ph type="dt" sz="half" idx="10"/>
          </p:nvPr>
        </p:nvSpPr>
        <p:spPr/>
        <p:txBody>
          <a:bodyPr/>
          <a:lstStyle/>
          <a:p>
            <a:r>
              <a:rPr lang="en-US" smtClean="0"/>
              <a:t>i-Pantawid eFDS 10</a:t>
            </a:r>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586571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PH"/>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259111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 10</a:t>
            </a:r>
            <a:endParaRPr lang="en-PH" dirty="0"/>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a:t>
            </a:fld>
            <a:endParaRPr lang="en-PH" dirty="0"/>
          </a:p>
        </p:txBody>
      </p:sp>
    </p:spTree>
    <p:extLst>
      <p:ext uri="{BB962C8B-B14F-4D97-AF65-F5344CB8AC3E}">
        <p14:creationId xmlns:p14="http://schemas.microsoft.com/office/powerpoint/2010/main" val="1598327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10</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46632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 10</a:t>
            </a:r>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EDDC02D-9C36-45D3-AB0C-296EFC812A94}" type="slidenum">
              <a:rPr lang="en-PH" smtClean="0"/>
              <a:t>‹#›</a:t>
            </a:fld>
            <a:endParaRPr lang="en-PH"/>
          </a:p>
        </p:txBody>
      </p:sp>
    </p:spTree>
    <p:extLst>
      <p:ext uri="{BB962C8B-B14F-4D97-AF65-F5344CB8AC3E}">
        <p14:creationId xmlns:p14="http://schemas.microsoft.com/office/powerpoint/2010/main" val="1336322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P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P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 10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CEDDC02D-9C36-45D3-AB0C-296EFC812A94}" type="slidenum">
              <a:rPr lang="en-PH" smtClean="0"/>
              <a:pPr/>
              <a:t>‹#›</a:t>
            </a:fld>
            <a:endParaRPr lang="en-PH" dirty="0"/>
          </a:p>
        </p:txBody>
      </p:sp>
    </p:spTree>
    <p:extLst>
      <p:ext uri="{BB962C8B-B14F-4D97-AF65-F5344CB8AC3E}">
        <p14:creationId xmlns:p14="http://schemas.microsoft.com/office/powerpoint/2010/main" val="376611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png"/><Relationship Id="rId17" Type="http://schemas.openxmlformats.org/officeDocument/2006/relationships/image" Target="../media/image20.png"/><Relationship Id="rId2" Type="http://schemas.openxmlformats.org/officeDocument/2006/relationships/notesSlide" Target="../notesSlides/notesSlide13.xml"/><Relationship Id="rId16"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jp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 Id="rId14" Type="http://schemas.openxmlformats.org/officeDocument/2006/relationships/image" Target="../media/image17.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rot="-1641787">
            <a:off x="-88900" y="833438"/>
            <a:ext cx="4119563"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lnSpc>
                <a:spcPct val="65000"/>
              </a:lnSpc>
            </a:pPr>
            <a:r>
              <a:rPr lang="en-US" sz="14200">
                <a:solidFill>
                  <a:srgbClr val="CC0000"/>
                </a:solidFill>
                <a:latin typeface="Freestyle Script" pitchFamily="66" charset="0"/>
              </a:rPr>
              <a:t>Welcome</a:t>
            </a:r>
          </a:p>
        </p:txBody>
      </p:sp>
      <p:sp>
        <p:nvSpPr>
          <p:cNvPr id="2051" name="Text Box 3"/>
          <p:cNvSpPr txBox="1">
            <a:spLocks noChangeArrowheads="1"/>
          </p:cNvSpPr>
          <p:nvPr/>
        </p:nvSpPr>
        <p:spPr bwMode="auto">
          <a:xfrm>
            <a:off x="677063" y="4231524"/>
            <a:ext cx="7761305" cy="1860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sz="1600" dirty="0" smtClean="0">
              <a:solidFill>
                <a:srgbClr val="000000"/>
              </a:solidFill>
            </a:endParaRPr>
          </a:p>
          <a:p>
            <a:pPr algn="ctr" eaLnBrk="1" hangingPunct="1">
              <a:defRPr/>
            </a:pPr>
            <a:r>
              <a:rPr lang="en-US" sz="4000" dirty="0" smtClean="0"/>
              <a:t> </a:t>
            </a:r>
            <a:r>
              <a:rPr lang="en-US" sz="7200" dirty="0" err="1" smtClean="0">
                <a:solidFill>
                  <a:srgbClr val="C00000"/>
                </a:solidFill>
                <a:latin typeface="Freestyle Script" pitchFamily="66" charset="0"/>
              </a:rPr>
              <a:t>Ang</a:t>
            </a:r>
            <a:r>
              <a:rPr lang="en-US" sz="7200" dirty="0" smtClean="0">
                <a:solidFill>
                  <a:srgbClr val="C00000"/>
                </a:solidFill>
                <a:latin typeface="Freestyle Script" pitchFamily="66" charset="0"/>
              </a:rPr>
              <a:t> </a:t>
            </a:r>
            <a:r>
              <a:rPr lang="en-US" sz="7200" dirty="0" err="1" smtClean="0">
                <a:solidFill>
                  <a:srgbClr val="C00000"/>
                </a:solidFill>
                <a:latin typeface="Freestyle Script" pitchFamily="66" charset="0"/>
              </a:rPr>
              <a:t>Kahalagahan</a:t>
            </a:r>
            <a:r>
              <a:rPr lang="en-US" sz="7200" dirty="0" smtClean="0">
                <a:solidFill>
                  <a:srgbClr val="C00000"/>
                </a:solidFill>
                <a:latin typeface="Freestyle Script" pitchFamily="66" charset="0"/>
              </a:rPr>
              <a:t> </a:t>
            </a:r>
            <a:r>
              <a:rPr lang="en-US" sz="7200" dirty="0" err="1" smtClean="0">
                <a:solidFill>
                  <a:srgbClr val="C00000"/>
                </a:solidFill>
                <a:latin typeface="Freestyle Script" pitchFamily="66" charset="0"/>
              </a:rPr>
              <a:t>ng</a:t>
            </a:r>
            <a:r>
              <a:rPr lang="en-US" sz="7200" dirty="0" smtClean="0">
                <a:solidFill>
                  <a:srgbClr val="C00000"/>
                </a:solidFill>
                <a:latin typeface="Freestyle Script" pitchFamily="66" charset="0"/>
              </a:rPr>
              <a:t> </a:t>
            </a:r>
            <a:r>
              <a:rPr lang="en-US" sz="7200" dirty="0" err="1" smtClean="0">
                <a:solidFill>
                  <a:srgbClr val="C00000"/>
                </a:solidFill>
                <a:latin typeface="Freestyle Script" pitchFamily="66" charset="0"/>
              </a:rPr>
              <a:t>Edukasyon</a:t>
            </a:r>
            <a:r>
              <a:rPr lang="en-US" sz="4000" i="1" dirty="0" smtClean="0">
                <a:solidFill>
                  <a:srgbClr val="004F8A"/>
                </a:solidFill>
              </a:rPr>
              <a:t/>
            </a:r>
            <a:br>
              <a:rPr lang="en-US" sz="4000" i="1" dirty="0" smtClean="0">
                <a:solidFill>
                  <a:srgbClr val="004F8A"/>
                </a:solidFill>
              </a:rPr>
            </a:br>
            <a:endParaRPr lang="en-US" sz="2800" dirty="0" smtClean="0"/>
          </a:p>
        </p:txBody>
      </p:sp>
      <p:sp>
        <p:nvSpPr>
          <p:cNvPr id="2052" name="Arc 4"/>
          <p:cNvSpPr>
            <a:spLocks/>
          </p:cNvSpPr>
          <p:nvPr/>
        </p:nvSpPr>
        <p:spPr bwMode="auto">
          <a:xfrm rot="9880003" flipV="1">
            <a:off x="1600200" y="1600200"/>
            <a:ext cx="2287588" cy="80645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PH"/>
          </a:p>
        </p:txBody>
      </p:sp>
      <p:sp>
        <p:nvSpPr>
          <p:cNvPr id="2053" name="Text Box 5"/>
          <p:cNvSpPr txBox="1">
            <a:spLocks noChangeArrowheads="1"/>
          </p:cNvSpPr>
          <p:nvPr/>
        </p:nvSpPr>
        <p:spPr bwMode="auto">
          <a:xfrm>
            <a:off x="1389044" y="2487613"/>
            <a:ext cx="6319875"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eaLnBrk="0" hangingPunct="0">
              <a:defRPr>
                <a:solidFill>
                  <a:schemeClr val="tx1"/>
                </a:solidFill>
                <a:latin typeface="Arial" charset="0"/>
                <a:cs typeface="Arial" charset="0"/>
              </a:defRPr>
            </a:lvl1pPr>
            <a:lvl2pPr marL="742950" indent="-285750" defTabSz="1276350" eaLnBrk="0" hangingPunct="0">
              <a:defRPr>
                <a:solidFill>
                  <a:schemeClr val="tx1"/>
                </a:solidFill>
                <a:latin typeface="Arial" charset="0"/>
                <a:cs typeface="Arial" charset="0"/>
              </a:defRPr>
            </a:lvl2pPr>
            <a:lvl3pPr marL="1143000" indent="-228600" defTabSz="1276350" eaLnBrk="0" hangingPunct="0">
              <a:defRPr>
                <a:solidFill>
                  <a:schemeClr val="tx1"/>
                </a:solidFill>
                <a:latin typeface="Arial" charset="0"/>
                <a:cs typeface="Arial" charset="0"/>
              </a:defRPr>
            </a:lvl3pPr>
            <a:lvl4pPr marL="1600200" indent="-228600" defTabSz="1276350" eaLnBrk="0" hangingPunct="0">
              <a:defRPr>
                <a:solidFill>
                  <a:schemeClr val="tx1"/>
                </a:solidFill>
                <a:latin typeface="Arial" charset="0"/>
                <a:cs typeface="Arial" charset="0"/>
              </a:defRPr>
            </a:lvl4pPr>
            <a:lvl5pPr marL="2057400" indent="-228600" defTabSz="1276350" eaLnBrk="0" hangingPunct="0">
              <a:defRPr>
                <a:solidFill>
                  <a:schemeClr val="tx1"/>
                </a:solidFill>
                <a:latin typeface="Arial" charset="0"/>
                <a:cs typeface="Arial" charset="0"/>
              </a:defRPr>
            </a:lvl5pPr>
            <a:lvl6pPr marL="2514600" indent="-228600" defTabSz="1276350" eaLnBrk="0" fontAlgn="base" hangingPunct="0">
              <a:spcBef>
                <a:spcPct val="0"/>
              </a:spcBef>
              <a:spcAft>
                <a:spcPct val="0"/>
              </a:spcAft>
              <a:defRPr>
                <a:solidFill>
                  <a:schemeClr val="tx1"/>
                </a:solidFill>
                <a:latin typeface="Arial" charset="0"/>
                <a:cs typeface="Arial" charset="0"/>
              </a:defRPr>
            </a:lvl6pPr>
            <a:lvl7pPr marL="2971800" indent="-228600" defTabSz="1276350" eaLnBrk="0" fontAlgn="base" hangingPunct="0">
              <a:spcBef>
                <a:spcPct val="0"/>
              </a:spcBef>
              <a:spcAft>
                <a:spcPct val="0"/>
              </a:spcAft>
              <a:defRPr>
                <a:solidFill>
                  <a:schemeClr val="tx1"/>
                </a:solidFill>
                <a:latin typeface="Arial" charset="0"/>
                <a:cs typeface="Arial" charset="0"/>
              </a:defRPr>
            </a:lvl7pPr>
            <a:lvl8pPr marL="3429000" indent="-228600" defTabSz="1276350" eaLnBrk="0" fontAlgn="base" hangingPunct="0">
              <a:spcBef>
                <a:spcPct val="0"/>
              </a:spcBef>
              <a:spcAft>
                <a:spcPct val="0"/>
              </a:spcAft>
              <a:defRPr>
                <a:solidFill>
                  <a:schemeClr val="tx1"/>
                </a:solidFill>
                <a:latin typeface="Arial" charset="0"/>
                <a:cs typeface="Arial" charset="0"/>
              </a:defRPr>
            </a:lvl8pPr>
            <a:lvl9pPr marL="3886200" indent="-228600" defTabSz="127635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4400" b="1" dirty="0">
                <a:solidFill>
                  <a:srgbClr val="000099"/>
                </a:solidFill>
              </a:rPr>
              <a:t>TUNGO SA</a:t>
            </a:r>
          </a:p>
          <a:p>
            <a:pPr algn="ctr" eaLnBrk="1" hangingPunct="1"/>
            <a:r>
              <a:rPr lang="en-US" sz="4400" b="1" dirty="0">
                <a:solidFill>
                  <a:srgbClr val="000099"/>
                </a:solidFill>
              </a:rPr>
              <a:t>BAYANG MAGILIW - </a:t>
            </a:r>
            <a:r>
              <a:rPr lang="en-US" sz="4400" b="1" dirty="0" smtClean="0">
                <a:solidFill>
                  <a:srgbClr val="000099"/>
                </a:solidFill>
              </a:rPr>
              <a:t>10</a:t>
            </a:r>
            <a:endParaRPr lang="en-US" sz="4400" b="1" dirty="0">
              <a:solidFill>
                <a:srgbClr val="000099"/>
              </a:solidFill>
            </a:endParaRPr>
          </a:p>
        </p:txBody>
      </p:sp>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413" y="762000"/>
            <a:ext cx="1754187" cy="1674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5" name="Rectangle 7"/>
          <p:cNvSpPr>
            <a:spLocks noChangeArrowheads="1"/>
          </p:cNvSpPr>
          <p:nvPr/>
        </p:nvSpPr>
        <p:spPr bwMode="auto">
          <a:xfrm>
            <a:off x="6859588" y="2286000"/>
            <a:ext cx="303212"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056" name="Rectangle 8"/>
          <p:cNvSpPr>
            <a:spLocks noChangeArrowheads="1"/>
          </p:cNvSpPr>
          <p:nvPr/>
        </p:nvSpPr>
        <p:spPr bwMode="auto">
          <a:xfrm>
            <a:off x="6859588" y="609600"/>
            <a:ext cx="303212" cy="30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 name="Slide Number Placeholder 1"/>
          <p:cNvSpPr>
            <a:spLocks noGrp="1"/>
          </p:cNvSpPr>
          <p:nvPr>
            <p:ph type="sldNum" sz="quarter" idx="12"/>
          </p:nvPr>
        </p:nvSpPr>
        <p:spPr/>
        <p:txBody>
          <a:bodyPr/>
          <a:lstStyle/>
          <a:p>
            <a:fld id="{CEDDC02D-9C36-45D3-AB0C-296EFC812A94}" type="slidenum">
              <a:rPr lang="en-PH" smtClean="0"/>
              <a:t>1</a:t>
            </a:fld>
            <a:endParaRPr lang="en-PH" dirty="0"/>
          </a:p>
        </p:txBody>
      </p:sp>
      <p:sp>
        <p:nvSpPr>
          <p:cNvPr id="4" name="Date Placeholder 3"/>
          <p:cNvSpPr>
            <a:spLocks noGrp="1"/>
          </p:cNvSpPr>
          <p:nvPr>
            <p:ph type="dt" sz="half" idx="10"/>
          </p:nvPr>
        </p:nvSpPr>
        <p:spPr/>
        <p:txBody>
          <a:bodyPr/>
          <a:lstStyle/>
          <a:p>
            <a:r>
              <a:rPr lang="en-US" smtClean="0"/>
              <a:t>i-Pantawid eFDS 10</a:t>
            </a:r>
            <a:endParaRPr lang="en-PH" dirty="0"/>
          </a:p>
        </p:txBody>
      </p:sp>
    </p:spTree>
    <p:extLst>
      <p:ext uri="{BB962C8B-B14F-4D97-AF65-F5344CB8AC3E}">
        <p14:creationId xmlns:p14="http://schemas.microsoft.com/office/powerpoint/2010/main" val="3150296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5" name="Content Placeholder 4"/>
          <p:cNvSpPr>
            <a:spLocks noGrp="1"/>
          </p:cNvSpPr>
          <p:nvPr>
            <p:ph idx="1"/>
          </p:nvPr>
        </p:nvSpPr>
        <p:spPr>
          <a:xfrm>
            <a:off x="457200" y="990600"/>
            <a:ext cx="8229600" cy="5638800"/>
          </a:xfrm>
        </p:spPr>
        <p:txBody>
          <a:bodyPr>
            <a:normAutofit fontScale="40000" lnSpcReduction="20000"/>
          </a:bodyPr>
          <a:lstStyle/>
          <a:p>
            <a:pPr marL="0" indent="0">
              <a:buNone/>
            </a:pPr>
            <a:r>
              <a:rPr lang="en-PH" sz="4000" dirty="0" smtClean="0"/>
              <a:t>3.  The </a:t>
            </a:r>
            <a:r>
              <a:rPr lang="en-PH" sz="4000" dirty="0"/>
              <a:t>implementing policies on </a:t>
            </a:r>
            <a:r>
              <a:rPr lang="en-PH" sz="4000" b="1" dirty="0">
                <a:solidFill>
                  <a:srgbClr val="C00000"/>
                </a:solidFill>
              </a:rPr>
              <a:t>enrolment</a:t>
            </a:r>
            <a:r>
              <a:rPr lang="en-PH" sz="4000" dirty="0"/>
              <a:t> to be strictly observed are as follows</a:t>
            </a:r>
            <a:r>
              <a:rPr lang="en-PH" sz="4000" dirty="0" smtClean="0"/>
              <a:t>:</a:t>
            </a:r>
          </a:p>
          <a:p>
            <a:pPr marL="0" indent="0">
              <a:buNone/>
            </a:pPr>
            <a:r>
              <a:rPr lang="en-PH" dirty="0"/>
              <a:t/>
            </a:r>
            <a:br>
              <a:rPr lang="en-PH" dirty="0"/>
            </a:br>
            <a:r>
              <a:rPr lang="en-PH" dirty="0"/>
              <a:t>a. During the opening of classes, the school heads (SHs)/principals shall ensure that Grade 1 pupils and First Year High School (Grade 7) students who registered on January 28, 2012 are in school. In cases when there are no schools in the area, the mobile learning facilitator of the Alternative Learning System (ALS) shall provide educational services to these learners;</a:t>
            </a:r>
            <a:br>
              <a:rPr lang="en-PH" dirty="0"/>
            </a:br>
            <a:r>
              <a:rPr lang="en-PH" dirty="0"/>
              <a:t>b. Grade 1 pupils shall be six (6) years old by October 2012. The certification of birth from the local civil registrar shall be the documentary basis for enrolment and shall be submitted on or before December 2012;</a:t>
            </a:r>
            <a:br>
              <a:rPr lang="en-PH" dirty="0"/>
            </a:br>
            <a:r>
              <a:rPr lang="en-PH" dirty="0"/>
              <a:t>c. Children who are younger than six (6) years old by six (6) months may be admitted to Grade 1 provided that their readiness for school has been assessed (with positive results) by the school where they are applying for admission through the School Readiness Assessment Tool in relation to </a:t>
            </a:r>
            <a:r>
              <a:rPr lang="en-PH" dirty="0" err="1"/>
              <a:t>DepEd</a:t>
            </a:r>
            <a:r>
              <a:rPr lang="en-PH" dirty="0"/>
              <a:t> Order No. 25, s. 2007;</a:t>
            </a:r>
            <a:br>
              <a:rPr lang="en-PH" dirty="0"/>
            </a:br>
            <a:r>
              <a:rPr lang="en-PH" dirty="0"/>
              <a:t>d. </a:t>
            </a:r>
            <a:r>
              <a:rPr lang="en-PH" b="1" dirty="0"/>
              <a:t>All Grade 1 pupils and First Year High School (Grade 7) students who did not register on January 28, 2012 need to </a:t>
            </a:r>
            <a:r>
              <a:rPr lang="en-PH" b="1" dirty="0" err="1"/>
              <a:t>enroll</a:t>
            </a:r>
            <a:r>
              <a:rPr lang="en-PH" b="1" dirty="0"/>
              <a:t> before or during the opening of classes;</a:t>
            </a:r>
            <a:br>
              <a:rPr lang="en-PH" b="1" dirty="0"/>
            </a:br>
            <a:r>
              <a:rPr lang="en-PH" dirty="0"/>
              <a:t>e. Pupils or students who are promoted to the next grade or year level are considered automatically enrolled for the coming school year (2012- 2013) in the same school;</a:t>
            </a:r>
            <a:br>
              <a:rPr lang="en-PH" dirty="0"/>
            </a:br>
            <a:r>
              <a:rPr lang="en-PH" dirty="0"/>
              <a:t>f. Pupils or students who wish to transfer to a public school from another public school or from a private school shall bring their Form 138 (Report Card) to the school where they intend to transfer. If this document is not available, the child can be admitted on the condition that the Report Card shall be submitted not later than the end of the First Grading Period;</a:t>
            </a:r>
            <a:br>
              <a:rPr lang="en-PH" dirty="0"/>
            </a:br>
            <a:r>
              <a:rPr lang="en-PH" dirty="0"/>
              <a:t>g. The class size shall range from a minimum of 15 pupils/students to a maximum of 60 pupils/students per class for Grade 5 to high school. Whenever possible, classes in Grades 1 to 4 shall not exceed 40 pupils per class in order to keep the teaching-learning process more manageable during these foundation years of schooling;</a:t>
            </a:r>
            <a:br>
              <a:rPr lang="en-PH" dirty="0"/>
            </a:br>
            <a:r>
              <a:rPr lang="en-PH" dirty="0"/>
              <a:t>h. The specific provision of </a:t>
            </a:r>
            <a:r>
              <a:rPr lang="en-PH" dirty="0" err="1"/>
              <a:t>DepED</a:t>
            </a:r>
            <a:r>
              <a:rPr lang="en-PH" dirty="0"/>
              <a:t> Order No. 32, s. 2003 which gives priority preference for admission to new entrants who are residents of the locality where the school is located subject to the average and maximum class size stated in Item 3. g, is maintained. However, excess entrants (new or old), who are residents of the locality where the school is located shall be admitted, subject to the provisions of the succeeding paragraph;</a:t>
            </a:r>
            <a:br>
              <a:rPr lang="en-PH" dirty="0"/>
            </a:br>
            <a:r>
              <a:rPr lang="en-PH" dirty="0"/>
              <a:t>i. In schools where there are oversized classes, school heads / principals shall utilize alternative delivery modes such as the modified In-School Off-School (MISOSA), Instructional Management by Parents, Community and Teachers (E-Impact), Drop-Out Reduction Program (DORP) print modules, e-modules, and Computer-Assisted Instruction (CAI) among others;</a:t>
            </a:r>
            <a:br>
              <a:rPr lang="en-PH" dirty="0"/>
            </a:br>
            <a:r>
              <a:rPr lang="en-PH" dirty="0"/>
              <a:t>j. The most qualified and/or the most experienced teachers shall be assigned to run the alternative delivery modes; and</a:t>
            </a:r>
            <a:br>
              <a:rPr lang="en-PH" dirty="0"/>
            </a:br>
            <a:r>
              <a:rPr lang="en-PH" dirty="0"/>
              <a:t>k. The provision on the Adoption of Double Shift Policy to address classroom shortages, as provided for in </a:t>
            </a:r>
            <a:r>
              <a:rPr lang="en-PH" dirty="0" err="1"/>
              <a:t>DepED</a:t>
            </a:r>
            <a:r>
              <a:rPr lang="en-PH" dirty="0"/>
              <a:t> Order No. 62, s. 2004, subject to the above cited average and maximum class size, shall be maintained.</a:t>
            </a:r>
            <a:endParaRPr lang="en-PH" dirty="0">
              <a:solidFill>
                <a:srgbClr val="003192"/>
              </a:solidFill>
            </a:endParaRPr>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10</a:t>
            </a:fld>
            <a:endParaRPr lang="en-PH"/>
          </a:p>
        </p:txBody>
      </p:sp>
    </p:spTree>
    <p:extLst>
      <p:ext uri="{BB962C8B-B14F-4D97-AF65-F5344CB8AC3E}">
        <p14:creationId xmlns:p14="http://schemas.microsoft.com/office/powerpoint/2010/main" val="2020976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5" name="Content Placeholder 4"/>
          <p:cNvSpPr>
            <a:spLocks noGrp="1"/>
          </p:cNvSpPr>
          <p:nvPr>
            <p:ph idx="1"/>
          </p:nvPr>
        </p:nvSpPr>
        <p:spPr>
          <a:xfrm>
            <a:off x="457200" y="990600"/>
            <a:ext cx="8229600" cy="5638800"/>
          </a:xfrm>
        </p:spPr>
        <p:txBody>
          <a:bodyPr>
            <a:normAutofit fontScale="62500" lnSpcReduction="20000"/>
          </a:bodyPr>
          <a:lstStyle/>
          <a:p>
            <a:pPr marL="0" indent="0">
              <a:buNone/>
            </a:pPr>
            <a:r>
              <a:rPr lang="en-PH" dirty="0" smtClean="0"/>
              <a:t>4.  The </a:t>
            </a:r>
            <a:r>
              <a:rPr lang="en-PH" dirty="0"/>
              <a:t>implementing guidelines on the wearing of </a:t>
            </a:r>
            <a:r>
              <a:rPr lang="en-PH" b="1" dirty="0">
                <a:solidFill>
                  <a:srgbClr val="C00000"/>
                </a:solidFill>
              </a:rPr>
              <a:t>student uniform and identification (ID) cards </a:t>
            </a:r>
            <a:r>
              <a:rPr lang="en-PH" dirty="0"/>
              <a:t>are the following:</a:t>
            </a:r>
            <a:br>
              <a:rPr lang="en-PH" dirty="0"/>
            </a:br>
            <a:r>
              <a:rPr lang="en-PH" dirty="0"/>
              <a:t>a. The wearing of a school uniform shall not be required in public schools. Students with existing uniforms may continue using these uniforms, if they so desire, in order to avoid incurring additional costs for new attire; and</a:t>
            </a:r>
            <a:br>
              <a:rPr lang="en-PH" dirty="0"/>
            </a:br>
            <a:r>
              <a:rPr lang="en-PH" dirty="0"/>
              <a:t>b. ID cards shall be provided to students at no cost on their part. The school head/principal shall fund these ID cards from its Maintenance and Other Operating Expenses (MOOE</a:t>
            </a:r>
            <a:r>
              <a:rPr lang="en-PH" dirty="0" smtClean="0"/>
              <a:t>).</a:t>
            </a:r>
          </a:p>
          <a:p>
            <a:pPr marL="0" indent="0">
              <a:buNone/>
            </a:pPr>
            <a:r>
              <a:rPr lang="en-PH" dirty="0"/>
              <a:t/>
            </a:r>
            <a:br>
              <a:rPr lang="en-PH" dirty="0"/>
            </a:br>
            <a:r>
              <a:rPr lang="en-PH" dirty="0" smtClean="0"/>
              <a:t>5.  The </a:t>
            </a:r>
            <a:r>
              <a:rPr lang="en-PH" dirty="0"/>
              <a:t>policies on the distribution of instructional materials such as </a:t>
            </a:r>
            <a:r>
              <a:rPr lang="en-PH" b="1" dirty="0">
                <a:solidFill>
                  <a:srgbClr val="C00000"/>
                </a:solidFill>
              </a:rPr>
              <a:t>textbooks</a:t>
            </a:r>
            <a:r>
              <a:rPr lang="en-PH" dirty="0">
                <a:solidFill>
                  <a:srgbClr val="C00000"/>
                </a:solidFill>
              </a:rPr>
              <a:t> </a:t>
            </a:r>
            <a:r>
              <a:rPr lang="en-PH" dirty="0"/>
              <a:t>and other learning resources are as follows:</a:t>
            </a:r>
            <a:br>
              <a:rPr lang="en-PH" dirty="0"/>
            </a:br>
            <a:r>
              <a:rPr lang="en-PH" dirty="0"/>
              <a:t>a. The school head/principal shall ensure that textbooks and learning packages available in the school shall be distributed to </a:t>
            </a:r>
            <a:r>
              <a:rPr lang="en-PH" b="1" dirty="0"/>
              <a:t>all </a:t>
            </a:r>
            <a:r>
              <a:rPr lang="en-PH" dirty="0"/>
              <a:t>the pupils or students. Reading materials in the library hubs shall be maximized for instruction; and</a:t>
            </a:r>
            <a:br>
              <a:rPr lang="en-PH" dirty="0"/>
            </a:br>
            <a:r>
              <a:rPr lang="en-PH" dirty="0"/>
              <a:t>b. Teachers in schools with Information and Communication Technology</a:t>
            </a:r>
            <a:br>
              <a:rPr lang="en-PH" dirty="0"/>
            </a:br>
            <a:r>
              <a:rPr lang="en-PH" dirty="0"/>
              <a:t>(ICT) equipment and materials shall utilize these for multiple delivery formats such as large group workshops, small group discussions, and individualized instruction to develop self-directed learning.</a:t>
            </a:r>
            <a:endParaRPr lang="en-PH" dirty="0">
              <a:solidFill>
                <a:srgbClr val="003192"/>
              </a:solidFill>
            </a:endParaRPr>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11</a:t>
            </a:fld>
            <a:endParaRPr lang="en-PH"/>
          </a:p>
        </p:txBody>
      </p:sp>
    </p:spTree>
    <p:extLst>
      <p:ext uri="{BB962C8B-B14F-4D97-AF65-F5344CB8AC3E}">
        <p14:creationId xmlns:p14="http://schemas.microsoft.com/office/powerpoint/2010/main" val="427809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5" name="Content Placeholder 4"/>
          <p:cNvSpPr>
            <a:spLocks noGrp="1"/>
          </p:cNvSpPr>
          <p:nvPr>
            <p:ph idx="1"/>
          </p:nvPr>
        </p:nvSpPr>
        <p:spPr>
          <a:xfrm>
            <a:off x="457200" y="990600"/>
            <a:ext cx="8229600" cy="5638800"/>
          </a:xfrm>
        </p:spPr>
        <p:txBody>
          <a:bodyPr>
            <a:normAutofit fontScale="85000" lnSpcReduction="20000"/>
          </a:bodyPr>
          <a:lstStyle/>
          <a:p>
            <a:pPr marL="514350" indent="-514350">
              <a:buAutoNum type="arabicPeriod" startAt="8"/>
            </a:pPr>
            <a:r>
              <a:rPr lang="en-PH" dirty="0" smtClean="0"/>
              <a:t>All </a:t>
            </a:r>
            <a:r>
              <a:rPr lang="en-PH" dirty="0" err="1"/>
              <a:t>DepEd</a:t>
            </a:r>
            <a:r>
              <a:rPr lang="en-PH" dirty="0"/>
              <a:t> issuances pertaining to collection of fees or contributions on voluntary basis consistent with this </a:t>
            </a:r>
            <a:r>
              <a:rPr lang="en-PH" dirty="0" err="1"/>
              <a:t>DepEd</a:t>
            </a:r>
            <a:r>
              <a:rPr lang="en-PH" dirty="0"/>
              <a:t> Order are hereby reiterated, and strictly enforced. Any violation of this Order by any teacher, school official or school personnel shall be dealt with administratively, pursuant to </a:t>
            </a:r>
            <a:r>
              <a:rPr lang="en-PH" dirty="0" err="1"/>
              <a:t>DepEd</a:t>
            </a:r>
            <a:r>
              <a:rPr lang="en-PH" dirty="0"/>
              <a:t> Order No. 49, s. 2006, otherwise known as the “Revised Rules of Procedure of the Department of Education in Administrative Cases</a:t>
            </a:r>
            <a:r>
              <a:rPr lang="en-PH" dirty="0" smtClean="0"/>
              <a:t>.”</a:t>
            </a:r>
          </a:p>
          <a:p>
            <a:pPr marL="514350" indent="-514350">
              <a:buAutoNum type="arabicPeriod" startAt="8"/>
            </a:pPr>
            <a:r>
              <a:rPr lang="en-PH" dirty="0" smtClean="0"/>
              <a:t>All </a:t>
            </a:r>
            <a:r>
              <a:rPr lang="en-PH" dirty="0"/>
              <a:t>previous issuances which are inconsistent with the provisions of this </a:t>
            </a:r>
            <a:r>
              <a:rPr lang="en-PH" dirty="0" err="1"/>
              <a:t>DepEd</a:t>
            </a:r>
            <a:r>
              <a:rPr lang="en-PH" dirty="0"/>
              <a:t> Order are hereby repealed or modified accordingly</a:t>
            </a:r>
            <a:r>
              <a:rPr lang="en-PH" dirty="0" smtClean="0"/>
              <a:t>.</a:t>
            </a:r>
          </a:p>
          <a:p>
            <a:pPr marL="514350" indent="-514350">
              <a:buAutoNum type="arabicPeriod" startAt="8"/>
            </a:pPr>
            <a:r>
              <a:rPr lang="en-PH" b="1" dirty="0" smtClean="0">
                <a:solidFill>
                  <a:srgbClr val="C00000"/>
                </a:solidFill>
              </a:rPr>
              <a:t>These </a:t>
            </a:r>
            <a:r>
              <a:rPr lang="en-PH" b="1" dirty="0">
                <a:solidFill>
                  <a:srgbClr val="C00000"/>
                </a:solidFill>
              </a:rPr>
              <a:t>guidelines shall remain in force and in effect during the succeeding school years until revised or repealed</a:t>
            </a:r>
            <a:r>
              <a:rPr lang="en-PH" dirty="0"/>
              <a:t>.</a:t>
            </a:r>
            <a:endParaRPr lang="en-PH" dirty="0">
              <a:solidFill>
                <a:srgbClr val="003192"/>
              </a:solidFill>
            </a:endParaRPr>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12</a:t>
            </a:fld>
            <a:endParaRPr lang="en-PH"/>
          </a:p>
        </p:txBody>
      </p:sp>
    </p:spTree>
    <p:extLst>
      <p:ext uri="{BB962C8B-B14F-4D97-AF65-F5344CB8AC3E}">
        <p14:creationId xmlns:p14="http://schemas.microsoft.com/office/powerpoint/2010/main" val="157851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571500" y="1136660"/>
            <a:ext cx="8001000" cy="114300"/>
          </a:xfrm>
          <a:custGeom>
            <a:avLst/>
            <a:gdLst/>
            <a:ahLst/>
            <a:cxnLst/>
            <a:rect l="l" t="t" r="r" b="b"/>
            <a:pathLst>
              <a:path w="8001000" h="114300">
                <a:moveTo>
                  <a:pt x="0" y="114299"/>
                </a:moveTo>
                <a:lnTo>
                  <a:pt x="8000999" y="114299"/>
                </a:lnTo>
                <a:lnTo>
                  <a:pt x="8000999" y="0"/>
                </a:lnTo>
                <a:lnTo>
                  <a:pt x="0" y="0"/>
                </a:lnTo>
                <a:lnTo>
                  <a:pt x="0" y="114299"/>
                </a:lnTo>
                <a:close/>
              </a:path>
            </a:pathLst>
          </a:custGeom>
          <a:solidFill>
            <a:srgbClr val="C0504D"/>
          </a:solidFill>
        </p:spPr>
        <p:txBody>
          <a:bodyPr wrap="square" lIns="0" tIns="0" rIns="0" bIns="0" rtlCol="0"/>
          <a:lstStyle/>
          <a:p>
            <a:endParaRPr/>
          </a:p>
        </p:txBody>
      </p:sp>
      <p:sp>
        <p:nvSpPr>
          <p:cNvPr id="7" name="object 7"/>
          <p:cNvSpPr/>
          <p:nvPr/>
        </p:nvSpPr>
        <p:spPr>
          <a:xfrm>
            <a:off x="620816" y="1371600"/>
            <a:ext cx="1866264" cy="584835"/>
          </a:xfrm>
          <a:custGeom>
            <a:avLst/>
            <a:gdLst/>
            <a:ahLst/>
            <a:cxnLst/>
            <a:rect l="l" t="t" r="r" b="b"/>
            <a:pathLst>
              <a:path w="1866264" h="584835">
                <a:moveTo>
                  <a:pt x="0" y="584441"/>
                </a:moveTo>
                <a:lnTo>
                  <a:pt x="1866137" y="584441"/>
                </a:lnTo>
                <a:lnTo>
                  <a:pt x="1866137" y="0"/>
                </a:lnTo>
                <a:lnTo>
                  <a:pt x="0" y="0"/>
                </a:lnTo>
                <a:lnTo>
                  <a:pt x="0" y="584441"/>
                </a:lnTo>
                <a:close/>
              </a:path>
            </a:pathLst>
          </a:custGeom>
          <a:solidFill>
            <a:srgbClr val="30849B"/>
          </a:solidFill>
        </p:spPr>
        <p:txBody>
          <a:bodyPr wrap="square" lIns="0" tIns="0" rIns="0" bIns="0" rtlCol="0"/>
          <a:lstStyle/>
          <a:p>
            <a:endParaRPr/>
          </a:p>
        </p:txBody>
      </p:sp>
      <p:sp>
        <p:nvSpPr>
          <p:cNvPr id="8" name="object 8"/>
          <p:cNvSpPr/>
          <p:nvPr/>
        </p:nvSpPr>
        <p:spPr>
          <a:xfrm>
            <a:off x="744016" y="1436937"/>
            <a:ext cx="1805430" cy="44378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731519" y="2151753"/>
            <a:ext cx="1406523" cy="381000"/>
          </a:xfrm>
          <a:prstGeom prst="rect">
            <a:avLst/>
          </a:prstGeom>
          <a:blipFill>
            <a:blip r:embed="rId4" cstate="print"/>
            <a:stretch>
              <a:fillRect/>
            </a:stretch>
          </a:blipFill>
        </p:spPr>
        <p:txBody>
          <a:bodyPr wrap="square" lIns="0" tIns="0" rIns="0" bIns="0" rtlCol="0"/>
          <a:lstStyle/>
          <a:p>
            <a:endParaRPr/>
          </a:p>
        </p:txBody>
      </p:sp>
      <p:sp>
        <p:nvSpPr>
          <p:cNvPr id="10" name="object 10"/>
          <p:cNvSpPr/>
          <p:nvPr/>
        </p:nvSpPr>
        <p:spPr>
          <a:xfrm>
            <a:off x="2010155" y="2151753"/>
            <a:ext cx="204216" cy="381000"/>
          </a:xfrm>
          <a:prstGeom prst="rect">
            <a:avLst/>
          </a:prstGeom>
          <a:blipFill>
            <a:blip r:embed="rId5" cstate="print"/>
            <a:stretch>
              <a:fillRect/>
            </a:stretch>
          </a:blipFill>
        </p:spPr>
        <p:txBody>
          <a:bodyPr wrap="square" lIns="0" tIns="0" rIns="0" bIns="0" rtlCol="0"/>
          <a:lstStyle/>
          <a:p>
            <a:endParaRPr/>
          </a:p>
        </p:txBody>
      </p:sp>
      <p:sp>
        <p:nvSpPr>
          <p:cNvPr id="11" name="object 11"/>
          <p:cNvSpPr/>
          <p:nvPr/>
        </p:nvSpPr>
        <p:spPr>
          <a:xfrm>
            <a:off x="2112264" y="2151753"/>
            <a:ext cx="1494663" cy="381000"/>
          </a:xfrm>
          <a:prstGeom prst="rect">
            <a:avLst/>
          </a:prstGeom>
          <a:blipFill>
            <a:blip r:embed="rId6" cstate="print"/>
            <a:stretch>
              <a:fillRect/>
            </a:stretch>
          </a:blipFill>
        </p:spPr>
        <p:txBody>
          <a:bodyPr wrap="square" lIns="0" tIns="0" rIns="0" bIns="0" rtlCol="0"/>
          <a:lstStyle/>
          <a:p>
            <a:endParaRPr/>
          </a:p>
        </p:txBody>
      </p:sp>
      <p:sp>
        <p:nvSpPr>
          <p:cNvPr id="12" name="object 12"/>
          <p:cNvSpPr/>
          <p:nvPr/>
        </p:nvSpPr>
        <p:spPr>
          <a:xfrm>
            <a:off x="758342" y="2541896"/>
            <a:ext cx="3242188" cy="281940"/>
          </a:xfrm>
          <a:prstGeom prst="rect">
            <a:avLst/>
          </a:prstGeom>
          <a:blipFill>
            <a:blip r:embed="rId7" cstate="print"/>
            <a:stretch>
              <a:fillRect/>
            </a:stretch>
          </a:blipFill>
        </p:spPr>
        <p:txBody>
          <a:bodyPr wrap="square" lIns="0" tIns="0" rIns="0" bIns="0" rtlCol="0"/>
          <a:lstStyle/>
          <a:p>
            <a:endParaRPr/>
          </a:p>
        </p:txBody>
      </p:sp>
      <p:sp>
        <p:nvSpPr>
          <p:cNvPr id="13" name="object 13"/>
          <p:cNvSpPr/>
          <p:nvPr/>
        </p:nvSpPr>
        <p:spPr>
          <a:xfrm>
            <a:off x="3915155" y="2541896"/>
            <a:ext cx="164591" cy="281940"/>
          </a:xfrm>
          <a:prstGeom prst="rect">
            <a:avLst/>
          </a:prstGeom>
          <a:blipFill>
            <a:blip r:embed="rId8" cstate="print"/>
            <a:stretch>
              <a:fillRect/>
            </a:stretch>
          </a:blipFill>
        </p:spPr>
        <p:txBody>
          <a:bodyPr wrap="square" lIns="0" tIns="0" rIns="0" bIns="0" rtlCol="0"/>
          <a:lstStyle/>
          <a:p>
            <a:endParaRPr/>
          </a:p>
        </p:txBody>
      </p:sp>
      <p:sp>
        <p:nvSpPr>
          <p:cNvPr id="14" name="object 14"/>
          <p:cNvSpPr/>
          <p:nvPr/>
        </p:nvSpPr>
        <p:spPr>
          <a:xfrm>
            <a:off x="758342" y="2816209"/>
            <a:ext cx="3302507" cy="281940"/>
          </a:xfrm>
          <a:prstGeom prst="rect">
            <a:avLst/>
          </a:prstGeom>
          <a:blipFill>
            <a:blip r:embed="rId9" cstate="print"/>
            <a:stretch>
              <a:fillRect/>
            </a:stretch>
          </a:blipFill>
        </p:spPr>
        <p:txBody>
          <a:bodyPr wrap="square" lIns="0" tIns="0" rIns="0" bIns="0" rtlCol="0"/>
          <a:lstStyle/>
          <a:p>
            <a:endParaRPr/>
          </a:p>
        </p:txBody>
      </p:sp>
      <p:sp>
        <p:nvSpPr>
          <p:cNvPr id="15" name="object 15"/>
          <p:cNvSpPr/>
          <p:nvPr/>
        </p:nvSpPr>
        <p:spPr>
          <a:xfrm>
            <a:off x="758342" y="3090481"/>
            <a:ext cx="3472190" cy="282244"/>
          </a:xfrm>
          <a:prstGeom prst="rect">
            <a:avLst/>
          </a:prstGeom>
          <a:blipFill>
            <a:blip r:embed="rId10" cstate="print"/>
            <a:stretch>
              <a:fillRect/>
            </a:stretch>
          </a:blipFill>
        </p:spPr>
        <p:txBody>
          <a:bodyPr wrap="square" lIns="0" tIns="0" rIns="0" bIns="0" rtlCol="0"/>
          <a:lstStyle/>
          <a:p>
            <a:endParaRPr/>
          </a:p>
        </p:txBody>
      </p:sp>
      <p:sp>
        <p:nvSpPr>
          <p:cNvPr id="16" name="object 16"/>
          <p:cNvSpPr/>
          <p:nvPr/>
        </p:nvSpPr>
        <p:spPr>
          <a:xfrm>
            <a:off x="514551" y="2610827"/>
            <a:ext cx="138430" cy="132715"/>
          </a:xfrm>
          <a:custGeom>
            <a:avLst/>
            <a:gdLst/>
            <a:ahLst/>
            <a:cxnLst/>
            <a:rect l="l" t="t" r="r" b="b"/>
            <a:pathLst>
              <a:path w="138429" h="132714">
                <a:moveTo>
                  <a:pt x="60735" y="0"/>
                </a:moveTo>
                <a:lnTo>
                  <a:pt x="22466" y="16962"/>
                </a:lnTo>
                <a:lnTo>
                  <a:pt x="1568" y="51984"/>
                </a:lnTo>
                <a:lnTo>
                  <a:pt x="0" y="66186"/>
                </a:lnTo>
                <a:lnTo>
                  <a:pt x="15" y="67602"/>
                </a:lnTo>
                <a:lnTo>
                  <a:pt x="12765" y="104118"/>
                </a:lnTo>
                <a:lnTo>
                  <a:pt x="46269" y="127527"/>
                </a:lnTo>
                <a:lnTo>
                  <a:pt x="77919" y="132324"/>
                </a:lnTo>
                <a:lnTo>
                  <a:pt x="91922" y="129100"/>
                </a:lnTo>
                <a:lnTo>
                  <a:pt x="125037" y="104933"/>
                </a:lnTo>
                <a:lnTo>
                  <a:pt x="138014" y="65357"/>
                </a:lnTo>
                <a:lnTo>
                  <a:pt x="136449" y="52068"/>
                </a:lnTo>
                <a:lnTo>
                  <a:pt x="116461" y="18838"/>
                </a:lnTo>
                <a:lnTo>
                  <a:pt x="77251" y="1179"/>
                </a:lnTo>
                <a:lnTo>
                  <a:pt x="60735" y="0"/>
                </a:lnTo>
                <a:close/>
              </a:path>
            </a:pathLst>
          </a:custGeom>
          <a:solidFill>
            <a:srgbClr val="943735"/>
          </a:solidFill>
        </p:spPr>
        <p:txBody>
          <a:bodyPr wrap="square" lIns="0" tIns="0" rIns="0" bIns="0" rtlCol="0"/>
          <a:lstStyle/>
          <a:p>
            <a:endParaRPr/>
          </a:p>
        </p:txBody>
      </p:sp>
      <p:sp>
        <p:nvSpPr>
          <p:cNvPr id="17" name="object 17"/>
          <p:cNvSpPr/>
          <p:nvPr/>
        </p:nvSpPr>
        <p:spPr>
          <a:xfrm>
            <a:off x="719327" y="4480812"/>
            <a:ext cx="1406780" cy="381000"/>
          </a:xfrm>
          <a:prstGeom prst="rect">
            <a:avLst/>
          </a:prstGeom>
          <a:blipFill>
            <a:blip r:embed="rId4" cstate="print"/>
            <a:stretch>
              <a:fillRect/>
            </a:stretch>
          </a:blipFill>
        </p:spPr>
        <p:txBody>
          <a:bodyPr wrap="square" lIns="0" tIns="0" rIns="0" bIns="0" rtlCol="0"/>
          <a:lstStyle/>
          <a:p>
            <a:endParaRPr/>
          </a:p>
        </p:txBody>
      </p:sp>
      <p:sp>
        <p:nvSpPr>
          <p:cNvPr id="18" name="object 18"/>
          <p:cNvSpPr/>
          <p:nvPr/>
        </p:nvSpPr>
        <p:spPr>
          <a:xfrm>
            <a:off x="1998216" y="4480812"/>
            <a:ext cx="204216" cy="381000"/>
          </a:xfrm>
          <a:prstGeom prst="rect">
            <a:avLst/>
          </a:prstGeom>
          <a:blipFill>
            <a:blip r:embed="rId5" cstate="print"/>
            <a:stretch>
              <a:fillRect/>
            </a:stretch>
          </a:blipFill>
        </p:spPr>
        <p:txBody>
          <a:bodyPr wrap="square" lIns="0" tIns="0" rIns="0" bIns="0" rtlCol="0"/>
          <a:lstStyle/>
          <a:p>
            <a:endParaRPr/>
          </a:p>
        </p:txBody>
      </p:sp>
      <p:sp>
        <p:nvSpPr>
          <p:cNvPr id="19" name="object 19"/>
          <p:cNvSpPr/>
          <p:nvPr/>
        </p:nvSpPr>
        <p:spPr>
          <a:xfrm>
            <a:off x="2100324" y="4480812"/>
            <a:ext cx="1649730" cy="381000"/>
          </a:xfrm>
          <a:prstGeom prst="rect">
            <a:avLst/>
          </a:prstGeom>
          <a:blipFill>
            <a:blip r:embed="rId11" cstate="print"/>
            <a:stretch>
              <a:fillRect/>
            </a:stretch>
          </a:blipFill>
        </p:spPr>
        <p:txBody>
          <a:bodyPr wrap="square" lIns="0" tIns="0" rIns="0" bIns="0" rtlCol="0"/>
          <a:lstStyle/>
          <a:p>
            <a:endParaRPr/>
          </a:p>
        </p:txBody>
      </p:sp>
      <p:sp>
        <p:nvSpPr>
          <p:cNvPr id="20" name="object 20"/>
          <p:cNvSpPr/>
          <p:nvPr/>
        </p:nvSpPr>
        <p:spPr>
          <a:xfrm>
            <a:off x="747674" y="4876800"/>
            <a:ext cx="3172967" cy="282244"/>
          </a:xfrm>
          <a:prstGeom prst="rect">
            <a:avLst/>
          </a:prstGeom>
          <a:blipFill>
            <a:blip r:embed="rId12" cstate="print"/>
            <a:stretch>
              <a:fillRect/>
            </a:stretch>
          </a:blipFill>
        </p:spPr>
        <p:txBody>
          <a:bodyPr wrap="square" lIns="0" tIns="0" rIns="0" bIns="0" rtlCol="0"/>
          <a:lstStyle/>
          <a:p>
            <a:endParaRPr/>
          </a:p>
        </p:txBody>
      </p:sp>
      <p:sp>
        <p:nvSpPr>
          <p:cNvPr id="21" name="object 21"/>
          <p:cNvSpPr/>
          <p:nvPr/>
        </p:nvSpPr>
        <p:spPr>
          <a:xfrm>
            <a:off x="747674" y="5151425"/>
            <a:ext cx="3458839" cy="281940"/>
          </a:xfrm>
          <a:prstGeom prst="rect">
            <a:avLst/>
          </a:prstGeom>
          <a:blipFill>
            <a:blip r:embed="rId13" cstate="print"/>
            <a:stretch>
              <a:fillRect/>
            </a:stretch>
          </a:blipFill>
        </p:spPr>
        <p:txBody>
          <a:bodyPr wrap="square" lIns="0" tIns="0" rIns="0" bIns="0" rtlCol="0"/>
          <a:lstStyle/>
          <a:p>
            <a:endParaRPr/>
          </a:p>
        </p:txBody>
      </p:sp>
      <p:sp>
        <p:nvSpPr>
          <p:cNvPr id="22" name="object 22"/>
          <p:cNvSpPr/>
          <p:nvPr/>
        </p:nvSpPr>
        <p:spPr>
          <a:xfrm>
            <a:off x="747674" y="5425693"/>
            <a:ext cx="3472190" cy="281940"/>
          </a:xfrm>
          <a:prstGeom prst="rect">
            <a:avLst/>
          </a:prstGeom>
          <a:blipFill>
            <a:blip r:embed="rId10" cstate="print"/>
            <a:stretch>
              <a:fillRect/>
            </a:stretch>
          </a:blipFill>
        </p:spPr>
        <p:txBody>
          <a:bodyPr wrap="square" lIns="0" tIns="0" rIns="0" bIns="0" rtlCol="0"/>
          <a:lstStyle/>
          <a:p>
            <a:endParaRPr/>
          </a:p>
        </p:txBody>
      </p:sp>
      <p:sp>
        <p:nvSpPr>
          <p:cNvPr id="23" name="object 23"/>
          <p:cNvSpPr/>
          <p:nvPr/>
        </p:nvSpPr>
        <p:spPr>
          <a:xfrm>
            <a:off x="500908" y="4608800"/>
            <a:ext cx="138430" cy="132715"/>
          </a:xfrm>
          <a:custGeom>
            <a:avLst/>
            <a:gdLst/>
            <a:ahLst/>
            <a:cxnLst/>
            <a:rect l="l" t="t" r="r" b="b"/>
            <a:pathLst>
              <a:path w="138429" h="132714">
                <a:moveTo>
                  <a:pt x="60726" y="0"/>
                </a:moveTo>
                <a:lnTo>
                  <a:pt x="22465" y="16967"/>
                </a:lnTo>
                <a:lnTo>
                  <a:pt x="1568" y="51994"/>
                </a:lnTo>
                <a:lnTo>
                  <a:pt x="0" y="66200"/>
                </a:lnTo>
                <a:lnTo>
                  <a:pt x="15" y="67605"/>
                </a:lnTo>
                <a:lnTo>
                  <a:pt x="12765" y="104124"/>
                </a:lnTo>
                <a:lnTo>
                  <a:pt x="46272" y="127528"/>
                </a:lnTo>
                <a:lnTo>
                  <a:pt x="77920" y="132323"/>
                </a:lnTo>
                <a:lnTo>
                  <a:pt x="91924" y="129102"/>
                </a:lnTo>
                <a:lnTo>
                  <a:pt x="125036" y="104942"/>
                </a:lnTo>
                <a:lnTo>
                  <a:pt x="138011" y="65353"/>
                </a:lnTo>
                <a:lnTo>
                  <a:pt x="136443" y="52061"/>
                </a:lnTo>
                <a:lnTo>
                  <a:pt x="116456" y="18832"/>
                </a:lnTo>
                <a:lnTo>
                  <a:pt x="77245" y="1177"/>
                </a:lnTo>
                <a:lnTo>
                  <a:pt x="60726" y="0"/>
                </a:lnTo>
                <a:close/>
              </a:path>
            </a:pathLst>
          </a:custGeom>
          <a:solidFill>
            <a:srgbClr val="943735"/>
          </a:solidFill>
        </p:spPr>
        <p:txBody>
          <a:bodyPr wrap="square" lIns="0" tIns="0" rIns="0" bIns="0" rtlCol="0"/>
          <a:lstStyle/>
          <a:p>
            <a:endParaRPr/>
          </a:p>
        </p:txBody>
      </p:sp>
      <p:sp>
        <p:nvSpPr>
          <p:cNvPr id="24" name="object 24"/>
          <p:cNvSpPr/>
          <p:nvPr/>
        </p:nvSpPr>
        <p:spPr>
          <a:xfrm>
            <a:off x="4800600" y="1799334"/>
            <a:ext cx="3636629" cy="2045588"/>
          </a:xfrm>
          <a:prstGeom prst="rect">
            <a:avLst/>
          </a:prstGeom>
          <a:blipFill>
            <a:blip r:embed="rId14" cstate="print"/>
            <a:stretch>
              <a:fillRect/>
            </a:stretch>
          </a:blipFill>
        </p:spPr>
        <p:txBody>
          <a:bodyPr wrap="square" lIns="0" tIns="0" rIns="0" bIns="0" rtlCol="0"/>
          <a:lstStyle/>
          <a:p>
            <a:endParaRPr/>
          </a:p>
        </p:txBody>
      </p:sp>
      <p:sp>
        <p:nvSpPr>
          <p:cNvPr id="25" name="object 25"/>
          <p:cNvSpPr/>
          <p:nvPr/>
        </p:nvSpPr>
        <p:spPr>
          <a:xfrm>
            <a:off x="4772040" y="1770757"/>
            <a:ext cx="3694429" cy="2103120"/>
          </a:xfrm>
          <a:custGeom>
            <a:avLst/>
            <a:gdLst/>
            <a:ahLst/>
            <a:cxnLst/>
            <a:rect l="l" t="t" r="r" b="b"/>
            <a:pathLst>
              <a:path w="3694429" h="2103120">
                <a:moveTo>
                  <a:pt x="0" y="2102738"/>
                </a:moveTo>
                <a:lnTo>
                  <a:pt x="3693810" y="2102738"/>
                </a:lnTo>
                <a:lnTo>
                  <a:pt x="3693810" y="0"/>
                </a:lnTo>
                <a:lnTo>
                  <a:pt x="0" y="0"/>
                </a:lnTo>
                <a:lnTo>
                  <a:pt x="0" y="2102738"/>
                </a:lnTo>
                <a:close/>
              </a:path>
            </a:pathLst>
          </a:custGeom>
          <a:ln w="57149">
            <a:solidFill>
              <a:srgbClr val="30849B"/>
            </a:solidFill>
          </a:ln>
        </p:spPr>
        <p:txBody>
          <a:bodyPr wrap="square" lIns="0" tIns="0" rIns="0" bIns="0" rtlCol="0"/>
          <a:lstStyle/>
          <a:p>
            <a:endParaRPr/>
          </a:p>
        </p:txBody>
      </p:sp>
      <p:sp>
        <p:nvSpPr>
          <p:cNvPr id="26" name="object 26"/>
          <p:cNvSpPr/>
          <p:nvPr/>
        </p:nvSpPr>
        <p:spPr>
          <a:xfrm>
            <a:off x="4974854" y="4038014"/>
            <a:ext cx="3288273" cy="2224787"/>
          </a:xfrm>
          <a:prstGeom prst="rect">
            <a:avLst/>
          </a:prstGeom>
          <a:blipFill>
            <a:blip r:embed="rId15" cstate="print"/>
            <a:stretch>
              <a:fillRect/>
            </a:stretch>
          </a:blipFill>
        </p:spPr>
        <p:txBody>
          <a:bodyPr wrap="square" lIns="0" tIns="0" rIns="0" bIns="0" rtlCol="0"/>
          <a:lstStyle/>
          <a:p>
            <a:endParaRPr/>
          </a:p>
        </p:txBody>
      </p:sp>
      <p:sp>
        <p:nvSpPr>
          <p:cNvPr id="27" name="object 27"/>
          <p:cNvSpPr/>
          <p:nvPr/>
        </p:nvSpPr>
        <p:spPr>
          <a:xfrm>
            <a:off x="4946263" y="4009442"/>
            <a:ext cx="3345815" cy="2282190"/>
          </a:xfrm>
          <a:custGeom>
            <a:avLst/>
            <a:gdLst/>
            <a:ahLst/>
            <a:cxnLst/>
            <a:rect l="l" t="t" r="r" b="b"/>
            <a:pathLst>
              <a:path w="3345815" h="2282190">
                <a:moveTo>
                  <a:pt x="0" y="2281940"/>
                </a:moveTo>
                <a:lnTo>
                  <a:pt x="3345423" y="2281940"/>
                </a:lnTo>
                <a:lnTo>
                  <a:pt x="3345423" y="0"/>
                </a:lnTo>
                <a:lnTo>
                  <a:pt x="0" y="0"/>
                </a:lnTo>
                <a:lnTo>
                  <a:pt x="0" y="2281940"/>
                </a:lnTo>
                <a:close/>
              </a:path>
            </a:pathLst>
          </a:custGeom>
          <a:ln w="57149">
            <a:solidFill>
              <a:srgbClr val="30849B"/>
            </a:solidFill>
          </a:ln>
        </p:spPr>
        <p:txBody>
          <a:bodyPr wrap="square" lIns="0" tIns="0" rIns="0" bIns="0" rtlCol="0"/>
          <a:lstStyle/>
          <a:p>
            <a:endParaRPr/>
          </a:p>
        </p:txBody>
      </p:sp>
      <p:sp>
        <p:nvSpPr>
          <p:cNvPr id="28" name="object 4"/>
          <p:cNvSpPr/>
          <p:nvPr/>
        </p:nvSpPr>
        <p:spPr>
          <a:xfrm>
            <a:off x="608348" y="443485"/>
            <a:ext cx="425653" cy="318515"/>
          </a:xfrm>
          <a:prstGeom prst="rect">
            <a:avLst/>
          </a:prstGeom>
          <a:blipFill>
            <a:blip r:embed="rId16" cstate="print">
              <a:biLevel thresh="50000"/>
            </a:blip>
            <a:stretch>
              <a:fillRect/>
            </a:stretch>
          </a:blipFill>
        </p:spPr>
        <p:txBody>
          <a:bodyPr wrap="square" lIns="0" tIns="0" rIns="0" bIns="0" rtlCol="0"/>
          <a:lstStyle/>
          <a:p>
            <a:endParaRPr/>
          </a:p>
        </p:txBody>
      </p:sp>
      <p:sp>
        <p:nvSpPr>
          <p:cNvPr id="29" name="object 5"/>
          <p:cNvSpPr/>
          <p:nvPr/>
        </p:nvSpPr>
        <p:spPr>
          <a:xfrm>
            <a:off x="892116" y="443485"/>
            <a:ext cx="170687" cy="318515"/>
          </a:xfrm>
          <a:prstGeom prst="rect">
            <a:avLst/>
          </a:prstGeom>
          <a:blipFill>
            <a:blip r:embed="rId17" cstate="print">
              <a:biLevel thresh="50000"/>
            </a:blip>
            <a:stretch>
              <a:fillRect/>
            </a:stretch>
          </a:blipFill>
        </p:spPr>
        <p:txBody>
          <a:bodyPr wrap="square" lIns="0" tIns="0" rIns="0" bIns="0" rtlCol="0"/>
          <a:lstStyle/>
          <a:p>
            <a:endParaRPr/>
          </a:p>
        </p:txBody>
      </p:sp>
      <p:sp>
        <p:nvSpPr>
          <p:cNvPr id="30" name="object 6"/>
          <p:cNvSpPr/>
          <p:nvPr/>
        </p:nvSpPr>
        <p:spPr>
          <a:xfrm>
            <a:off x="977460" y="443485"/>
            <a:ext cx="5204825" cy="318515"/>
          </a:xfrm>
          <a:prstGeom prst="rect">
            <a:avLst/>
          </a:prstGeom>
          <a:blipFill>
            <a:blip r:embed="rId18" cstate="print">
              <a:biLevel thresh="50000"/>
            </a:blip>
            <a:stretch>
              <a:fillRect/>
            </a:stretch>
          </a:blipFill>
        </p:spPr>
        <p:txBody>
          <a:bodyPr wrap="square" lIns="0" tIns="0" rIns="0" bIns="0" rtlCol="0"/>
          <a:lstStyle/>
          <a:p>
            <a:endParaRPr/>
          </a:p>
        </p:txBody>
      </p:sp>
      <p:sp>
        <p:nvSpPr>
          <p:cNvPr id="31" name="TextBox 30"/>
          <p:cNvSpPr txBox="1"/>
          <p:nvPr/>
        </p:nvSpPr>
        <p:spPr>
          <a:xfrm>
            <a:off x="501328" y="681335"/>
            <a:ext cx="7308989" cy="523220"/>
          </a:xfrm>
          <a:prstGeom prst="rect">
            <a:avLst/>
          </a:prstGeom>
          <a:noFill/>
        </p:spPr>
        <p:txBody>
          <a:bodyPr wrap="none" rtlCol="0">
            <a:spAutoFit/>
          </a:bodyPr>
          <a:lstStyle/>
          <a:p>
            <a:r>
              <a:rPr lang="en-US" sz="2800" i="1" dirty="0" smtClean="0">
                <a:solidFill>
                  <a:srgbClr val="C00000"/>
                </a:solidFill>
                <a:latin typeface="+mj-lt"/>
                <a:ea typeface="Verdana" pitchFamily="34" charset="0"/>
                <a:cs typeface="Verdana" pitchFamily="34" charset="0"/>
              </a:rPr>
              <a:t>Mga Kondisyon </a:t>
            </a:r>
            <a:r>
              <a:rPr lang="en-US" sz="2800" i="1" dirty="0" err="1" smtClean="0">
                <a:solidFill>
                  <a:srgbClr val="C00000"/>
                </a:solidFill>
                <a:latin typeface="+mj-lt"/>
                <a:ea typeface="Verdana" pitchFamily="34" charset="0"/>
                <a:cs typeface="Verdana" pitchFamily="34" charset="0"/>
              </a:rPr>
              <a:t>upang</a:t>
            </a:r>
            <a:r>
              <a:rPr lang="en-US" sz="2800" i="1" dirty="0" smtClean="0">
                <a:solidFill>
                  <a:srgbClr val="C00000"/>
                </a:solidFill>
                <a:latin typeface="+mj-lt"/>
                <a:ea typeface="Verdana" pitchFamily="34" charset="0"/>
                <a:cs typeface="Verdana" pitchFamily="34" charset="0"/>
              </a:rPr>
              <a:t> </a:t>
            </a:r>
            <a:r>
              <a:rPr lang="en-US" sz="2800" i="1" dirty="0" err="1" smtClean="0">
                <a:solidFill>
                  <a:srgbClr val="C00000"/>
                </a:solidFill>
                <a:latin typeface="+mj-lt"/>
                <a:ea typeface="Verdana" pitchFamily="34" charset="0"/>
                <a:cs typeface="Verdana" pitchFamily="34" charset="0"/>
              </a:rPr>
              <a:t>makamit</a:t>
            </a:r>
            <a:r>
              <a:rPr lang="en-US" sz="2800" i="1" dirty="0" smtClean="0">
                <a:solidFill>
                  <a:srgbClr val="C00000"/>
                </a:solidFill>
                <a:latin typeface="+mj-lt"/>
                <a:ea typeface="Verdana" pitchFamily="34" charset="0"/>
                <a:cs typeface="Verdana" pitchFamily="34" charset="0"/>
              </a:rPr>
              <a:t> ang BENEPISYO</a:t>
            </a:r>
            <a:endParaRPr lang="en-US" sz="2800" i="1" dirty="0">
              <a:solidFill>
                <a:srgbClr val="C00000"/>
              </a:solidFill>
              <a:latin typeface="+mj-lt"/>
              <a:ea typeface="Verdana" pitchFamily="34" charset="0"/>
              <a:cs typeface="Verdana" pitchFamily="34" charset="0"/>
            </a:endParaRPr>
          </a:p>
        </p:txBody>
      </p:sp>
      <p:sp>
        <p:nvSpPr>
          <p:cNvPr id="32" name="TextBox 31"/>
          <p:cNvSpPr txBox="1"/>
          <p:nvPr/>
        </p:nvSpPr>
        <p:spPr>
          <a:xfrm>
            <a:off x="685800" y="3324726"/>
            <a:ext cx="3852673" cy="1200329"/>
          </a:xfrm>
          <a:prstGeom prst="rect">
            <a:avLst/>
          </a:prstGeom>
          <a:noFill/>
        </p:spPr>
        <p:txBody>
          <a:bodyPr wrap="square" rtlCol="0">
            <a:spAutoFit/>
          </a:bodyPr>
          <a:lstStyle/>
          <a:p>
            <a:r>
              <a:rPr lang="en-US" b="1" i="1" dirty="0" err="1">
                <a:solidFill>
                  <a:srgbClr val="C00000"/>
                </a:solidFill>
                <a:latin typeface="Arial Narrow" pitchFamily="34" charset="0"/>
                <a:cs typeface="Arial" pitchFamily="34" charset="0"/>
              </a:rPr>
              <a:t>Pumapasok</a:t>
            </a:r>
            <a:r>
              <a:rPr lang="en-US" b="1" i="1" dirty="0">
                <a:solidFill>
                  <a:srgbClr val="C00000"/>
                </a:solidFill>
                <a:latin typeface="Arial Narrow" pitchFamily="34" charset="0"/>
                <a:cs typeface="Arial" pitchFamily="34" charset="0"/>
              </a:rPr>
              <a:t> </a:t>
            </a:r>
            <a:r>
              <a:rPr lang="en-US" b="1" i="1" dirty="0" err="1">
                <a:solidFill>
                  <a:srgbClr val="C00000"/>
                </a:solidFill>
                <a:latin typeface="Arial Narrow" pitchFamily="34" charset="0"/>
                <a:cs typeface="Arial" pitchFamily="34" charset="0"/>
              </a:rPr>
              <a:t>sa</a:t>
            </a:r>
            <a:r>
              <a:rPr lang="en-US" b="1" i="1" dirty="0">
                <a:solidFill>
                  <a:srgbClr val="C00000"/>
                </a:solidFill>
                <a:latin typeface="Arial Narrow" pitchFamily="34" charset="0"/>
                <a:cs typeface="Arial" pitchFamily="34" charset="0"/>
              </a:rPr>
              <a:t> Day Care o </a:t>
            </a:r>
            <a:r>
              <a:rPr lang="en-US" b="1" i="1" dirty="0" smtClean="0">
                <a:solidFill>
                  <a:srgbClr val="C00000"/>
                </a:solidFill>
                <a:latin typeface="Arial Narrow" pitchFamily="34" charset="0"/>
                <a:cs typeface="Arial" pitchFamily="34" charset="0"/>
              </a:rPr>
              <a:t>pre-school </a:t>
            </a:r>
            <a:r>
              <a:rPr lang="en-US" b="1" i="1" dirty="0">
                <a:solidFill>
                  <a:srgbClr val="C00000"/>
                </a:solidFill>
                <a:latin typeface="Arial Narrow" pitchFamily="34" charset="0"/>
                <a:cs typeface="Arial" pitchFamily="34" charset="0"/>
              </a:rPr>
              <a:t>at may attendance </a:t>
            </a:r>
            <a:r>
              <a:rPr lang="en-US" b="1" i="1" dirty="0" err="1" smtClean="0">
                <a:solidFill>
                  <a:srgbClr val="C00000"/>
                </a:solidFill>
                <a:latin typeface="Arial Narrow" pitchFamily="34" charset="0"/>
                <a:cs typeface="Arial" pitchFamily="34" charset="0"/>
              </a:rPr>
              <a:t>na</a:t>
            </a:r>
            <a:r>
              <a:rPr lang="en-US" b="1" i="1" dirty="0" smtClean="0">
                <a:solidFill>
                  <a:srgbClr val="C00000"/>
                </a:solidFill>
                <a:latin typeface="Arial Narrow" pitchFamily="34" charset="0"/>
                <a:cs typeface="Arial" pitchFamily="34" charset="0"/>
              </a:rPr>
              <a:t> di </a:t>
            </a:r>
            <a:r>
              <a:rPr lang="en-US" b="1" i="1" dirty="0" err="1" smtClean="0">
                <a:solidFill>
                  <a:srgbClr val="C00000"/>
                </a:solidFill>
                <a:latin typeface="Arial Narrow" pitchFamily="34" charset="0"/>
                <a:cs typeface="Arial" pitchFamily="34" charset="0"/>
              </a:rPr>
              <a:t>bababa</a:t>
            </a:r>
            <a:r>
              <a:rPr lang="en-US" b="1" i="1" dirty="0" smtClean="0">
                <a:solidFill>
                  <a:srgbClr val="C00000"/>
                </a:solidFill>
                <a:latin typeface="Arial Narrow" pitchFamily="34" charset="0"/>
                <a:cs typeface="Arial" pitchFamily="34" charset="0"/>
              </a:rPr>
              <a:t> </a:t>
            </a:r>
            <a:r>
              <a:rPr lang="en-US" b="1" i="1" dirty="0" err="1" smtClean="0">
                <a:solidFill>
                  <a:srgbClr val="C00000"/>
                </a:solidFill>
                <a:latin typeface="Arial Narrow" pitchFamily="34" charset="0"/>
                <a:cs typeface="Arial" pitchFamily="34" charset="0"/>
              </a:rPr>
              <a:t>sa</a:t>
            </a:r>
            <a:r>
              <a:rPr lang="en-US" b="1" i="1" dirty="0" smtClean="0">
                <a:solidFill>
                  <a:srgbClr val="C00000"/>
                </a:solidFill>
                <a:latin typeface="Arial Narrow" pitchFamily="34" charset="0"/>
                <a:cs typeface="Arial" pitchFamily="34" charset="0"/>
              </a:rPr>
              <a:t> </a:t>
            </a:r>
            <a:r>
              <a:rPr lang="en-US" b="1" i="1" dirty="0">
                <a:solidFill>
                  <a:srgbClr val="C00000"/>
                </a:solidFill>
                <a:latin typeface="Arial Narrow" pitchFamily="34" charset="0"/>
                <a:cs typeface="Arial" pitchFamily="34" charset="0"/>
              </a:rPr>
              <a:t>85%  </a:t>
            </a:r>
            <a:r>
              <a:rPr lang="en-US" b="1" i="1" dirty="0" err="1">
                <a:solidFill>
                  <a:srgbClr val="C00000"/>
                </a:solidFill>
                <a:latin typeface="Arial Narrow" pitchFamily="34" charset="0"/>
                <a:cs typeface="Arial" pitchFamily="34" charset="0"/>
              </a:rPr>
              <a:t>kada</a:t>
            </a:r>
            <a:r>
              <a:rPr lang="en-US" b="1" i="1" dirty="0">
                <a:solidFill>
                  <a:srgbClr val="C00000"/>
                </a:solidFill>
                <a:latin typeface="Arial Narrow" pitchFamily="34" charset="0"/>
                <a:cs typeface="Arial" pitchFamily="34" charset="0"/>
              </a:rPr>
              <a:t> </a:t>
            </a:r>
            <a:r>
              <a:rPr lang="en-US" b="1" i="1" dirty="0" err="1">
                <a:solidFill>
                  <a:srgbClr val="C00000"/>
                </a:solidFill>
                <a:latin typeface="Arial Narrow" pitchFamily="34" charset="0"/>
                <a:cs typeface="Arial" pitchFamily="34" charset="0"/>
              </a:rPr>
              <a:t>buwan</a:t>
            </a:r>
            <a:endParaRPr lang="en-US" b="1" i="1" dirty="0">
              <a:solidFill>
                <a:srgbClr val="C00000"/>
              </a:solidFill>
              <a:latin typeface="Arial Narrow" pitchFamily="34" charset="0"/>
              <a:cs typeface="Arial" pitchFamily="34" charset="0"/>
            </a:endParaRPr>
          </a:p>
          <a:p>
            <a:endParaRPr lang="en-PH" b="1" i="1" dirty="0">
              <a:solidFill>
                <a:srgbClr val="C00000"/>
              </a:solidFill>
              <a:latin typeface="Arial Narrow" pitchFamily="34" charset="0"/>
              <a:cs typeface="Arial" pitchFamily="34" charset="0"/>
            </a:endParaRPr>
          </a:p>
        </p:txBody>
      </p:sp>
      <p:sp>
        <p:nvSpPr>
          <p:cNvPr id="33" name="TextBox 32"/>
          <p:cNvSpPr txBox="1"/>
          <p:nvPr/>
        </p:nvSpPr>
        <p:spPr>
          <a:xfrm>
            <a:off x="685800" y="5672886"/>
            <a:ext cx="3852673" cy="1200329"/>
          </a:xfrm>
          <a:prstGeom prst="rect">
            <a:avLst/>
          </a:prstGeom>
          <a:noFill/>
        </p:spPr>
        <p:txBody>
          <a:bodyPr wrap="square" rtlCol="0">
            <a:spAutoFit/>
          </a:bodyPr>
          <a:lstStyle/>
          <a:p>
            <a:r>
              <a:rPr lang="en-US" b="1" i="1" dirty="0" err="1">
                <a:solidFill>
                  <a:srgbClr val="C00000"/>
                </a:solidFill>
                <a:latin typeface="Arial Narrow" pitchFamily="34" charset="0"/>
                <a:cs typeface="Arial" pitchFamily="34" charset="0"/>
              </a:rPr>
              <a:t>Pumapasok</a:t>
            </a:r>
            <a:r>
              <a:rPr lang="en-US" b="1" i="1" dirty="0">
                <a:solidFill>
                  <a:srgbClr val="C00000"/>
                </a:solidFill>
                <a:latin typeface="Arial Narrow" pitchFamily="34" charset="0"/>
                <a:cs typeface="Arial" pitchFamily="34" charset="0"/>
              </a:rPr>
              <a:t> </a:t>
            </a:r>
            <a:r>
              <a:rPr lang="en-US" b="1" i="1" dirty="0" err="1">
                <a:solidFill>
                  <a:srgbClr val="C00000"/>
                </a:solidFill>
                <a:latin typeface="Arial Narrow" pitchFamily="34" charset="0"/>
                <a:cs typeface="Arial" pitchFamily="34" charset="0"/>
              </a:rPr>
              <a:t>sa</a:t>
            </a:r>
            <a:r>
              <a:rPr lang="en-US" b="1" i="1" dirty="0">
                <a:solidFill>
                  <a:srgbClr val="C00000"/>
                </a:solidFill>
                <a:latin typeface="Arial Narrow" pitchFamily="34" charset="0"/>
                <a:cs typeface="Arial" pitchFamily="34" charset="0"/>
              </a:rPr>
              <a:t> </a:t>
            </a:r>
            <a:r>
              <a:rPr lang="en-US" b="1" i="1" dirty="0" err="1" smtClean="0">
                <a:solidFill>
                  <a:srgbClr val="C00000"/>
                </a:solidFill>
                <a:latin typeface="Arial Narrow" pitchFamily="34" charset="0"/>
                <a:cs typeface="Arial" pitchFamily="34" charset="0"/>
              </a:rPr>
              <a:t>elementarya</a:t>
            </a:r>
            <a:r>
              <a:rPr lang="en-US" b="1" i="1" dirty="0" smtClean="0">
                <a:solidFill>
                  <a:srgbClr val="C00000"/>
                </a:solidFill>
                <a:latin typeface="Arial Narrow" pitchFamily="34" charset="0"/>
                <a:cs typeface="Arial" pitchFamily="34" charset="0"/>
              </a:rPr>
              <a:t> o high school </a:t>
            </a:r>
            <a:r>
              <a:rPr lang="en-US" b="1" i="1" dirty="0">
                <a:solidFill>
                  <a:srgbClr val="C00000"/>
                </a:solidFill>
                <a:latin typeface="Arial Narrow" pitchFamily="34" charset="0"/>
                <a:cs typeface="Arial" pitchFamily="34" charset="0"/>
              </a:rPr>
              <a:t>at may attendance </a:t>
            </a:r>
            <a:r>
              <a:rPr lang="en-US" b="1" i="1" dirty="0" err="1" smtClean="0">
                <a:solidFill>
                  <a:srgbClr val="C00000"/>
                </a:solidFill>
                <a:latin typeface="Arial Narrow" pitchFamily="34" charset="0"/>
                <a:cs typeface="Arial" pitchFamily="34" charset="0"/>
              </a:rPr>
              <a:t>na</a:t>
            </a:r>
            <a:r>
              <a:rPr lang="en-US" b="1" i="1" dirty="0" smtClean="0">
                <a:solidFill>
                  <a:srgbClr val="C00000"/>
                </a:solidFill>
                <a:latin typeface="Arial Narrow" pitchFamily="34" charset="0"/>
                <a:cs typeface="Arial" pitchFamily="34" charset="0"/>
              </a:rPr>
              <a:t> di </a:t>
            </a:r>
            <a:r>
              <a:rPr lang="en-US" b="1" i="1" dirty="0" err="1" smtClean="0">
                <a:solidFill>
                  <a:srgbClr val="C00000"/>
                </a:solidFill>
                <a:latin typeface="Arial Narrow" pitchFamily="34" charset="0"/>
                <a:cs typeface="Arial" pitchFamily="34" charset="0"/>
              </a:rPr>
              <a:t>bababa</a:t>
            </a:r>
            <a:r>
              <a:rPr lang="en-US" b="1" i="1" dirty="0" smtClean="0">
                <a:solidFill>
                  <a:srgbClr val="C00000"/>
                </a:solidFill>
                <a:latin typeface="Arial Narrow" pitchFamily="34" charset="0"/>
                <a:cs typeface="Arial" pitchFamily="34" charset="0"/>
              </a:rPr>
              <a:t> </a:t>
            </a:r>
            <a:r>
              <a:rPr lang="en-US" b="1" i="1" dirty="0" err="1" smtClean="0">
                <a:solidFill>
                  <a:srgbClr val="C00000"/>
                </a:solidFill>
                <a:latin typeface="Arial Narrow" pitchFamily="34" charset="0"/>
                <a:cs typeface="Arial" pitchFamily="34" charset="0"/>
              </a:rPr>
              <a:t>sa</a:t>
            </a:r>
            <a:r>
              <a:rPr lang="en-US" b="1" i="1" dirty="0" smtClean="0">
                <a:solidFill>
                  <a:srgbClr val="C00000"/>
                </a:solidFill>
                <a:latin typeface="Arial Narrow" pitchFamily="34" charset="0"/>
                <a:cs typeface="Arial" pitchFamily="34" charset="0"/>
              </a:rPr>
              <a:t> </a:t>
            </a:r>
            <a:r>
              <a:rPr lang="en-US" b="1" i="1" dirty="0">
                <a:solidFill>
                  <a:srgbClr val="C00000"/>
                </a:solidFill>
                <a:latin typeface="Arial Narrow" pitchFamily="34" charset="0"/>
                <a:cs typeface="Arial" pitchFamily="34" charset="0"/>
              </a:rPr>
              <a:t>85% </a:t>
            </a:r>
            <a:r>
              <a:rPr lang="en-US" b="1" i="1" dirty="0" err="1" smtClean="0">
                <a:solidFill>
                  <a:srgbClr val="C00000"/>
                </a:solidFill>
                <a:latin typeface="Arial Narrow" pitchFamily="34" charset="0"/>
                <a:cs typeface="Arial" pitchFamily="34" charset="0"/>
              </a:rPr>
              <a:t>kada</a:t>
            </a:r>
            <a:r>
              <a:rPr lang="en-US" b="1" i="1" dirty="0" smtClean="0">
                <a:solidFill>
                  <a:srgbClr val="C00000"/>
                </a:solidFill>
                <a:latin typeface="Arial Narrow" pitchFamily="34" charset="0"/>
                <a:cs typeface="Arial" pitchFamily="34" charset="0"/>
              </a:rPr>
              <a:t> </a:t>
            </a:r>
            <a:r>
              <a:rPr lang="en-US" b="1" i="1" dirty="0" err="1">
                <a:solidFill>
                  <a:srgbClr val="C00000"/>
                </a:solidFill>
                <a:latin typeface="Arial Narrow" pitchFamily="34" charset="0"/>
                <a:cs typeface="Arial" pitchFamily="34" charset="0"/>
              </a:rPr>
              <a:t>buwan</a:t>
            </a:r>
            <a:endParaRPr lang="en-US" b="1" i="1" dirty="0">
              <a:solidFill>
                <a:srgbClr val="C00000"/>
              </a:solidFill>
              <a:latin typeface="Arial Narrow" pitchFamily="34" charset="0"/>
              <a:cs typeface="Arial" pitchFamily="34" charset="0"/>
            </a:endParaRPr>
          </a:p>
          <a:p>
            <a:endParaRPr lang="en-PH" b="1" i="1" dirty="0">
              <a:solidFill>
                <a:srgbClr val="C00000"/>
              </a:solidFill>
              <a:latin typeface="Arial Narrow" pitchFamily="34" charset="0"/>
              <a:cs typeface="Arial" pitchFamily="34" charset="0"/>
            </a:endParaRPr>
          </a:p>
        </p:txBody>
      </p:sp>
      <p:sp>
        <p:nvSpPr>
          <p:cNvPr id="2" name="Slide Number Placeholder 1"/>
          <p:cNvSpPr>
            <a:spLocks noGrp="1"/>
          </p:cNvSpPr>
          <p:nvPr>
            <p:ph type="sldNum" sz="quarter" idx="12"/>
          </p:nvPr>
        </p:nvSpPr>
        <p:spPr/>
        <p:txBody>
          <a:bodyPr/>
          <a:lstStyle/>
          <a:p>
            <a:fld id="{55F2A61E-48FD-4F96-85A2-4E092D9FE7A4}" type="slidenum">
              <a:rPr lang="en-US" smtClean="0"/>
              <a:t>13</a:t>
            </a:fld>
            <a:endParaRPr lang="en-US"/>
          </a:p>
        </p:txBody>
      </p:sp>
      <p:sp>
        <p:nvSpPr>
          <p:cNvPr id="4" name="Date Placeholder 3"/>
          <p:cNvSpPr>
            <a:spLocks noGrp="1"/>
          </p:cNvSpPr>
          <p:nvPr>
            <p:ph type="dt" sz="half" idx="10"/>
          </p:nvPr>
        </p:nvSpPr>
        <p:spPr/>
        <p:txBody>
          <a:bodyPr/>
          <a:lstStyle/>
          <a:p>
            <a:r>
              <a:rPr lang="en-US" smtClean="0"/>
              <a:t>i-Pantawid eFDS 10</a:t>
            </a:r>
            <a:endParaRPr lang="en-US"/>
          </a:p>
        </p:txBody>
      </p:sp>
    </p:spTree>
    <p:extLst>
      <p:ext uri="{BB962C8B-B14F-4D97-AF65-F5344CB8AC3E}">
        <p14:creationId xmlns:p14="http://schemas.microsoft.com/office/powerpoint/2010/main" val="2114694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Community Scorecard (CSC)</a:t>
            </a:r>
            <a:endParaRPr lang="en-PH" dirty="0"/>
          </a:p>
        </p:txBody>
      </p:sp>
      <p:sp>
        <p:nvSpPr>
          <p:cNvPr id="3" name="Content Placeholder 2"/>
          <p:cNvSpPr>
            <a:spLocks noGrp="1"/>
          </p:cNvSpPr>
          <p:nvPr>
            <p:ph idx="1"/>
          </p:nvPr>
        </p:nvSpPr>
        <p:spPr/>
        <p:txBody>
          <a:bodyPr>
            <a:normAutofit fontScale="92500" lnSpcReduction="10000"/>
          </a:bodyPr>
          <a:lstStyle/>
          <a:p>
            <a:r>
              <a:rPr lang="en-PH" b="1" dirty="0" smtClean="0">
                <a:solidFill>
                  <a:srgbClr val="003192"/>
                </a:solidFill>
              </a:rPr>
              <a:t>A participatory, community-based monitoring and evaluation tool </a:t>
            </a:r>
            <a:r>
              <a:rPr lang="en-PH" i="1" dirty="0" err="1" smtClean="0">
                <a:solidFill>
                  <a:srgbClr val="C00000"/>
                </a:solidFill>
              </a:rPr>
              <a:t>Pamamaraan</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makilahok</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pamamahala</a:t>
            </a:r>
            <a:r>
              <a:rPr lang="en-PH" i="1" dirty="0" smtClean="0">
                <a:solidFill>
                  <a:srgbClr val="C00000"/>
                </a:solidFill>
              </a:rPr>
              <a:t> at </a:t>
            </a:r>
            <a:r>
              <a:rPr lang="en-PH" i="1" dirty="0" err="1" smtClean="0">
                <a:solidFill>
                  <a:srgbClr val="C00000"/>
                </a:solidFill>
              </a:rPr>
              <a:t>pagsusuri</a:t>
            </a:r>
            <a:endParaRPr lang="en-PH" i="1" dirty="0" smtClean="0">
              <a:solidFill>
                <a:srgbClr val="C00000"/>
              </a:solidFill>
            </a:endParaRPr>
          </a:p>
          <a:p>
            <a:r>
              <a:rPr lang="en-PH" b="1" dirty="0">
                <a:solidFill>
                  <a:srgbClr val="003192"/>
                </a:solidFill>
              </a:rPr>
              <a:t>That enables citizens to assess the quality of public services such as a health </a:t>
            </a:r>
            <a:r>
              <a:rPr lang="en-PH" b="1" dirty="0" err="1">
                <a:solidFill>
                  <a:srgbClr val="003192"/>
                </a:solidFill>
              </a:rPr>
              <a:t>center</a:t>
            </a:r>
            <a:r>
              <a:rPr lang="en-PH" b="1" dirty="0">
                <a:solidFill>
                  <a:srgbClr val="003192"/>
                </a:solidFill>
              </a:rPr>
              <a:t>, school, public transport, water, waste disposal systems, etc., seeking areas for improvement  </a:t>
            </a:r>
            <a:r>
              <a:rPr lang="en-PH" i="1" dirty="0" err="1" smtClean="0">
                <a:solidFill>
                  <a:srgbClr val="C00000"/>
                </a:solidFill>
              </a:rPr>
              <a:t>Pagsusuri</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r>
              <a:rPr lang="en-PH" i="1" dirty="0" err="1" smtClean="0">
                <a:solidFill>
                  <a:srgbClr val="C00000"/>
                </a:solidFill>
              </a:rPr>
              <a:t>kagaya</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kalusugan</a:t>
            </a:r>
            <a:r>
              <a:rPr lang="en-PH" i="1" dirty="0" smtClean="0">
                <a:solidFill>
                  <a:srgbClr val="C00000"/>
                </a:solidFill>
              </a:rPr>
              <a:t>, </a:t>
            </a:r>
            <a:r>
              <a:rPr lang="en-PH" i="1" dirty="0" err="1" smtClean="0">
                <a:solidFill>
                  <a:srgbClr val="C00000"/>
                </a:solidFill>
              </a:rPr>
              <a:t>edukasyon</a:t>
            </a:r>
            <a:r>
              <a:rPr lang="en-PH" i="1" dirty="0" smtClean="0">
                <a:solidFill>
                  <a:srgbClr val="C00000"/>
                </a:solidFill>
              </a:rPr>
              <a:t>, </a:t>
            </a:r>
            <a:r>
              <a:rPr lang="en-PH" i="1" dirty="0" err="1" smtClean="0">
                <a:solidFill>
                  <a:srgbClr val="C00000"/>
                </a:solidFill>
              </a:rPr>
              <a:t>transportasyon</a:t>
            </a:r>
            <a:r>
              <a:rPr lang="en-PH" i="1" dirty="0" smtClean="0">
                <a:solidFill>
                  <a:srgbClr val="C00000"/>
                </a:solidFill>
              </a:rPr>
              <a:t>, </a:t>
            </a:r>
            <a:r>
              <a:rPr lang="en-PH" i="1" dirty="0" err="1" smtClean="0">
                <a:solidFill>
                  <a:srgbClr val="C00000"/>
                </a:solidFill>
              </a:rPr>
              <a:t>patubig</a:t>
            </a:r>
            <a:r>
              <a:rPr lang="en-PH" i="1" dirty="0" smtClean="0">
                <a:solidFill>
                  <a:srgbClr val="C00000"/>
                </a:solidFill>
              </a:rPr>
              <a:t>, </a:t>
            </a:r>
            <a:r>
              <a:rPr lang="en-PH" i="1" dirty="0" err="1" smtClean="0">
                <a:solidFill>
                  <a:srgbClr val="C00000"/>
                </a:solidFill>
              </a:rPr>
              <a:t>atbp</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mapabuti</a:t>
            </a:r>
            <a:r>
              <a:rPr lang="en-PH" i="1" dirty="0" smtClean="0">
                <a:solidFill>
                  <a:srgbClr val="C00000"/>
                </a:solidFill>
              </a:rPr>
              <a:t> o </a:t>
            </a:r>
            <a:r>
              <a:rPr lang="en-PH" i="1" dirty="0" err="1" smtClean="0">
                <a:solidFill>
                  <a:srgbClr val="C00000"/>
                </a:solidFill>
              </a:rPr>
              <a:t>mapaganda</a:t>
            </a:r>
            <a:r>
              <a:rPr lang="en-PH" i="1" dirty="0" smtClean="0">
                <a:solidFill>
                  <a:srgbClr val="C00000"/>
                </a:solidFill>
              </a:rPr>
              <a:t> </a:t>
            </a:r>
            <a:r>
              <a:rPr lang="en-PH" i="1" dirty="0" err="1" smtClean="0">
                <a:solidFill>
                  <a:srgbClr val="C00000"/>
                </a:solidFill>
              </a:rPr>
              <a:t>ito</a:t>
            </a:r>
            <a:endParaRPr lang="en-PH" i="1" dirty="0" smtClean="0">
              <a:solidFill>
                <a:srgbClr val="C00000"/>
              </a:solidFill>
            </a:endParaRP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14</a:t>
            </a:fld>
            <a:endParaRPr lang="en-PH" dirty="0"/>
          </a:p>
        </p:txBody>
      </p:sp>
      <p:sp>
        <p:nvSpPr>
          <p:cNvPr id="6" name="Date Placeholder 5"/>
          <p:cNvSpPr>
            <a:spLocks noGrp="1"/>
          </p:cNvSpPr>
          <p:nvPr>
            <p:ph type="dt" sz="half" idx="10"/>
          </p:nvPr>
        </p:nvSpPr>
        <p:spPr/>
        <p:txBody>
          <a:bodyPr/>
          <a:lstStyle/>
          <a:p>
            <a:r>
              <a:rPr lang="en-US" smtClean="0"/>
              <a:t>i-Pantawid eFDS 10</a:t>
            </a:r>
            <a:endParaRPr lang="en-PH"/>
          </a:p>
        </p:txBody>
      </p:sp>
    </p:spTree>
    <p:extLst>
      <p:ext uri="{BB962C8B-B14F-4D97-AF65-F5344CB8AC3E}">
        <p14:creationId xmlns:p14="http://schemas.microsoft.com/office/powerpoint/2010/main" val="3430486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err="1" smtClean="0"/>
              <a:t>Proseso</a:t>
            </a:r>
            <a:r>
              <a:rPr lang="en-PH" dirty="0" smtClean="0"/>
              <a:t> </a:t>
            </a:r>
            <a:r>
              <a:rPr lang="en-PH" dirty="0" err="1" smtClean="0"/>
              <a:t>ng</a:t>
            </a:r>
            <a:r>
              <a:rPr lang="en-PH" dirty="0" smtClean="0"/>
              <a:t> Community Scorecard (CSC)</a:t>
            </a:r>
            <a:endParaRPr lang="en-PH" dirty="0"/>
          </a:p>
        </p:txBody>
      </p:sp>
      <p:sp>
        <p:nvSpPr>
          <p:cNvPr id="3" name="Content Placeholder 2"/>
          <p:cNvSpPr>
            <a:spLocks noGrp="1"/>
          </p:cNvSpPr>
          <p:nvPr>
            <p:ph idx="1"/>
          </p:nvPr>
        </p:nvSpPr>
        <p:spPr/>
        <p:txBody>
          <a:bodyPr>
            <a:normAutofit lnSpcReduction="10000"/>
          </a:bodyPr>
          <a:lstStyle/>
          <a:p>
            <a:pPr marL="514350" indent="-514350">
              <a:spcAft>
                <a:spcPts val="600"/>
              </a:spcAft>
              <a:buFont typeface="+mj-lt"/>
              <a:buAutoNum type="arabicPeriod"/>
            </a:pPr>
            <a:r>
              <a:rPr lang="en-PH" b="1" dirty="0" smtClean="0">
                <a:solidFill>
                  <a:srgbClr val="002060"/>
                </a:solidFill>
              </a:rPr>
              <a:t>The CSC informs community members about </a:t>
            </a:r>
            <a:r>
              <a:rPr lang="en-PH" i="1" dirty="0" err="1" smtClean="0">
                <a:solidFill>
                  <a:srgbClr val="C00000"/>
                </a:solidFill>
              </a:rPr>
              <a:t>Paguusapan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p>
          <a:p>
            <a:pPr marL="685800" lvl="1"/>
            <a:r>
              <a:rPr lang="en-PH" sz="2400" b="1" dirty="0" smtClean="0">
                <a:solidFill>
                  <a:srgbClr val="002060"/>
                </a:solidFill>
              </a:rPr>
              <a:t>available services in the community </a:t>
            </a:r>
            <a:r>
              <a:rPr lang="en-PH" sz="2400" i="1" dirty="0" err="1" smtClean="0">
                <a:solidFill>
                  <a:srgbClr val="C00000"/>
                </a:solidFill>
              </a:rPr>
              <a:t>serbisyo</a:t>
            </a:r>
            <a:r>
              <a:rPr lang="en-PH" sz="2400" i="1" dirty="0" smtClean="0">
                <a:solidFill>
                  <a:srgbClr val="C00000"/>
                </a:solidFill>
              </a:rPr>
              <a:t> </a:t>
            </a:r>
            <a:r>
              <a:rPr lang="en-PH" sz="2400" i="1" dirty="0" err="1" smtClean="0">
                <a:solidFill>
                  <a:srgbClr val="C00000"/>
                </a:solidFill>
              </a:rPr>
              <a:t>publiko</a:t>
            </a:r>
            <a:endParaRPr lang="en-PH" sz="2400" i="1" dirty="0" smtClean="0">
              <a:solidFill>
                <a:srgbClr val="C00000"/>
              </a:solidFill>
            </a:endParaRPr>
          </a:p>
          <a:p>
            <a:pPr marL="685800" lvl="1"/>
            <a:r>
              <a:rPr lang="en-PH" sz="2400" b="1" dirty="0" smtClean="0">
                <a:solidFill>
                  <a:srgbClr val="002060"/>
                </a:solidFill>
              </a:rPr>
              <a:t>their entitlements to these services </a:t>
            </a:r>
            <a:r>
              <a:rPr lang="en-PH" sz="2400" i="1" dirty="0" err="1" smtClean="0">
                <a:solidFill>
                  <a:srgbClr val="C00000"/>
                </a:solidFill>
              </a:rPr>
              <a:t>karapatan</a:t>
            </a:r>
            <a:r>
              <a:rPr lang="en-PH" sz="2400" i="1" dirty="0" smtClean="0">
                <a:solidFill>
                  <a:srgbClr val="C00000"/>
                </a:solidFill>
              </a:rPr>
              <a:t> </a:t>
            </a:r>
            <a:r>
              <a:rPr lang="en-PH" sz="2400" i="1" dirty="0" err="1" smtClean="0">
                <a:solidFill>
                  <a:srgbClr val="C00000"/>
                </a:solidFill>
              </a:rPr>
              <a:t>natin</a:t>
            </a:r>
            <a:r>
              <a:rPr lang="en-PH" sz="2400" i="1" dirty="0" smtClean="0">
                <a:solidFill>
                  <a:srgbClr val="C00000"/>
                </a:solidFill>
              </a:rPr>
              <a:t> </a:t>
            </a:r>
            <a:r>
              <a:rPr lang="en-PH" sz="2400" i="1" dirty="0" err="1" smtClean="0">
                <a:solidFill>
                  <a:srgbClr val="C00000"/>
                </a:solidFill>
              </a:rPr>
              <a:t>ukol</a:t>
            </a:r>
            <a:r>
              <a:rPr lang="en-PH" sz="2400" i="1" dirty="0" smtClean="0">
                <a:solidFill>
                  <a:srgbClr val="C00000"/>
                </a:solidFill>
              </a:rPr>
              <a:t> </a:t>
            </a:r>
            <a:r>
              <a:rPr lang="en-PH" sz="2400" i="1" dirty="0" err="1" smtClean="0">
                <a:solidFill>
                  <a:srgbClr val="C00000"/>
                </a:solidFill>
              </a:rPr>
              <a:t>sa</a:t>
            </a:r>
            <a:r>
              <a:rPr lang="en-PH" sz="2400" i="1" dirty="0" smtClean="0">
                <a:solidFill>
                  <a:srgbClr val="C00000"/>
                </a:solidFill>
              </a:rPr>
              <a:t> </a:t>
            </a:r>
            <a:r>
              <a:rPr lang="en-PH" sz="2400" i="1" dirty="0" err="1" smtClean="0">
                <a:solidFill>
                  <a:srgbClr val="C00000"/>
                </a:solidFill>
              </a:rPr>
              <a:t>serbisyo</a:t>
            </a:r>
            <a:r>
              <a:rPr lang="en-PH" sz="2400" i="1" dirty="0" smtClean="0">
                <a:solidFill>
                  <a:srgbClr val="C00000"/>
                </a:solidFill>
              </a:rPr>
              <a:t> </a:t>
            </a:r>
            <a:r>
              <a:rPr lang="en-PH" sz="2400" i="1" dirty="0" err="1" smtClean="0">
                <a:solidFill>
                  <a:srgbClr val="C00000"/>
                </a:solidFill>
              </a:rPr>
              <a:t>publiko</a:t>
            </a:r>
            <a:endParaRPr lang="en-PH" sz="2400" i="1" dirty="0" smtClean="0">
              <a:solidFill>
                <a:srgbClr val="C00000"/>
              </a:solidFill>
            </a:endParaRPr>
          </a:p>
          <a:p>
            <a:pPr marL="514350" indent="-514350">
              <a:spcBef>
                <a:spcPts val="600"/>
              </a:spcBef>
              <a:buFont typeface="+mj-lt"/>
              <a:buAutoNum type="arabicPeriod"/>
            </a:pPr>
            <a:r>
              <a:rPr lang="en-PH" b="1" dirty="0" smtClean="0">
                <a:solidFill>
                  <a:srgbClr val="002060"/>
                </a:solidFill>
              </a:rPr>
              <a:t>The CSC asks for users’ direct feedback about the quality, efficiency, and accessibility of these services  </a:t>
            </a:r>
            <a:r>
              <a:rPr lang="en-PH" i="1" dirty="0" err="1" smtClean="0">
                <a:solidFill>
                  <a:srgbClr val="C00000"/>
                </a:solidFill>
              </a:rPr>
              <a:t>Nagtatanong</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husay</a:t>
            </a:r>
            <a:r>
              <a:rPr lang="en-PH" i="1" dirty="0" smtClean="0">
                <a:solidFill>
                  <a:srgbClr val="C00000"/>
                </a:solidFill>
              </a:rPr>
              <a:t> at </a:t>
            </a:r>
            <a:r>
              <a:rPr lang="en-PH" i="1" dirty="0" err="1" smtClean="0">
                <a:solidFill>
                  <a:srgbClr val="C00000"/>
                </a:solidFill>
              </a:rPr>
              <a:t>pagkarating</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pagbibigay</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“score”</a:t>
            </a: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15</a:t>
            </a:fld>
            <a:endParaRPr lang="en-PH" dirty="0"/>
          </a:p>
        </p:txBody>
      </p:sp>
      <p:sp>
        <p:nvSpPr>
          <p:cNvPr id="6" name="Date Placeholder 5"/>
          <p:cNvSpPr>
            <a:spLocks noGrp="1"/>
          </p:cNvSpPr>
          <p:nvPr>
            <p:ph type="dt" sz="half" idx="10"/>
          </p:nvPr>
        </p:nvSpPr>
        <p:spPr/>
        <p:txBody>
          <a:bodyPr/>
          <a:lstStyle/>
          <a:p>
            <a:r>
              <a:rPr lang="en-US" smtClean="0"/>
              <a:t>i-Pantawid eFDS 10</a:t>
            </a:r>
            <a:endParaRPr lang="en-PH"/>
          </a:p>
        </p:txBody>
      </p:sp>
    </p:spTree>
    <p:extLst>
      <p:ext uri="{BB962C8B-B14F-4D97-AF65-F5344CB8AC3E}">
        <p14:creationId xmlns:p14="http://schemas.microsoft.com/office/powerpoint/2010/main" val="1078252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err="1" smtClean="0"/>
              <a:t>Proseso</a:t>
            </a:r>
            <a:r>
              <a:rPr lang="en-PH" dirty="0" smtClean="0"/>
              <a:t> </a:t>
            </a:r>
            <a:r>
              <a:rPr lang="en-PH" dirty="0" err="1" smtClean="0"/>
              <a:t>ng</a:t>
            </a:r>
            <a:r>
              <a:rPr lang="en-PH" dirty="0" smtClean="0"/>
              <a:t> Community Scorecard (CSC)</a:t>
            </a:r>
            <a:endParaRPr lang="en-PH" dirty="0"/>
          </a:p>
        </p:txBody>
      </p:sp>
      <p:sp>
        <p:nvSpPr>
          <p:cNvPr id="3" name="Content Placeholder 2"/>
          <p:cNvSpPr>
            <a:spLocks noGrp="1"/>
          </p:cNvSpPr>
          <p:nvPr>
            <p:ph idx="1"/>
          </p:nvPr>
        </p:nvSpPr>
        <p:spPr/>
        <p:txBody>
          <a:bodyPr>
            <a:normAutofit fontScale="92500" lnSpcReduction="20000"/>
          </a:bodyPr>
          <a:lstStyle/>
          <a:p>
            <a:pPr marL="514350" indent="-514350">
              <a:spcAft>
                <a:spcPts val="600"/>
              </a:spcAft>
              <a:buFont typeface="+mj-lt"/>
              <a:buAutoNum type="arabicPeriod" startAt="3"/>
            </a:pPr>
            <a:r>
              <a:rPr lang="en-PH" b="1" dirty="0" smtClean="0">
                <a:solidFill>
                  <a:srgbClr val="002060"/>
                </a:solidFill>
              </a:rPr>
              <a:t>Those providing the public service also rate their performance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tagapamahala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ay </a:t>
            </a:r>
            <a:r>
              <a:rPr lang="en-PH" i="1" dirty="0" err="1" smtClean="0">
                <a:solidFill>
                  <a:srgbClr val="C00000"/>
                </a:solidFill>
              </a:rPr>
              <a:t>nagbibigay</a:t>
            </a:r>
            <a:r>
              <a:rPr lang="en-PH" i="1" dirty="0" smtClean="0">
                <a:solidFill>
                  <a:srgbClr val="C00000"/>
                </a:solidFill>
              </a:rPr>
              <a:t> </a:t>
            </a:r>
            <a:r>
              <a:rPr lang="en-PH" i="1" dirty="0" err="1" smtClean="0">
                <a:solidFill>
                  <a:srgbClr val="C00000"/>
                </a:solidFill>
              </a:rPr>
              <a:t>alam</a:t>
            </a:r>
            <a:r>
              <a:rPr lang="en-PH" i="1" dirty="0" smtClean="0">
                <a:solidFill>
                  <a:srgbClr val="C00000"/>
                </a:solidFill>
              </a:rPr>
              <a:t> din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kalidad</a:t>
            </a:r>
            <a:r>
              <a:rPr lang="en-PH" i="1" dirty="0" smtClean="0">
                <a:solidFill>
                  <a:srgbClr val="C00000"/>
                </a:solidFill>
              </a:rPr>
              <a:t>, </a:t>
            </a:r>
            <a:r>
              <a:rPr lang="en-PH" i="1" dirty="0" err="1" smtClean="0">
                <a:solidFill>
                  <a:srgbClr val="C00000"/>
                </a:solidFill>
              </a:rPr>
              <a:t>husay</a:t>
            </a:r>
            <a:r>
              <a:rPr lang="en-PH" i="1" dirty="0" smtClean="0">
                <a:solidFill>
                  <a:srgbClr val="C00000"/>
                </a:solidFill>
              </a:rPr>
              <a:t> at </a:t>
            </a:r>
            <a:r>
              <a:rPr lang="en-PH" i="1" dirty="0" err="1" smtClean="0">
                <a:solidFill>
                  <a:srgbClr val="C00000"/>
                </a:solidFill>
              </a:rPr>
              <a:t>pagkarating</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kanilang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r>
          </a:p>
          <a:p>
            <a:pPr marL="514350" indent="-514350">
              <a:spcAft>
                <a:spcPts val="600"/>
              </a:spcAft>
              <a:buFont typeface="+mj-lt"/>
              <a:buAutoNum type="arabicPeriod" startAt="3"/>
            </a:pPr>
            <a:r>
              <a:rPr lang="en-PH" b="1" dirty="0" smtClean="0">
                <a:solidFill>
                  <a:srgbClr val="002060"/>
                </a:solidFill>
              </a:rPr>
              <a:t>The service providers and their clients sit down and discuss the scorecard results and how to improve these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tagapamahala</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r>
              <a:rPr lang="en-PH" i="1" dirty="0" smtClean="0">
                <a:solidFill>
                  <a:srgbClr val="C00000"/>
                </a:solidFill>
              </a:rPr>
              <a:t>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tumatanggap</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ay </a:t>
            </a:r>
            <a:r>
              <a:rPr lang="en-PH" i="1" dirty="0" err="1" smtClean="0">
                <a:solidFill>
                  <a:srgbClr val="C00000"/>
                </a:solidFill>
              </a:rPr>
              <a:t>nakikipa-ugnayan</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resulta</a:t>
            </a:r>
            <a:r>
              <a:rPr lang="en-PH" i="1" dirty="0" smtClean="0">
                <a:solidFill>
                  <a:srgbClr val="C00000"/>
                </a:solidFill>
              </a:rPr>
              <a:t> at </a:t>
            </a:r>
            <a:r>
              <a:rPr lang="en-PH" i="1" dirty="0" err="1" smtClean="0">
                <a:solidFill>
                  <a:srgbClr val="C00000"/>
                </a:solidFill>
              </a:rPr>
              <a:t>paano</a:t>
            </a:r>
            <a:r>
              <a:rPr lang="en-PH" i="1" dirty="0" smtClean="0">
                <a:solidFill>
                  <a:srgbClr val="C00000"/>
                </a:solidFill>
              </a:rPr>
              <a:t> </a:t>
            </a:r>
            <a:r>
              <a:rPr lang="en-PH" i="1" dirty="0" err="1" smtClean="0">
                <a:solidFill>
                  <a:srgbClr val="C00000"/>
                </a:solidFill>
              </a:rPr>
              <a:t>mapaganda</a:t>
            </a:r>
            <a:r>
              <a:rPr lang="en-PH" i="1" dirty="0" smtClean="0">
                <a:solidFill>
                  <a:srgbClr val="C00000"/>
                </a:solidFill>
              </a:rPr>
              <a:t> pa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serbisyo</a:t>
            </a:r>
            <a:r>
              <a:rPr lang="en-PH" i="1" dirty="0" smtClean="0">
                <a:solidFill>
                  <a:srgbClr val="C00000"/>
                </a:solidFill>
              </a:rPr>
              <a:t> </a:t>
            </a:r>
            <a:r>
              <a:rPr lang="en-PH" i="1" dirty="0" err="1" smtClean="0">
                <a:solidFill>
                  <a:srgbClr val="C00000"/>
                </a:solidFill>
              </a:rPr>
              <a:t>publiko</a:t>
            </a:r>
            <a:endParaRPr lang="en-PH" i="1" dirty="0" smtClean="0">
              <a:solidFill>
                <a:srgbClr val="C00000"/>
              </a:solidFill>
            </a:endParaRPr>
          </a:p>
          <a:p>
            <a:endParaRPr lang="en-PH" dirty="0"/>
          </a:p>
        </p:txBody>
      </p:sp>
      <p:sp>
        <p:nvSpPr>
          <p:cNvPr id="4" name="Slide Number Placeholder 3"/>
          <p:cNvSpPr>
            <a:spLocks noGrp="1"/>
          </p:cNvSpPr>
          <p:nvPr>
            <p:ph type="sldNum" sz="quarter" idx="12"/>
          </p:nvPr>
        </p:nvSpPr>
        <p:spPr/>
        <p:txBody>
          <a:bodyPr/>
          <a:lstStyle/>
          <a:p>
            <a:fld id="{CEDDC02D-9C36-45D3-AB0C-296EFC812A94}" type="slidenum">
              <a:rPr lang="en-PH" smtClean="0"/>
              <a:pPr/>
              <a:t>16</a:t>
            </a:fld>
            <a:endParaRPr lang="en-PH" dirty="0"/>
          </a:p>
        </p:txBody>
      </p:sp>
      <p:sp>
        <p:nvSpPr>
          <p:cNvPr id="6" name="Date Placeholder 5"/>
          <p:cNvSpPr>
            <a:spLocks noGrp="1"/>
          </p:cNvSpPr>
          <p:nvPr>
            <p:ph type="dt" sz="half" idx="10"/>
          </p:nvPr>
        </p:nvSpPr>
        <p:spPr/>
        <p:txBody>
          <a:bodyPr/>
          <a:lstStyle/>
          <a:p>
            <a:r>
              <a:rPr lang="en-US" smtClean="0"/>
              <a:t>i-Pantawid eFDS 10</a:t>
            </a:r>
            <a:endParaRPr lang="en-PH"/>
          </a:p>
        </p:txBody>
      </p:sp>
      <p:sp>
        <p:nvSpPr>
          <p:cNvPr id="7" name="TextBox 6"/>
          <p:cNvSpPr txBox="1"/>
          <p:nvPr/>
        </p:nvSpPr>
        <p:spPr>
          <a:xfrm>
            <a:off x="2438400" y="5943600"/>
            <a:ext cx="4067139" cy="461665"/>
          </a:xfrm>
          <a:prstGeom prst="rect">
            <a:avLst/>
          </a:prstGeom>
          <a:noFill/>
        </p:spPr>
        <p:txBody>
          <a:bodyPr wrap="none" rtlCol="0">
            <a:spAutoFit/>
          </a:bodyPr>
          <a:lstStyle/>
          <a:p>
            <a:r>
              <a:rPr lang="en-PH" sz="2400" b="1" dirty="0" smtClean="0">
                <a:solidFill>
                  <a:srgbClr val="006600"/>
                </a:solidFill>
                <a:latin typeface="Comic Sans MS" pitchFamily="66" charset="0"/>
              </a:rPr>
              <a:t>---Interface Meeting---</a:t>
            </a:r>
            <a:endParaRPr lang="en-PH" sz="2400" b="1" dirty="0">
              <a:solidFill>
                <a:srgbClr val="006600"/>
              </a:solidFill>
              <a:latin typeface="Comic Sans MS" pitchFamily="66" charset="0"/>
            </a:endParaRPr>
          </a:p>
        </p:txBody>
      </p:sp>
    </p:spTree>
    <p:extLst>
      <p:ext uri="{BB962C8B-B14F-4D97-AF65-F5344CB8AC3E}">
        <p14:creationId xmlns:p14="http://schemas.microsoft.com/office/powerpoint/2010/main" val="2197098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3600" dirty="0" smtClean="0"/>
              <a:t>Education Services Community Scorecard</a:t>
            </a:r>
            <a:endParaRPr lang="en-PH" sz="3600" dirty="0"/>
          </a:p>
        </p:txBody>
      </p:sp>
      <p:sp>
        <p:nvSpPr>
          <p:cNvPr id="3" name="Content Placeholder 2"/>
          <p:cNvSpPr>
            <a:spLocks noGrp="1"/>
          </p:cNvSpPr>
          <p:nvPr>
            <p:ph idx="1"/>
          </p:nvPr>
        </p:nvSpPr>
        <p:spPr>
          <a:xfrm>
            <a:off x="457200" y="1143000"/>
            <a:ext cx="8229600" cy="5562600"/>
          </a:xfrm>
        </p:spPr>
        <p:txBody>
          <a:bodyPr>
            <a:normAutofit fontScale="92500"/>
          </a:bodyPr>
          <a:lstStyle/>
          <a:p>
            <a:r>
              <a:rPr lang="en-PH" dirty="0" smtClean="0"/>
              <a:t>We will review the education services provided by the school on specific attributes </a:t>
            </a:r>
            <a:r>
              <a:rPr lang="en-PH" i="1" dirty="0" err="1" smtClean="0">
                <a:solidFill>
                  <a:srgbClr val="C00000"/>
                </a:solidFill>
              </a:rPr>
              <a:t>Susuriin</a:t>
            </a:r>
            <a:r>
              <a:rPr lang="en-PH" i="1" dirty="0" smtClean="0">
                <a:solidFill>
                  <a:srgbClr val="C00000"/>
                </a:solidFill>
              </a:rPr>
              <a:t> </a:t>
            </a:r>
            <a:r>
              <a:rPr lang="en-PH" i="1" dirty="0" err="1" smtClean="0">
                <a:solidFill>
                  <a:srgbClr val="C00000"/>
                </a:solidFill>
              </a:rPr>
              <a:t>natin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tungkol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serbisyong</a:t>
            </a:r>
            <a:r>
              <a:rPr lang="en-PH" i="1" dirty="0" smtClean="0">
                <a:solidFill>
                  <a:srgbClr val="C00000"/>
                </a:solidFill>
              </a:rPr>
              <a:t> </a:t>
            </a:r>
            <a:r>
              <a:rPr lang="en-PH" i="1" dirty="0" err="1" smtClean="0">
                <a:solidFill>
                  <a:srgbClr val="C00000"/>
                </a:solidFill>
              </a:rPr>
              <a:t>edukasyon</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paaralan</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ating</a:t>
            </a:r>
            <a:r>
              <a:rPr lang="en-PH" i="1" dirty="0" smtClean="0">
                <a:solidFill>
                  <a:srgbClr val="C00000"/>
                </a:solidFill>
              </a:rPr>
              <a:t>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anak</a:t>
            </a:r>
            <a:endParaRPr lang="en-PH" i="1" dirty="0" smtClean="0">
              <a:solidFill>
                <a:srgbClr val="C00000"/>
              </a:solidFill>
            </a:endParaRPr>
          </a:p>
          <a:p>
            <a:r>
              <a:rPr lang="en-PH" dirty="0" smtClean="0"/>
              <a:t>For each attribute, we will assign a score </a:t>
            </a:r>
            <a:r>
              <a:rPr lang="en-PH" i="1" dirty="0" err="1" smtClean="0">
                <a:solidFill>
                  <a:srgbClr val="C00000"/>
                </a:solidFill>
              </a:rPr>
              <a:t>Magbibigay</a:t>
            </a:r>
            <a:r>
              <a:rPr lang="en-PH" i="1" dirty="0" smtClean="0">
                <a:solidFill>
                  <a:srgbClr val="C00000"/>
                </a:solidFill>
              </a:rPr>
              <a:t> </a:t>
            </a:r>
            <a:r>
              <a:rPr lang="en-PH" i="1" dirty="0" err="1" smtClean="0">
                <a:solidFill>
                  <a:srgbClr val="C00000"/>
                </a:solidFill>
              </a:rPr>
              <a:t>tugon</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bawat</a:t>
            </a:r>
            <a:r>
              <a:rPr lang="en-PH" i="1" dirty="0" smtClean="0">
                <a:solidFill>
                  <a:srgbClr val="C00000"/>
                </a:solidFill>
              </a:rPr>
              <a:t> </a:t>
            </a:r>
            <a:r>
              <a:rPr lang="en-PH" i="1" dirty="0" err="1" smtClean="0">
                <a:solidFill>
                  <a:srgbClr val="C00000"/>
                </a:solidFill>
              </a:rPr>
              <a:t>katangian</a:t>
            </a:r>
            <a:endParaRPr lang="en-PH" i="1" dirty="0" smtClean="0">
              <a:solidFill>
                <a:srgbClr val="C00000"/>
              </a:solidFill>
            </a:endParaRPr>
          </a:p>
          <a:p>
            <a:endParaRPr lang="en-PH" i="1" dirty="0">
              <a:solidFill>
                <a:srgbClr val="C00000"/>
              </a:solidFill>
            </a:endParaRPr>
          </a:p>
          <a:p>
            <a:endParaRPr lang="en-PH" i="1" dirty="0" smtClean="0">
              <a:solidFill>
                <a:srgbClr val="C00000"/>
              </a:solidFill>
            </a:endParaRPr>
          </a:p>
          <a:p>
            <a:r>
              <a:rPr lang="en-PH" dirty="0" smtClean="0"/>
              <a:t>Indicate reasons for the rating </a:t>
            </a:r>
            <a:r>
              <a:rPr lang="en-PH" i="1" dirty="0" err="1" smtClean="0">
                <a:solidFill>
                  <a:srgbClr val="C00000"/>
                </a:solidFill>
              </a:rPr>
              <a:t>Maglagay</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detalya</a:t>
            </a:r>
            <a:r>
              <a:rPr lang="en-PH" i="1" dirty="0" smtClean="0">
                <a:solidFill>
                  <a:srgbClr val="C00000"/>
                </a:solidFill>
              </a:rPr>
              <a:t> kung </a:t>
            </a:r>
            <a:r>
              <a:rPr lang="en-PH" i="1" dirty="0" err="1" smtClean="0">
                <a:solidFill>
                  <a:srgbClr val="C00000"/>
                </a:solidFill>
              </a:rPr>
              <a:t>bakit</a:t>
            </a:r>
            <a:r>
              <a:rPr lang="en-PH" i="1" dirty="0" smtClean="0">
                <a:solidFill>
                  <a:srgbClr val="C00000"/>
                </a:solidFill>
              </a:rPr>
              <a:t> </a:t>
            </a:r>
            <a:r>
              <a:rPr lang="en-PH" i="1" dirty="0" err="1" smtClean="0">
                <a:solidFill>
                  <a:srgbClr val="C00000"/>
                </a:solidFill>
              </a:rPr>
              <a:t>ganun</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ibinigay</a:t>
            </a:r>
            <a:r>
              <a:rPr lang="en-PH" i="1" dirty="0" smtClean="0">
                <a:solidFill>
                  <a:srgbClr val="C00000"/>
                </a:solidFill>
              </a:rPr>
              <a:t> </a:t>
            </a:r>
            <a:r>
              <a:rPr lang="en-PH" i="1" dirty="0" err="1" smtClean="0">
                <a:solidFill>
                  <a:srgbClr val="C00000"/>
                </a:solidFill>
              </a:rPr>
              <a:t>na</a:t>
            </a:r>
            <a:r>
              <a:rPr lang="en-PH" i="1" dirty="0" smtClean="0">
                <a:solidFill>
                  <a:srgbClr val="C00000"/>
                </a:solidFill>
              </a:rPr>
              <a:t> </a:t>
            </a:r>
            <a:r>
              <a:rPr lang="en-PH" i="1" dirty="0" err="1" smtClean="0">
                <a:solidFill>
                  <a:srgbClr val="C00000"/>
                </a:solidFill>
              </a:rPr>
              <a:t>puntos</a:t>
            </a:r>
            <a:r>
              <a:rPr lang="en-PH" i="1" dirty="0" smtClean="0">
                <a:solidFill>
                  <a:srgbClr val="C00000"/>
                </a:solidFill>
              </a:rPr>
              <a:t> at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mungkahi</a:t>
            </a:r>
            <a:r>
              <a:rPr lang="en-PH" i="1" dirty="0" smtClean="0">
                <a:solidFill>
                  <a:srgbClr val="C00000"/>
                </a:solidFill>
              </a:rPr>
              <a:t> </a:t>
            </a:r>
            <a:r>
              <a:rPr lang="en-PH" i="1" dirty="0" err="1" smtClean="0">
                <a:solidFill>
                  <a:srgbClr val="C00000"/>
                </a:solidFill>
              </a:rPr>
              <a:t>para</a:t>
            </a:r>
            <a:r>
              <a:rPr lang="en-PH" i="1" dirty="0" smtClean="0">
                <a:solidFill>
                  <a:srgbClr val="C00000"/>
                </a:solidFill>
              </a:rPr>
              <a:t> </a:t>
            </a:r>
            <a:r>
              <a:rPr lang="en-PH" i="1" dirty="0" err="1" smtClean="0">
                <a:solidFill>
                  <a:srgbClr val="C00000"/>
                </a:solidFill>
              </a:rPr>
              <a:t>mapabuti</a:t>
            </a:r>
            <a:r>
              <a:rPr lang="en-PH" i="1" dirty="0" smtClean="0">
                <a:solidFill>
                  <a:srgbClr val="C00000"/>
                </a:solidFill>
              </a:rPr>
              <a:t> </a:t>
            </a:r>
            <a:r>
              <a:rPr lang="en-PH" i="1" dirty="0" err="1" smtClean="0">
                <a:solidFill>
                  <a:srgbClr val="C00000"/>
                </a:solidFill>
              </a:rPr>
              <a:t>ang</a:t>
            </a:r>
            <a:r>
              <a:rPr lang="en-PH" i="1" dirty="0" smtClean="0">
                <a:solidFill>
                  <a:srgbClr val="C00000"/>
                </a:solidFill>
              </a:rPr>
              <a:t> </a:t>
            </a:r>
            <a:r>
              <a:rPr lang="en-PH" i="1" dirty="0" err="1" smtClean="0">
                <a:solidFill>
                  <a:srgbClr val="C00000"/>
                </a:solidFill>
              </a:rPr>
              <a:t>puntos</a:t>
            </a:r>
            <a:endParaRPr lang="en-PH" i="1" dirty="0" smtClean="0">
              <a:solidFill>
                <a:srgbClr val="C00000"/>
              </a:solidFill>
            </a:endParaRPr>
          </a:p>
        </p:txBody>
      </p:sp>
      <p:sp>
        <p:nvSpPr>
          <p:cNvPr id="4" name="Slide Number Placeholder 3"/>
          <p:cNvSpPr>
            <a:spLocks noGrp="1"/>
          </p:cNvSpPr>
          <p:nvPr>
            <p:ph type="sldNum" sz="quarter" idx="12"/>
          </p:nvPr>
        </p:nvSpPr>
        <p:spPr/>
        <p:txBody>
          <a:bodyPr/>
          <a:lstStyle/>
          <a:p>
            <a:fld id="{CEDDC02D-9C36-45D3-AB0C-296EFC812A94}" type="slidenum">
              <a:rPr lang="en-PH" smtClean="0"/>
              <a:pPr/>
              <a:t>17</a:t>
            </a:fld>
            <a:endParaRPr lang="en-PH"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3886200"/>
            <a:ext cx="3621118"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ate Placeholder 5"/>
          <p:cNvSpPr>
            <a:spLocks noGrp="1"/>
          </p:cNvSpPr>
          <p:nvPr>
            <p:ph type="dt" sz="half" idx="10"/>
          </p:nvPr>
        </p:nvSpPr>
        <p:spPr/>
        <p:txBody>
          <a:bodyPr/>
          <a:lstStyle/>
          <a:p>
            <a:r>
              <a:rPr lang="en-US" smtClean="0"/>
              <a:t>i-Pantawid eFDS 10</a:t>
            </a:r>
            <a:endParaRPr lang="en-PH"/>
          </a:p>
        </p:txBody>
      </p:sp>
    </p:spTree>
    <p:extLst>
      <p:ext uri="{BB962C8B-B14F-4D97-AF65-F5344CB8AC3E}">
        <p14:creationId xmlns:p14="http://schemas.microsoft.com/office/powerpoint/2010/main" val="3751932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DDC02D-9C36-45D3-AB0C-296EFC812A94}" type="slidenum">
              <a:rPr lang="en-PH" smtClean="0"/>
              <a:pPr/>
              <a:t>18</a:t>
            </a:fld>
            <a:endParaRPr lang="en-PH" dirty="0"/>
          </a:p>
        </p:txBody>
      </p:sp>
      <p:sp>
        <p:nvSpPr>
          <p:cNvPr id="6" name="Date Placeholder 5"/>
          <p:cNvSpPr>
            <a:spLocks noGrp="1"/>
          </p:cNvSpPr>
          <p:nvPr>
            <p:ph type="dt" sz="half" idx="10"/>
          </p:nvPr>
        </p:nvSpPr>
        <p:spPr/>
        <p:txBody>
          <a:bodyPr/>
          <a:lstStyle/>
          <a:p>
            <a:r>
              <a:rPr lang="en-US" smtClean="0"/>
              <a:t>i-Pantawid eFDS 10</a:t>
            </a:r>
            <a:endParaRPr lang="en-PH"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1295400"/>
            <a:ext cx="8588238" cy="396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85492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EDDC02D-9C36-45D3-AB0C-296EFC812A94}" type="slidenum">
              <a:rPr lang="en-PH" smtClean="0"/>
              <a:pPr/>
              <a:t>19</a:t>
            </a:fld>
            <a:endParaRPr lang="en-PH" dirty="0"/>
          </a:p>
        </p:txBody>
      </p:sp>
      <p:sp>
        <p:nvSpPr>
          <p:cNvPr id="6" name="Date Placeholder 5"/>
          <p:cNvSpPr>
            <a:spLocks noGrp="1"/>
          </p:cNvSpPr>
          <p:nvPr>
            <p:ph type="dt" sz="half" idx="10"/>
          </p:nvPr>
        </p:nvSpPr>
        <p:spPr>
          <a:xfrm>
            <a:off x="152400" y="6356350"/>
            <a:ext cx="2133600" cy="365125"/>
          </a:xfrm>
        </p:spPr>
        <p:txBody>
          <a:bodyPr/>
          <a:lstStyle/>
          <a:p>
            <a:r>
              <a:rPr lang="en-US" smtClean="0"/>
              <a:t>i-Pantawid eFDS 10</a:t>
            </a:r>
            <a:endParaRPr lang="en-PH" dirty="0"/>
          </a:p>
        </p:txBody>
      </p:sp>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12624"/>
            <a:ext cx="6126480" cy="6973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99510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solidFill>
                  <a:srgbClr val="CC0000"/>
                </a:solidFill>
                <a:latin typeface="Freestyle Script" pitchFamily="66" charset="0"/>
              </a:rPr>
              <a:t>eFDS10 – </a:t>
            </a:r>
            <a:r>
              <a:rPr lang="en-US" sz="6000" dirty="0" err="1">
                <a:solidFill>
                  <a:srgbClr val="C00000"/>
                </a:solidFill>
                <a:latin typeface="Freestyle Script" pitchFamily="66" charset="0"/>
              </a:rPr>
              <a:t>Ang</a:t>
            </a:r>
            <a:r>
              <a:rPr lang="en-US" sz="6000" dirty="0">
                <a:solidFill>
                  <a:srgbClr val="C00000"/>
                </a:solidFill>
                <a:latin typeface="Freestyle Script" pitchFamily="66" charset="0"/>
              </a:rPr>
              <a:t> </a:t>
            </a:r>
            <a:r>
              <a:rPr lang="en-US" sz="6000" dirty="0" err="1">
                <a:solidFill>
                  <a:srgbClr val="C00000"/>
                </a:solidFill>
                <a:latin typeface="Freestyle Script" pitchFamily="66" charset="0"/>
              </a:rPr>
              <a:t>Kahalagahan</a:t>
            </a:r>
            <a:r>
              <a:rPr lang="en-US" sz="6000" dirty="0">
                <a:solidFill>
                  <a:srgbClr val="C00000"/>
                </a:solidFill>
                <a:latin typeface="Freestyle Script" pitchFamily="66" charset="0"/>
              </a:rPr>
              <a:t> </a:t>
            </a:r>
            <a:r>
              <a:rPr lang="en-US" sz="6000" dirty="0" err="1">
                <a:solidFill>
                  <a:srgbClr val="C00000"/>
                </a:solidFill>
                <a:latin typeface="Freestyle Script" pitchFamily="66" charset="0"/>
              </a:rPr>
              <a:t>ng</a:t>
            </a:r>
            <a:r>
              <a:rPr lang="en-US" sz="6000" dirty="0">
                <a:solidFill>
                  <a:srgbClr val="C00000"/>
                </a:solidFill>
                <a:latin typeface="Freestyle Script" pitchFamily="66" charset="0"/>
              </a:rPr>
              <a:t> </a:t>
            </a:r>
            <a:r>
              <a:rPr lang="en-US" sz="6000" dirty="0" err="1">
                <a:solidFill>
                  <a:srgbClr val="C00000"/>
                </a:solidFill>
                <a:latin typeface="Freestyle Script" pitchFamily="66" charset="0"/>
              </a:rPr>
              <a:t>Edukasyon</a:t>
            </a:r>
            <a:endParaRPr lang="en-PH" sz="6000" dirty="0"/>
          </a:p>
        </p:txBody>
      </p:sp>
      <p:sp>
        <p:nvSpPr>
          <p:cNvPr id="3" name="Content Placeholder 2"/>
          <p:cNvSpPr>
            <a:spLocks noGrp="1"/>
          </p:cNvSpPr>
          <p:nvPr>
            <p:ph idx="1"/>
          </p:nvPr>
        </p:nvSpPr>
        <p:spPr>
          <a:xfrm>
            <a:off x="762000" y="1905000"/>
            <a:ext cx="7696200" cy="4191000"/>
          </a:xfrm>
          <a:solidFill>
            <a:srgbClr val="CCFFCC"/>
          </a:solidFill>
        </p:spPr>
        <p:txBody>
          <a:bodyPr>
            <a:normAutofit/>
          </a:bodyPr>
          <a:lstStyle/>
          <a:p>
            <a:pPr marL="514350" indent="-514350">
              <a:buFont typeface="+mj-lt"/>
              <a:buAutoNum type="arabicPeriod"/>
            </a:pPr>
            <a:r>
              <a:rPr lang="en-PH" dirty="0" smtClean="0"/>
              <a:t>Education rights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karapatan</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edukasyon</a:t>
            </a:r>
            <a:endParaRPr lang="en-PH" i="1" dirty="0" smtClean="0">
              <a:solidFill>
                <a:srgbClr val="C00000"/>
              </a:solidFill>
            </a:endParaRPr>
          </a:p>
          <a:p>
            <a:pPr marL="514350" indent="-514350">
              <a:buFont typeface="+mj-lt"/>
              <a:buAutoNum type="arabicPeriod"/>
            </a:pPr>
            <a:r>
              <a:rPr lang="en-PH" dirty="0" smtClean="0"/>
              <a:t>Government programs </a:t>
            </a:r>
            <a:r>
              <a:rPr lang="en-PH" i="1" dirty="0" err="1" smtClean="0">
                <a:solidFill>
                  <a:srgbClr val="C00000"/>
                </a:solidFill>
              </a:rPr>
              <a:t>Mga</a:t>
            </a:r>
            <a:r>
              <a:rPr lang="en-PH" i="1" dirty="0" smtClean="0">
                <a:solidFill>
                  <a:srgbClr val="C00000"/>
                </a:solidFill>
              </a:rPr>
              <a:t> </a:t>
            </a:r>
            <a:r>
              <a:rPr lang="en-PH" i="1" dirty="0" err="1" smtClean="0">
                <a:solidFill>
                  <a:srgbClr val="C00000"/>
                </a:solidFill>
              </a:rPr>
              <a:t>programa</a:t>
            </a:r>
            <a:r>
              <a:rPr lang="en-PH" i="1" dirty="0" smtClean="0">
                <a:solidFill>
                  <a:srgbClr val="C00000"/>
                </a:solidFill>
              </a:rPr>
              <a:t> </a:t>
            </a:r>
            <a:r>
              <a:rPr lang="en-PH" i="1" dirty="0" err="1" smtClean="0">
                <a:solidFill>
                  <a:srgbClr val="C00000"/>
                </a:solidFill>
              </a:rPr>
              <a:t>ng</a:t>
            </a:r>
            <a:r>
              <a:rPr lang="en-PH" i="1" dirty="0" smtClean="0">
                <a:solidFill>
                  <a:srgbClr val="C00000"/>
                </a:solidFill>
              </a:rPr>
              <a:t> </a:t>
            </a:r>
            <a:r>
              <a:rPr lang="en-PH" i="1" dirty="0" err="1" smtClean="0">
                <a:solidFill>
                  <a:srgbClr val="C00000"/>
                </a:solidFill>
              </a:rPr>
              <a:t>gobyerno</a:t>
            </a:r>
            <a:r>
              <a:rPr lang="en-PH" i="1" dirty="0" smtClean="0">
                <a:solidFill>
                  <a:srgbClr val="C00000"/>
                </a:solidFill>
              </a:rPr>
              <a:t> </a:t>
            </a:r>
            <a:r>
              <a:rPr lang="en-PH" i="1" dirty="0" err="1" smtClean="0">
                <a:solidFill>
                  <a:srgbClr val="C00000"/>
                </a:solidFill>
              </a:rPr>
              <a:t>ukol</a:t>
            </a:r>
            <a:r>
              <a:rPr lang="en-PH" i="1" dirty="0" smtClean="0">
                <a:solidFill>
                  <a:srgbClr val="C00000"/>
                </a:solidFill>
              </a:rPr>
              <a:t> </a:t>
            </a:r>
            <a:r>
              <a:rPr lang="en-PH" i="1" dirty="0" err="1" smtClean="0">
                <a:solidFill>
                  <a:srgbClr val="C00000"/>
                </a:solidFill>
              </a:rPr>
              <a:t>sa</a:t>
            </a:r>
            <a:r>
              <a:rPr lang="en-PH" i="1" dirty="0" smtClean="0">
                <a:solidFill>
                  <a:srgbClr val="C00000"/>
                </a:solidFill>
              </a:rPr>
              <a:t> </a:t>
            </a:r>
            <a:r>
              <a:rPr lang="en-PH" i="1" dirty="0" err="1" smtClean="0">
                <a:solidFill>
                  <a:srgbClr val="C00000"/>
                </a:solidFill>
              </a:rPr>
              <a:t>edukasyon</a:t>
            </a:r>
            <a:endParaRPr lang="en-PH" i="1" dirty="0" smtClean="0">
              <a:solidFill>
                <a:srgbClr val="C00000"/>
              </a:solidFill>
            </a:endParaRPr>
          </a:p>
          <a:p>
            <a:pPr marL="514350" indent="-514350">
              <a:buFont typeface="+mj-lt"/>
              <a:buAutoNum type="arabicPeriod"/>
            </a:pPr>
            <a:r>
              <a:rPr lang="en-US" dirty="0" smtClean="0"/>
              <a:t>Responsibilities of </a:t>
            </a:r>
            <a:r>
              <a:rPr lang="en-US" dirty="0" err="1" smtClean="0"/>
              <a:t>Pantawid</a:t>
            </a:r>
            <a:r>
              <a:rPr lang="en-US" dirty="0" smtClean="0"/>
              <a:t> members </a:t>
            </a:r>
            <a:r>
              <a:rPr lang="en-US" i="1" dirty="0" err="1" smtClean="0">
                <a:solidFill>
                  <a:srgbClr val="C00000"/>
                </a:solidFill>
              </a:rPr>
              <a:t>Mga</a:t>
            </a:r>
            <a:r>
              <a:rPr lang="en-US" i="1" dirty="0" smtClean="0">
                <a:solidFill>
                  <a:srgbClr val="C00000"/>
                </a:solidFill>
              </a:rPr>
              <a:t> </a:t>
            </a:r>
            <a:r>
              <a:rPr lang="en-US" i="1" dirty="0" err="1" smtClean="0">
                <a:solidFill>
                  <a:srgbClr val="C00000"/>
                </a:solidFill>
              </a:rPr>
              <a:t>tungkulin</a:t>
            </a:r>
            <a:r>
              <a:rPr lang="en-US" i="1" dirty="0" smtClean="0">
                <a:solidFill>
                  <a:srgbClr val="C00000"/>
                </a:solidFill>
              </a:rPr>
              <a:t> </a:t>
            </a:r>
            <a:r>
              <a:rPr lang="en-US" i="1" dirty="0" err="1" smtClean="0">
                <a:solidFill>
                  <a:srgbClr val="C00000"/>
                </a:solidFill>
              </a:rPr>
              <a:t>ng</a:t>
            </a:r>
            <a:r>
              <a:rPr lang="en-US" i="1" dirty="0" smtClean="0">
                <a:solidFill>
                  <a:srgbClr val="C00000"/>
                </a:solidFill>
              </a:rPr>
              <a:t> </a:t>
            </a:r>
            <a:r>
              <a:rPr lang="en-US" i="1" dirty="0" err="1" smtClean="0">
                <a:solidFill>
                  <a:srgbClr val="C00000"/>
                </a:solidFill>
              </a:rPr>
              <a:t>miyembro</a:t>
            </a:r>
            <a:r>
              <a:rPr lang="en-US" i="1" dirty="0" smtClean="0">
                <a:solidFill>
                  <a:srgbClr val="C00000"/>
                </a:solidFill>
              </a:rPr>
              <a:t> </a:t>
            </a:r>
            <a:r>
              <a:rPr lang="en-US" i="1" dirty="0" err="1" smtClean="0">
                <a:solidFill>
                  <a:srgbClr val="C00000"/>
                </a:solidFill>
              </a:rPr>
              <a:t>ng</a:t>
            </a:r>
            <a:r>
              <a:rPr lang="en-US" i="1" dirty="0" smtClean="0">
                <a:solidFill>
                  <a:srgbClr val="C00000"/>
                </a:solidFill>
              </a:rPr>
              <a:t> </a:t>
            </a:r>
            <a:r>
              <a:rPr lang="en-US" i="1" dirty="0" err="1" smtClean="0">
                <a:solidFill>
                  <a:srgbClr val="C00000"/>
                </a:solidFill>
              </a:rPr>
              <a:t>Pantawid</a:t>
            </a:r>
            <a:endParaRPr lang="en-US" i="1" dirty="0" smtClean="0">
              <a:solidFill>
                <a:srgbClr val="C00000"/>
              </a:solidFill>
            </a:endParaRPr>
          </a:p>
          <a:p>
            <a:pPr marL="514350" indent="-514350">
              <a:buFont typeface="+mj-lt"/>
              <a:buAutoNum type="arabicPeriod"/>
            </a:pPr>
            <a:r>
              <a:rPr lang="en-US" dirty="0" smtClean="0"/>
              <a:t>Community Scorecard (CSC)</a:t>
            </a:r>
          </a:p>
        </p:txBody>
      </p:sp>
      <p:sp>
        <p:nvSpPr>
          <p:cNvPr id="5" name="Slide Number Placeholder 4"/>
          <p:cNvSpPr>
            <a:spLocks noGrp="1"/>
          </p:cNvSpPr>
          <p:nvPr>
            <p:ph type="sldNum" sz="quarter" idx="12"/>
          </p:nvPr>
        </p:nvSpPr>
        <p:spPr/>
        <p:txBody>
          <a:bodyPr/>
          <a:lstStyle/>
          <a:p>
            <a:fld id="{55F2A61E-48FD-4F96-85A2-4E092D9FE7A4}" type="slidenum">
              <a:rPr lang="en-US" smtClean="0"/>
              <a:t>2</a:t>
            </a:fld>
            <a:endParaRPr lang="en-US"/>
          </a:p>
        </p:txBody>
      </p:sp>
      <p:sp>
        <p:nvSpPr>
          <p:cNvPr id="6" name="Date Placeholder 5"/>
          <p:cNvSpPr>
            <a:spLocks noGrp="1"/>
          </p:cNvSpPr>
          <p:nvPr>
            <p:ph type="dt" sz="half" idx="10"/>
          </p:nvPr>
        </p:nvSpPr>
        <p:spPr/>
        <p:txBody>
          <a:bodyPr/>
          <a:lstStyle/>
          <a:p>
            <a:r>
              <a:rPr lang="en-US" smtClean="0"/>
              <a:t>i-Pantawid eFDS 10</a:t>
            </a:r>
            <a:endParaRPr lang="en-US" dirty="0"/>
          </a:p>
        </p:txBody>
      </p:sp>
    </p:spTree>
    <p:extLst>
      <p:ext uri="{BB962C8B-B14F-4D97-AF65-F5344CB8AC3E}">
        <p14:creationId xmlns:p14="http://schemas.microsoft.com/office/powerpoint/2010/main" val="2977396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990600" y="2755880"/>
            <a:ext cx="73152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3600" dirty="0" smtClean="0"/>
              <a:t>“A child without education</a:t>
            </a:r>
          </a:p>
          <a:p>
            <a:pPr algn="ctr" eaLnBrk="1" hangingPunct="1"/>
            <a:r>
              <a:rPr lang="en-US" sz="3600" dirty="0" smtClean="0"/>
              <a:t>is like a bird without wings.” </a:t>
            </a:r>
            <a:r>
              <a:rPr lang="en-US" sz="3600" dirty="0"/>
              <a:t/>
            </a:r>
            <a:br>
              <a:rPr lang="en-US" sz="3600" dirty="0"/>
            </a:br>
            <a:r>
              <a:rPr lang="en-US" sz="2800" dirty="0"/>
              <a:t>― </a:t>
            </a:r>
            <a:r>
              <a:rPr lang="en-US" sz="2800" b="1" dirty="0" smtClean="0"/>
              <a:t>Tibetan proverb</a:t>
            </a:r>
            <a:endParaRPr lang="en-US" sz="2800" dirty="0"/>
          </a:p>
          <a:p>
            <a:pPr algn="ctr" eaLnBrk="1" hangingPunct="1"/>
            <a:endParaRPr lang="en-US" sz="3600" i="1" dirty="0">
              <a:solidFill>
                <a:srgbClr val="002060"/>
              </a:solidFill>
            </a:endParaRPr>
          </a:p>
          <a:p>
            <a:pPr algn="ctr" eaLnBrk="1" hangingPunct="1"/>
            <a:r>
              <a:rPr lang="en-US" sz="3600" i="1" dirty="0" err="1" smtClean="0">
                <a:solidFill>
                  <a:srgbClr val="002060"/>
                </a:solidFill>
              </a:rPr>
              <a:t>Ang</a:t>
            </a:r>
            <a:r>
              <a:rPr lang="en-US" sz="3600" i="1" dirty="0" smtClean="0">
                <a:solidFill>
                  <a:srgbClr val="002060"/>
                </a:solidFill>
              </a:rPr>
              <a:t> </a:t>
            </a:r>
            <a:r>
              <a:rPr lang="en-US" sz="3600" i="1" dirty="0" err="1" smtClean="0">
                <a:solidFill>
                  <a:srgbClr val="002060"/>
                </a:solidFill>
              </a:rPr>
              <a:t>batang</a:t>
            </a:r>
            <a:r>
              <a:rPr lang="en-US" sz="3600" i="1" dirty="0" smtClean="0">
                <a:solidFill>
                  <a:srgbClr val="002060"/>
                </a:solidFill>
              </a:rPr>
              <a:t> </a:t>
            </a:r>
            <a:r>
              <a:rPr lang="en-US" sz="3600" i="1" dirty="0" err="1" smtClean="0">
                <a:solidFill>
                  <a:srgbClr val="002060"/>
                </a:solidFill>
              </a:rPr>
              <a:t>walang</a:t>
            </a:r>
            <a:r>
              <a:rPr lang="en-US" sz="3600" i="1" dirty="0" smtClean="0">
                <a:solidFill>
                  <a:srgbClr val="002060"/>
                </a:solidFill>
              </a:rPr>
              <a:t> </a:t>
            </a:r>
            <a:r>
              <a:rPr lang="en-US" sz="3600" i="1" dirty="0" err="1" smtClean="0">
                <a:solidFill>
                  <a:srgbClr val="002060"/>
                </a:solidFill>
              </a:rPr>
              <a:t>pinag-aralan</a:t>
            </a:r>
            <a:r>
              <a:rPr lang="en-US" sz="3600" i="1" dirty="0" smtClean="0">
                <a:solidFill>
                  <a:srgbClr val="002060"/>
                </a:solidFill>
              </a:rPr>
              <a:t> ay </a:t>
            </a:r>
            <a:r>
              <a:rPr lang="en-US" sz="3600" i="1" dirty="0" err="1" smtClean="0">
                <a:solidFill>
                  <a:srgbClr val="002060"/>
                </a:solidFill>
              </a:rPr>
              <a:t>parang</a:t>
            </a:r>
            <a:r>
              <a:rPr lang="en-US" sz="3600" i="1" dirty="0" smtClean="0">
                <a:solidFill>
                  <a:srgbClr val="002060"/>
                </a:solidFill>
              </a:rPr>
              <a:t> </a:t>
            </a:r>
            <a:r>
              <a:rPr lang="en-US" sz="3600" i="1" dirty="0" err="1" smtClean="0">
                <a:solidFill>
                  <a:srgbClr val="002060"/>
                </a:solidFill>
              </a:rPr>
              <a:t>ibong</a:t>
            </a:r>
            <a:r>
              <a:rPr lang="en-US" sz="3600" i="1" dirty="0" smtClean="0">
                <a:solidFill>
                  <a:srgbClr val="002060"/>
                </a:solidFill>
              </a:rPr>
              <a:t> </a:t>
            </a:r>
            <a:r>
              <a:rPr lang="en-US" sz="3600" i="1" dirty="0" err="1" smtClean="0">
                <a:solidFill>
                  <a:srgbClr val="002060"/>
                </a:solidFill>
              </a:rPr>
              <a:t>walang</a:t>
            </a:r>
            <a:r>
              <a:rPr lang="en-US" sz="3600" i="1" dirty="0" smtClean="0">
                <a:solidFill>
                  <a:srgbClr val="002060"/>
                </a:solidFill>
              </a:rPr>
              <a:t> </a:t>
            </a:r>
            <a:r>
              <a:rPr lang="en-US" sz="3600" i="1" dirty="0" err="1" smtClean="0">
                <a:solidFill>
                  <a:srgbClr val="002060"/>
                </a:solidFill>
              </a:rPr>
              <a:t>pakpak</a:t>
            </a:r>
            <a:r>
              <a:rPr lang="en-US" sz="3600" i="1" dirty="0" smtClean="0">
                <a:solidFill>
                  <a:srgbClr val="002060"/>
                </a:solidFill>
              </a:rPr>
              <a:t>.</a:t>
            </a:r>
            <a:endParaRPr lang="en-US" sz="3600" i="1" dirty="0">
              <a:solidFill>
                <a:srgbClr val="002060"/>
              </a:solidFill>
            </a:endParaRPr>
          </a:p>
        </p:txBody>
      </p:sp>
      <p:sp>
        <p:nvSpPr>
          <p:cNvPr id="2" name="Slide Number Placeholder 1"/>
          <p:cNvSpPr>
            <a:spLocks noGrp="1"/>
          </p:cNvSpPr>
          <p:nvPr>
            <p:ph type="sldNum" sz="quarter" idx="12"/>
          </p:nvPr>
        </p:nvSpPr>
        <p:spPr/>
        <p:txBody>
          <a:bodyPr/>
          <a:lstStyle/>
          <a:p>
            <a:fld id="{CEDDC02D-9C36-45D3-AB0C-296EFC812A94}" type="slidenum">
              <a:rPr lang="en-PH" smtClean="0"/>
              <a:t>20</a:t>
            </a:fld>
            <a:endParaRPr lang="en-PH" dirty="0"/>
          </a:p>
        </p:txBody>
      </p:sp>
      <p:sp>
        <p:nvSpPr>
          <p:cNvPr id="4" name="Date Placeholder 3"/>
          <p:cNvSpPr>
            <a:spLocks noGrp="1"/>
          </p:cNvSpPr>
          <p:nvPr>
            <p:ph type="dt" sz="half" idx="10"/>
          </p:nvPr>
        </p:nvSpPr>
        <p:spPr/>
        <p:txBody>
          <a:bodyPr/>
          <a:lstStyle/>
          <a:p>
            <a:r>
              <a:rPr lang="en-US" smtClean="0"/>
              <a:t>i-Pantawid eFDS 10</a:t>
            </a:r>
            <a:endParaRPr lang="en-PH" dirty="0"/>
          </a:p>
        </p:txBody>
      </p: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52400"/>
            <a:ext cx="3581400" cy="238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941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dirty="0" smtClean="0">
                <a:solidFill>
                  <a:srgbClr val="CC0000"/>
                </a:solidFill>
              </a:rPr>
              <a:t>UDHR Article 26</a:t>
            </a:r>
            <a:r>
              <a:rPr lang="en-US" dirty="0" smtClean="0"/>
              <a:t> </a:t>
            </a:r>
          </a:p>
        </p:txBody>
      </p:sp>
      <p:sp>
        <p:nvSpPr>
          <p:cNvPr id="3075" name="Rectangle 3"/>
          <p:cNvSpPr>
            <a:spLocks noGrp="1" noChangeArrowheads="1"/>
          </p:cNvSpPr>
          <p:nvPr>
            <p:ph type="body" idx="1"/>
          </p:nvPr>
        </p:nvSpPr>
        <p:spPr>
          <a:xfrm>
            <a:off x="304800" y="1143000"/>
            <a:ext cx="8686800" cy="5562600"/>
          </a:xfrm>
        </p:spPr>
        <p:txBody>
          <a:bodyPr>
            <a:normAutofit fontScale="85000" lnSpcReduction="20000"/>
          </a:bodyPr>
          <a:lstStyle/>
          <a:p>
            <a:pPr marL="0" lvl="0" indent="0">
              <a:buNone/>
            </a:pPr>
            <a:r>
              <a:rPr lang="en-US" sz="3600" dirty="0" smtClean="0"/>
              <a:t>Everyone </a:t>
            </a:r>
            <a:r>
              <a:rPr lang="en-US" sz="3600" dirty="0"/>
              <a:t>has the right to education. Education shall be free, at least in the elementary and fundamental stages. Elementary education shall be compulsory. Technical and professional education shall be made generally available and higher education shall be equally accessible to all on the basis of merit.</a:t>
            </a:r>
            <a:endParaRPr lang="en-PH" sz="3600" dirty="0"/>
          </a:p>
          <a:p>
            <a:pPr marL="0" lvl="0" indent="0">
              <a:buNone/>
            </a:pPr>
            <a:r>
              <a:rPr lang="en-US" sz="3600" i="1" dirty="0" err="1" smtClean="0">
                <a:solidFill>
                  <a:srgbClr val="000099"/>
                </a:solidFill>
              </a:rPr>
              <a:t>Ang</a:t>
            </a:r>
            <a:r>
              <a:rPr lang="en-US" sz="3600" i="1" dirty="0" smtClean="0">
                <a:solidFill>
                  <a:srgbClr val="000099"/>
                </a:solidFill>
              </a:rPr>
              <a:t> </a:t>
            </a:r>
            <a:r>
              <a:rPr lang="en-US" sz="3600" i="1" dirty="0" err="1">
                <a:solidFill>
                  <a:srgbClr val="000099"/>
                </a:solidFill>
              </a:rPr>
              <a:t>bawat</a:t>
            </a:r>
            <a:r>
              <a:rPr lang="en-US" sz="3600" i="1" dirty="0">
                <a:solidFill>
                  <a:srgbClr val="000099"/>
                </a:solidFill>
              </a:rPr>
              <a:t> </a:t>
            </a:r>
            <a:r>
              <a:rPr lang="en-US" sz="3600" i="1" dirty="0" err="1">
                <a:solidFill>
                  <a:srgbClr val="000099"/>
                </a:solidFill>
              </a:rPr>
              <a:t>tao'y</a:t>
            </a:r>
            <a:r>
              <a:rPr lang="en-US" sz="3600" i="1" dirty="0">
                <a:solidFill>
                  <a:srgbClr val="000099"/>
                </a:solidFill>
              </a:rPr>
              <a:t> may </a:t>
            </a:r>
            <a:r>
              <a:rPr lang="en-US" sz="3600" i="1" dirty="0" err="1">
                <a:solidFill>
                  <a:srgbClr val="000099"/>
                </a:solidFill>
              </a:rPr>
              <a:t>karapatan</a:t>
            </a:r>
            <a:r>
              <a:rPr lang="en-US" sz="3600" i="1" dirty="0">
                <a:solidFill>
                  <a:srgbClr val="000099"/>
                </a:solidFill>
              </a:rPr>
              <a:t> </a:t>
            </a:r>
            <a:r>
              <a:rPr lang="en-US" sz="3600" i="1" dirty="0" err="1">
                <a:solidFill>
                  <a:srgbClr val="000099"/>
                </a:solidFill>
              </a:rPr>
              <a:t>sa</a:t>
            </a:r>
            <a:r>
              <a:rPr lang="en-US" sz="3600" i="1" dirty="0">
                <a:solidFill>
                  <a:srgbClr val="000099"/>
                </a:solidFill>
              </a:rPr>
              <a:t> </a:t>
            </a:r>
            <a:r>
              <a:rPr lang="en-US" sz="3600" i="1" dirty="0" err="1">
                <a:solidFill>
                  <a:srgbClr val="000099"/>
                </a:solidFill>
              </a:rPr>
              <a:t>edukasyon</a:t>
            </a:r>
            <a:r>
              <a:rPr lang="en-US" sz="3600" i="1" dirty="0">
                <a:solidFill>
                  <a:srgbClr val="000099"/>
                </a:solidFill>
              </a:rPr>
              <a:t>. </a:t>
            </a:r>
            <a:r>
              <a:rPr lang="en-US" sz="3600" i="1" dirty="0" err="1">
                <a:solidFill>
                  <a:srgbClr val="000099"/>
                </a:solidFill>
              </a:rPr>
              <a:t>Ang</a:t>
            </a:r>
            <a:r>
              <a:rPr lang="en-US" sz="3600" i="1" dirty="0">
                <a:solidFill>
                  <a:srgbClr val="000099"/>
                </a:solidFill>
              </a:rPr>
              <a:t> </a:t>
            </a:r>
            <a:r>
              <a:rPr lang="en-US" sz="3600" i="1" dirty="0" err="1">
                <a:solidFill>
                  <a:srgbClr val="000099"/>
                </a:solidFill>
              </a:rPr>
              <a:t>edukasyon</a:t>
            </a:r>
            <a:r>
              <a:rPr lang="en-US" sz="3600" i="1" dirty="0">
                <a:solidFill>
                  <a:srgbClr val="000099"/>
                </a:solidFill>
              </a:rPr>
              <a:t> ay </a:t>
            </a:r>
            <a:r>
              <a:rPr lang="en-US" sz="3600" i="1" dirty="0" err="1">
                <a:solidFill>
                  <a:srgbClr val="000099"/>
                </a:solidFill>
              </a:rPr>
              <a:t>walang</a:t>
            </a:r>
            <a:r>
              <a:rPr lang="en-US" sz="3600" i="1" dirty="0">
                <a:solidFill>
                  <a:srgbClr val="000099"/>
                </a:solidFill>
              </a:rPr>
              <a:t> </a:t>
            </a:r>
            <a:r>
              <a:rPr lang="en-US" sz="3600" i="1" dirty="0" err="1">
                <a:solidFill>
                  <a:srgbClr val="000099"/>
                </a:solidFill>
              </a:rPr>
              <a:t>bayad</a:t>
            </a:r>
            <a:r>
              <a:rPr lang="en-US" sz="3600" i="1" dirty="0">
                <a:solidFill>
                  <a:srgbClr val="000099"/>
                </a:solidFill>
              </a:rPr>
              <a:t>, </a:t>
            </a:r>
            <a:r>
              <a:rPr lang="en-US" sz="3600" i="1" dirty="0" err="1">
                <a:solidFill>
                  <a:srgbClr val="000099"/>
                </a:solidFill>
              </a:rPr>
              <a:t>doon</a:t>
            </a:r>
            <a:r>
              <a:rPr lang="en-US" sz="3600" i="1" dirty="0">
                <a:solidFill>
                  <a:srgbClr val="000099"/>
                </a:solidFill>
              </a:rPr>
              <a:t> man </a:t>
            </a:r>
            <a:r>
              <a:rPr lang="en-US" sz="3600" i="1" dirty="0" err="1">
                <a:solidFill>
                  <a:srgbClr val="000099"/>
                </a:solidFill>
              </a:rPr>
              <a:t>lamang</a:t>
            </a:r>
            <a:r>
              <a:rPr lang="en-US" sz="3600" i="1" dirty="0">
                <a:solidFill>
                  <a:srgbClr val="000099"/>
                </a:solidFill>
              </a:rPr>
              <a:t> </a:t>
            </a:r>
            <a:r>
              <a:rPr lang="en-US" sz="3600" i="1" dirty="0" err="1">
                <a:solidFill>
                  <a:srgbClr val="000099"/>
                </a:solidFill>
              </a:rPr>
              <a:t>sa</a:t>
            </a:r>
            <a:r>
              <a:rPr lang="en-US" sz="3600" i="1" dirty="0">
                <a:solidFill>
                  <a:srgbClr val="000099"/>
                </a:solidFill>
              </a:rPr>
              <a:t> </a:t>
            </a:r>
            <a:r>
              <a:rPr lang="en-US" sz="3600" i="1" dirty="0" err="1">
                <a:solidFill>
                  <a:srgbClr val="000099"/>
                </a:solidFill>
              </a:rPr>
              <a:t>elementarya</a:t>
            </a:r>
            <a:r>
              <a:rPr lang="en-US" sz="3600" i="1" dirty="0">
                <a:solidFill>
                  <a:srgbClr val="000099"/>
                </a:solidFill>
              </a:rPr>
              <a:t> at </a:t>
            </a:r>
            <a:r>
              <a:rPr lang="en-US" sz="3600" i="1" dirty="0" err="1">
                <a:solidFill>
                  <a:srgbClr val="000099"/>
                </a:solidFill>
              </a:rPr>
              <a:t>pangunahing</a:t>
            </a:r>
            <a:r>
              <a:rPr lang="en-US" sz="3600" i="1" dirty="0">
                <a:solidFill>
                  <a:srgbClr val="000099"/>
                </a:solidFill>
              </a:rPr>
              <a:t> </a:t>
            </a:r>
            <a:r>
              <a:rPr lang="en-US" sz="3600" i="1" dirty="0" err="1">
                <a:solidFill>
                  <a:srgbClr val="000099"/>
                </a:solidFill>
              </a:rPr>
              <a:t>antas</a:t>
            </a:r>
            <a:r>
              <a:rPr lang="en-US" sz="3600" i="1" dirty="0">
                <a:solidFill>
                  <a:srgbClr val="000099"/>
                </a:solidFill>
              </a:rPr>
              <a:t>. </a:t>
            </a:r>
            <a:r>
              <a:rPr lang="en-US" sz="3600" i="1" dirty="0" err="1">
                <a:solidFill>
                  <a:srgbClr val="000099"/>
                </a:solidFill>
              </a:rPr>
              <a:t>Ang</a:t>
            </a:r>
            <a:r>
              <a:rPr lang="en-US" sz="3600" i="1" dirty="0">
                <a:solidFill>
                  <a:srgbClr val="000099"/>
                </a:solidFill>
              </a:rPr>
              <a:t> </a:t>
            </a:r>
            <a:r>
              <a:rPr lang="en-US" sz="3600" i="1" dirty="0" err="1">
                <a:solidFill>
                  <a:srgbClr val="000099"/>
                </a:solidFill>
              </a:rPr>
              <a:t>edukasyong</a:t>
            </a:r>
            <a:r>
              <a:rPr lang="en-US" sz="3600" i="1" dirty="0">
                <a:solidFill>
                  <a:srgbClr val="000099"/>
                </a:solidFill>
              </a:rPr>
              <a:t> </a:t>
            </a:r>
            <a:r>
              <a:rPr lang="en-US" sz="3600" i="1" dirty="0" err="1">
                <a:solidFill>
                  <a:srgbClr val="000099"/>
                </a:solidFill>
              </a:rPr>
              <a:t>elementarya</a:t>
            </a:r>
            <a:r>
              <a:rPr lang="en-US" sz="3600" i="1" dirty="0">
                <a:solidFill>
                  <a:srgbClr val="000099"/>
                </a:solidFill>
              </a:rPr>
              <a:t> ay </a:t>
            </a:r>
            <a:r>
              <a:rPr lang="en-US" sz="3600" i="1" dirty="0" err="1">
                <a:solidFill>
                  <a:srgbClr val="000099"/>
                </a:solidFill>
              </a:rPr>
              <a:t>magiging</a:t>
            </a:r>
            <a:r>
              <a:rPr lang="en-US" sz="3600" i="1" dirty="0">
                <a:solidFill>
                  <a:srgbClr val="000099"/>
                </a:solidFill>
              </a:rPr>
              <a:t> </a:t>
            </a:r>
            <a:r>
              <a:rPr lang="en-US" sz="3600" i="1" dirty="0" err="1">
                <a:solidFill>
                  <a:srgbClr val="000099"/>
                </a:solidFill>
              </a:rPr>
              <a:t>sapilitan</a:t>
            </a:r>
            <a:r>
              <a:rPr lang="en-US" sz="3600" i="1" dirty="0">
                <a:solidFill>
                  <a:srgbClr val="000099"/>
                </a:solidFill>
              </a:rPr>
              <a:t>. </a:t>
            </a:r>
            <a:r>
              <a:rPr lang="en-US" sz="3600" i="1" dirty="0" err="1">
                <a:solidFill>
                  <a:srgbClr val="000099"/>
                </a:solidFill>
              </a:rPr>
              <a:t>Ang</a:t>
            </a:r>
            <a:r>
              <a:rPr lang="en-US" sz="3600" i="1" dirty="0">
                <a:solidFill>
                  <a:srgbClr val="000099"/>
                </a:solidFill>
              </a:rPr>
              <a:t> </a:t>
            </a:r>
            <a:r>
              <a:rPr lang="en-US" sz="3600" i="1" dirty="0" err="1">
                <a:solidFill>
                  <a:srgbClr val="000099"/>
                </a:solidFill>
              </a:rPr>
              <a:t>edukasyong</a:t>
            </a:r>
            <a:r>
              <a:rPr lang="en-US" sz="3600" i="1" dirty="0">
                <a:solidFill>
                  <a:srgbClr val="000099"/>
                </a:solidFill>
              </a:rPr>
              <a:t> </a:t>
            </a:r>
            <a:r>
              <a:rPr lang="en-US" sz="3600" i="1" dirty="0" err="1">
                <a:solidFill>
                  <a:srgbClr val="000099"/>
                </a:solidFill>
              </a:rPr>
              <a:t>teknikal</a:t>
            </a:r>
            <a:r>
              <a:rPr lang="en-US" sz="3600" i="1" dirty="0">
                <a:solidFill>
                  <a:srgbClr val="000099"/>
                </a:solidFill>
              </a:rPr>
              <a:t> at </a:t>
            </a:r>
            <a:r>
              <a:rPr lang="en-US" sz="3600" i="1" dirty="0" err="1">
                <a:solidFill>
                  <a:srgbClr val="000099"/>
                </a:solidFill>
              </a:rPr>
              <a:t>propesyonal</a:t>
            </a:r>
            <a:r>
              <a:rPr lang="en-US" sz="3600" i="1" dirty="0">
                <a:solidFill>
                  <a:srgbClr val="000099"/>
                </a:solidFill>
              </a:rPr>
              <a:t> ay </a:t>
            </a:r>
            <a:r>
              <a:rPr lang="en-US" sz="3600" i="1" dirty="0" err="1">
                <a:solidFill>
                  <a:srgbClr val="000099"/>
                </a:solidFill>
              </a:rPr>
              <a:t>gagawing</a:t>
            </a:r>
            <a:r>
              <a:rPr lang="en-US" sz="3600" i="1" dirty="0">
                <a:solidFill>
                  <a:srgbClr val="000099"/>
                </a:solidFill>
              </a:rPr>
              <a:t> </a:t>
            </a:r>
            <a:r>
              <a:rPr lang="en-US" sz="3600" i="1" dirty="0" err="1">
                <a:solidFill>
                  <a:srgbClr val="000099"/>
                </a:solidFill>
              </a:rPr>
              <a:t>maabot</a:t>
            </a:r>
            <a:r>
              <a:rPr lang="en-US" sz="3600" i="1" dirty="0">
                <a:solidFill>
                  <a:srgbClr val="000099"/>
                </a:solidFill>
              </a:rPr>
              <a:t> </a:t>
            </a:r>
            <a:r>
              <a:rPr lang="en-US" sz="3600" i="1" dirty="0" err="1">
                <a:solidFill>
                  <a:srgbClr val="000099"/>
                </a:solidFill>
              </a:rPr>
              <a:t>ng</a:t>
            </a:r>
            <a:r>
              <a:rPr lang="en-US" sz="3600" i="1" dirty="0">
                <a:solidFill>
                  <a:srgbClr val="000099"/>
                </a:solidFill>
              </a:rPr>
              <a:t> </a:t>
            </a:r>
            <a:r>
              <a:rPr lang="en-US" sz="3600" i="1" dirty="0" err="1">
                <a:solidFill>
                  <a:srgbClr val="000099"/>
                </a:solidFill>
              </a:rPr>
              <a:t>lahat</a:t>
            </a:r>
            <a:r>
              <a:rPr lang="en-US" sz="3600" i="1" dirty="0">
                <a:solidFill>
                  <a:srgbClr val="000099"/>
                </a:solidFill>
              </a:rPr>
              <a:t> at </a:t>
            </a:r>
            <a:r>
              <a:rPr lang="en-US" sz="3600" i="1" dirty="0" err="1">
                <a:solidFill>
                  <a:srgbClr val="000099"/>
                </a:solidFill>
              </a:rPr>
              <a:t>ang</a:t>
            </a:r>
            <a:r>
              <a:rPr lang="en-US" sz="3600" i="1" dirty="0">
                <a:solidFill>
                  <a:srgbClr val="000099"/>
                </a:solidFill>
              </a:rPr>
              <a:t> </a:t>
            </a:r>
            <a:r>
              <a:rPr lang="en-US" sz="3600" i="1" dirty="0" err="1">
                <a:solidFill>
                  <a:srgbClr val="000099"/>
                </a:solidFill>
              </a:rPr>
              <a:t>lalong</a:t>
            </a:r>
            <a:r>
              <a:rPr lang="en-US" sz="3600" i="1" dirty="0">
                <a:solidFill>
                  <a:srgbClr val="000099"/>
                </a:solidFill>
              </a:rPr>
              <a:t> </a:t>
            </a:r>
            <a:r>
              <a:rPr lang="en-US" sz="3600" i="1" dirty="0" err="1">
                <a:solidFill>
                  <a:srgbClr val="000099"/>
                </a:solidFill>
              </a:rPr>
              <a:t>mataas</a:t>
            </a:r>
            <a:r>
              <a:rPr lang="en-US" sz="3600" i="1" dirty="0">
                <a:solidFill>
                  <a:srgbClr val="000099"/>
                </a:solidFill>
              </a:rPr>
              <a:t> </a:t>
            </a:r>
            <a:r>
              <a:rPr lang="en-US" sz="3600" i="1" dirty="0" err="1">
                <a:solidFill>
                  <a:srgbClr val="000099"/>
                </a:solidFill>
              </a:rPr>
              <a:t>na</a:t>
            </a:r>
            <a:r>
              <a:rPr lang="en-US" sz="3600" i="1" dirty="0">
                <a:solidFill>
                  <a:srgbClr val="000099"/>
                </a:solidFill>
              </a:rPr>
              <a:t> </a:t>
            </a:r>
            <a:r>
              <a:rPr lang="en-US" sz="3600" i="1" dirty="0" err="1">
                <a:solidFill>
                  <a:srgbClr val="000099"/>
                </a:solidFill>
              </a:rPr>
              <a:t>edukasyon</a:t>
            </a:r>
            <a:r>
              <a:rPr lang="en-US" sz="3600" i="1" dirty="0">
                <a:solidFill>
                  <a:srgbClr val="000099"/>
                </a:solidFill>
              </a:rPr>
              <a:t> ay </a:t>
            </a:r>
            <a:r>
              <a:rPr lang="en-US" sz="3600" i="1" dirty="0" err="1">
                <a:solidFill>
                  <a:srgbClr val="000099"/>
                </a:solidFill>
              </a:rPr>
              <a:t>ipagkakaloob</a:t>
            </a:r>
            <a:r>
              <a:rPr lang="en-US" sz="3600" i="1" dirty="0">
                <a:solidFill>
                  <a:srgbClr val="000099"/>
                </a:solidFill>
              </a:rPr>
              <a:t> </a:t>
            </a:r>
            <a:r>
              <a:rPr lang="en-US" sz="3600" i="1" dirty="0" err="1">
                <a:solidFill>
                  <a:srgbClr val="000099"/>
                </a:solidFill>
              </a:rPr>
              <a:t>nang</a:t>
            </a:r>
            <a:r>
              <a:rPr lang="en-US" sz="3600" i="1" dirty="0">
                <a:solidFill>
                  <a:srgbClr val="000099"/>
                </a:solidFill>
              </a:rPr>
              <a:t> </a:t>
            </a:r>
            <a:r>
              <a:rPr lang="en-US" sz="3600" i="1" dirty="0" err="1">
                <a:solidFill>
                  <a:srgbClr val="000099"/>
                </a:solidFill>
              </a:rPr>
              <a:t>pantay-pantay</a:t>
            </a:r>
            <a:r>
              <a:rPr lang="en-US" sz="3600" i="1" dirty="0">
                <a:solidFill>
                  <a:srgbClr val="000099"/>
                </a:solidFill>
              </a:rPr>
              <a:t> </a:t>
            </a:r>
            <a:r>
              <a:rPr lang="en-US" sz="3600" i="1" dirty="0" err="1">
                <a:solidFill>
                  <a:srgbClr val="000099"/>
                </a:solidFill>
              </a:rPr>
              <a:t>sa</a:t>
            </a:r>
            <a:r>
              <a:rPr lang="en-US" sz="3600" i="1" dirty="0">
                <a:solidFill>
                  <a:srgbClr val="000099"/>
                </a:solidFill>
              </a:rPr>
              <a:t> </a:t>
            </a:r>
            <a:r>
              <a:rPr lang="en-US" sz="3600" i="1" dirty="0" err="1">
                <a:solidFill>
                  <a:srgbClr val="000099"/>
                </a:solidFill>
              </a:rPr>
              <a:t>lahat</a:t>
            </a:r>
            <a:r>
              <a:rPr lang="en-US" sz="3600" i="1" dirty="0">
                <a:solidFill>
                  <a:srgbClr val="000099"/>
                </a:solidFill>
              </a:rPr>
              <a:t> </a:t>
            </a:r>
            <a:r>
              <a:rPr lang="en-US" sz="3600" i="1" dirty="0" err="1">
                <a:solidFill>
                  <a:srgbClr val="000099"/>
                </a:solidFill>
              </a:rPr>
              <a:t>batay</a:t>
            </a:r>
            <a:r>
              <a:rPr lang="en-US" sz="3600" i="1" dirty="0">
                <a:solidFill>
                  <a:srgbClr val="000099"/>
                </a:solidFill>
              </a:rPr>
              <a:t> </a:t>
            </a:r>
            <a:r>
              <a:rPr lang="en-US" sz="3600" i="1" dirty="0" err="1">
                <a:solidFill>
                  <a:srgbClr val="000099"/>
                </a:solidFill>
              </a:rPr>
              <a:t>sa</a:t>
            </a:r>
            <a:r>
              <a:rPr lang="en-US" sz="3600" i="1" dirty="0">
                <a:solidFill>
                  <a:srgbClr val="000099"/>
                </a:solidFill>
              </a:rPr>
              <a:t> </a:t>
            </a:r>
            <a:r>
              <a:rPr lang="en-US" sz="3600" i="1" dirty="0" err="1">
                <a:solidFill>
                  <a:srgbClr val="000099"/>
                </a:solidFill>
              </a:rPr>
              <a:t>pagiging</a:t>
            </a:r>
            <a:r>
              <a:rPr lang="en-US" sz="3600" i="1" dirty="0">
                <a:solidFill>
                  <a:srgbClr val="000099"/>
                </a:solidFill>
              </a:rPr>
              <a:t> </a:t>
            </a:r>
            <a:r>
              <a:rPr lang="en-US" sz="3600" i="1" dirty="0" err="1">
                <a:solidFill>
                  <a:srgbClr val="000099"/>
                </a:solidFill>
              </a:rPr>
              <a:t>karapat-dapat</a:t>
            </a:r>
            <a:r>
              <a:rPr lang="en-US" sz="3600" i="1" dirty="0">
                <a:solidFill>
                  <a:srgbClr val="000099"/>
                </a:solidFill>
              </a:rPr>
              <a:t>.   </a:t>
            </a:r>
            <a:endParaRPr lang="en-US" sz="3600" dirty="0" smtClean="0">
              <a:solidFill>
                <a:srgbClr val="000099"/>
              </a:solidFill>
            </a:endParaRPr>
          </a:p>
        </p:txBody>
      </p:sp>
      <p:pic>
        <p:nvPicPr>
          <p:cNvPr id="4" name="Picture 10" descr="http://www.nepad.org/system/files/images/UN-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CEDDC02D-9C36-45D3-AB0C-296EFC812A94}" type="slidenum">
              <a:rPr lang="en-PH" smtClean="0"/>
              <a:t>3</a:t>
            </a:fld>
            <a:endParaRPr lang="en-PH"/>
          </a:p>
        </p:txBody>
      </p:sp>
      <p:sp>
        <p:nvSpPr>
          <p:cNvPr id="5" name="Date Placeholder 4"/>
          <p:cNvSpPr>
            <a:spLocks noGrp="1"/>
          </p:cNvSpPr>
          <p:nvPr>
            <p:ph type="dt" sz="half" idx="10"/>
          </p:nvPr>
        </p:nvSpPr>
        <p:spPr/>
        <p:txBody>
          <a:bodyPr/>
          <a:lstStyle/>
          <a:p>
            <a:r>
              <a:rPr lang="en-US" smtClean="0"/>
              <a:t>i-Pantawid eFDS 10</a:t>
            </a:r>
            <a:endParaRPr lang="en-PH"/>
          </a:p>
        </p:txBody>
      </p:sp>
    </p:spTree>
    <p:extLst>
      <p:ext uri="{BB962C8B-B14F-4D97-AF65-F5344CB8AC3E}">
        <p14:creationId xmlns:p14="http://schemas.microsoft.com/office/powerpoint/2010/main" val="1447693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en-PH" sz="3600" dirty="0" err="1" smtClean="0"/>
              <a:t>Millenium</a:t>
            </a:r>
            <a:r>
              <a:rPr lang="en-PH" sz="3600" dirty="0" smtClean="0"/>
              <a:t> Development Goal #2</a:t>
            </a:r>
            <a:endParaRPr lang="en-PH" sz="3600" dirty="0"/>
          </a:p>
        </p:txBody>
      </p:sp>
      <p:sp>
        <p:nvSpPr>
          <p:cNvPr id="5" name="Content Placeholder 4"/>
          <p:cNvSpPr>
            <a:spLocks noGrp="1"/>
          </p:cNvSpPr>
          <p:nvPr>
            <p:ph idx="1"/>
          </p:nvPr>
        </p:nvSpPr>
        <p:spPr>
          <a:xfrm>
            <a:off x="403412" y="1752600"/>
            <a:ext cx="8229600" cy="5105400"/>
          </a:xfrm>
        </p:spPr>
        <p:txBody>
          <a:bodyPr>
            <a:normAutofit fontScale="85000" lnSpcReduction="10000"/>
          </a:bodyPr>
          <a:lstStyle/>
          <a:p>
            <a:r>
              <a:rPr lang="en-PH" dirty="0" smtClean="0"/>
              <a:t>K-12 Program (see next slide)</a:t>
            </a:r>
          </a:p>
          <a:p>
            <a:r>
              <a:rPr lang="en-PH" dirty="0" smtClean="0"/>
              <a:t>Republic Act No. 10157 approved on January 20, 2012 otherwise known as “An Act Institutionalizing the Kindergarten Education Into the Basic Education System and Appropriating Funds Therefore”</a:t>
            </a:r>
          </a:p>
          <a:p>
            <a:r>
              <a:rPr lang="en-PH" dirty="0" err="1" smtClean="0"/>
              <a:t>Abot</a:t>
            </a:r>
            <a:r>
              <a:rPr lang="en-PH" dirty="0" smtClean="0"/>
              <a:t> </a:t>
            </a:r>
            <a:r>
              <a:rPr lang="en-PH" dirty="0" err="1" smtClean="0"/>
              <a:t>Alam</a:t>
            </a:r>
            <a:r>
              <a:rPr lang="en-PH" dirty="0"/>
              <a:t> Program - to locate the out-of-school youth (OSY) nationwide who are 15 to 30 years old and who have not completed basic/higher education or who are unemployed, and to mobilize and harmonize programs which will address these OSYs’ needs and </a:t>
            </a:r>
            <a:r>
              <a:rPr lang="en-PH" dirty="0" smtClean="0"/>
              <a:t>aspirations</a:t>
            </a:r>
            <a:endParaRPr lang="en-PH" dirty="0"/>
          </a:p>
          <a:p>
            <a:r>
              <a:rPr lang="en-PH" dirty="0" smtClean="0"/>
              <a:t>Early Registration Day (January)</a:t>
            </a:r>
          </a:p>
          <a:p>
            <a:r>
              <a:rPr lang="en-PH" dirty="0" smtClean="0"/>
              <a:t>Alternative Learning System (ALS)</a:t>
            </a:r>
          </a:p>
        </p:txBody>
      </p:sp>
      <p:sp>
        <p:nvSpPr>
          <p:cNvPr id="2" name="Date Placeholder 1"/>
          <p:cNvSpPr>
            <a:spLocks noGrp="1"/>
          </p:cNvSpPr>
          <p:nvPr>
            <p:ph type="dt" sz="half" idx="10"/>
          </p:nvPr>
        </p:nvSpPr>
        <p:spPr/>
        <p:txBody>
          <a:bodyPr/>
          <a:lstStyle/>
          <a:p>
            <a:r>
              <a:rPr lang="en-US" smtClean="0"/>
              <a:t>i-Pantawid eFDS 10</a:t>
            </a:r>
            <a:endParaRPr lang="en-PH" dirty="0"/>
          </a:p>
        </p:txBody>
      </p:sp>
      <p:sp>
        <p:nvSpPr>
          <p:cNvPr id="3" name="Slide Number Placeholder 2"/>
          <p:cNvSpPr>
            <a:spLocks noGrp="1"/>
          </p:cNvSpPr>
          <p:nvPr>
            <p:ph type="sldNum" sz="quarter" idx="12"/>
          </p:nvPr>
        </p:nvSpPr>
        <p:spPr/>
        <p:txBody>
          <a:bodyPr/>
          <a:lstStyle/>
          <a:p>
            <a:fld id="{CEDDC02D-9C36-45D3-AB0C-296EFC812A94}" type="slidenum">
              <a:rPr lang="en-PH" smtClean="0"/>
              <a:t>4</a:t>
            </a:fld>
            <a:endParaRPr lang="en-PH"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228599"/>
            <a:ext cx="1799665" cy="1799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3569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6600" dirty="0" smtClean="0">
                <a:solidFill>
                  <a:srgbClr val="00823B"/>
                </a:solidFill>
              </a:rPr>
              <a:t>K - 12</a:t>
            </a:r>
            <a:endParaRPr lang="en-PH" sz="6600" dirty="0">
              <a:solidFill>
                <a:srgbClr val="00823B"/>
              </a:solidFill>
            </a:endParaRPr>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PH" i="1" dirty="0" smtClean="0"/>
              <a:t>“</a:t>
            </a:r>
            <a:r>
              <a:rPr lang="en-PH" i="1" dirty="0" err="1" smtClean="0"/>
              <a:t>Naninindigan</a:t>
            </a:r>
            <a:r>
              <a:rPr lang="en-PH" i="1" dirty="0" smtClean="0"/>
              <a:t> </a:t>
            </a:r>
            <a:r>
              <a:rPr lang="en-PH" i="1" dirty="0"/>
              <a:t>pa </a:t>
            </a:r>
            <a:r>
              <a:rPr lang="en-PH" i="1" dirty="0" err="1"/>
              <a:t>rin</a:t>
            </a:r>
            <a:r>
              <a:rPr lang="en-PH" i="1" dirty="0"/>
              <a:t> </a:t>
            </a:r>
            <a:r>
              <a:rPr lang="en-PH" i="1" dirty="0" err="1"/>
              <a:t>po</a:t>
            </a:r>
            <a:r>
              <a:rPr lang="en-PH" i="1" dirty="0"/>
              <a:t> </a:t>
            </a:r>
            <a:r>
              <a:rPr lang="en-PH" i="1" dirty="0" err="1"/>
              <a:t>tayo</a:t>
            </a:r>
            <a:r>
              <a:rPr lang="en-PH" i="1" dirty="0"/>
              <a:t> </a:t>
            </a:r>
            <a:r>
              <a:rPr lang="en-PH" i="1" dirty="0" err="1"/>
              <a:t>sa</a:t>
            </a:r>
            <a:r>
              <a:rPr lang="en-PH" i="1" dirty="0"/>
              <a:t> </a:t>
            </a:r>
            <a:r>
              <a:rPr lang="en-PH" i="1" dirty="0" err="1"/>
              <a:t>ipinangako</a:t>
            </a:r>
            <a:r>
              <a:rPr lang="en-PH" i="1" dirty="0"/>
              <a:t> </a:t>
            </a:r>
            <a:r>
              <a:rPr lang="en-PH" i="1" dirty="0" err="1"/>
              <a:t>nating</a:t>
            </a:r>
            <a:r>
              <a:rPr lang="en-PH" i="1" dirty="0"/>
              <a:t> </a:t>
            </a:r>
            <a:r>
              <a:rPr lang="en-PH" i="1" dirty="0" err="1"/>
              <a:t>pagbabago</a:t>
            </a:r>
            <a:r>
              <a:rPr lang="en-PH" i="1" dirty="0"/>
              <a:t> </a:t>
            </a:r>
            <a:r>
              <a:rPr lang="en-PH" i="1" dirty="0" err="1"/>
              <a:t>sa</a:t>
            </a:r>
            <a:r>
              <a:rPr lang="en-PH" i="1" dirty="0"/>
              <a:t> </a:t>
            </a:r>
            <a:r>
              <a:rPr lang="en-PH" i="1" dirty="0" err="1"/>
              <a:t>edukasyon</a:t>
            </a:r>
            <a:r>
              <a:rPr lang="en-PH" i="1" dirty="0"/>
              <a:t>: </a:t>
            </a:r>
            <a:r>
              <a:rPr lang="en-PH" i="1" dirty="0" err="1"/>
              <a:t>ang</a:t>
            </a:r>
            <a:r>
              <a:rPr lang="en-PH" i="1" dirty="0"/>
              <a:t> </a:t>
            </a:r>
            <a:r>
              <a:rPr lang="en-PH" i="1" dirty="0" err="1"/>
              <a:t>gawin</a:t>
            </a:r>
            <a:r>
              <a:rPr lang="en-PH" i="1" dirty="0"/>
              <a:t> </a:t>
            </a:r>
            <a:r>
              <a:rPr lang="en-PH" i="1" dirty="0" err="1"/>
              <a:t>itong</a:t>
            </a:r>
            <a:r>
              <a:rPr lang="en-PH" i="1" dirty="0"/>
              <a:t> </a:t>
            </a:r>
            <a:r>
              <a:rPr lang="en-PH" i="1" dirty="0" err="1"/>
              <a:t>sentral</a:t>
            </a:r>
            <a:r>
              <a:rPr lang="en-PH" i="1" dirty="0"/>
              <a:t> </a:t>
            </a:r>
            <a:r>
              <a:rPr lang="en-PH" i="1" dirty="0" err="1"/>
              <a:t>na</a:t>
            </a:r>
            <a:r>
              <a:rPr lang="en-PH" i="1" dirty="0"/>
              <a:t> </a:t>
            </a:r>
            <a:r>
              <a:rPr lang="en-PH" i="1" dirty="0" err="1"/>
              <a:t>estratehiya</a:t>
            </a:r>
            <a:r>
              <a:rPr lang="en-PH" i="1" dirty="0"/>
              <a:t> </a:t>
            </a:r>
            <a:r>
              <a:rPr lang="en-PH" i="1" dirty="0" err="1"/>
              <a:t>sa</a:t>
            </a:r>
            <a:r>
              <a:rPr lang="en-PH" i="1" dirty="0"/>
              <a:t> </a:t>
            </a:r>
            <a:r>
              <a:rPr lang="en-PH" i="1" dirty="0" err="1"/>
              <a:t>pamumuhunan</a:t>
            </a:r>
            <a:r>
              <a:rPr lang="en-PH" i="1" dirty="0"/>
              <a:t> </a:t>
            </a:r>
            <a:r>
              <a:rPr lang="en-PH" i="1" dirty="0" err="1"/>
              <a:t>sa</a:t>
            </a:r>
            <a:r>
              <a:rPr lang="en-PH" i="1" dirty="0"/>
              <a:t> </a:t>
            </a:r>
            <a:r>
              <a:rPr lang="en-PH" i="1" dirty="0" err="1"/>
              <a:t>pinakamahalaga</a:t>
            </a:r>
            <a:r>
              <a:rPr lang="en-PH" i="1" dirty="0"/>
              <a:t> </a:t>
            </a:r>
            <a:r>
              <a:rPr lang="en-PH" i="1" dirty="0" err="1"/>
              <a:t>nating</a:t>
            </a:r>
            <a:r>
              <a:rPr lang="en-PH" i="1" dirty="0"/>
              <a:t> </a:t>
            </a:r>
            <a:r>
              <a:rPr lang="en-PH" i="1" dirty="0" err="1"/>
              <a:t>yaman</a:t>
            </a:r>
            <a:r>
              <a:rPr lang="en-PH" i="1" dirty="0"/>
              <a:t>: </a:t>
            </a:r>
            <a:r>
              <a:rPr lang="en-PH" i="1" dirty="0" err="1"/>
              <a:t>ang</a:t>
            </a:r>
            <a:r>
              <a:rPr lang="en-PH" i="1" dirty="0"/>
              <a:t> </a:t>
            </a:r>
            <a:r>
              <a:rPr lang="en-PH" i="1" dirty="0" err="1"/>
              <a:t>mamamayang</a:t>
            </a:r>
            <a:r>
              <a:rPr lang="en-PH" i="1" dirty="0"/>
              <a:t> Pilipino. Sa K to 12, </a:t>
            </a:r>
            <a:r>
              <a:rPr lang="en-PH" i="1" dirty="0" err="1"/>
              <a:t>tiwala</a:t>
            </a:r>
            <a:r>
              <a:rPr lang="en-PH" i="1" dirty="0"/>
              <a:t> </a:t>
            </a:r>
            <a:r>
              <a:rPr lang="en-PH" i="1" dirty="0" err="1"/>
              <a:t>tayong</a:t>
            </a:r>
            <a:r>
              <a:rPr lang="en-PH" i="1" dirty="0"/>
              <a:t> </a:t>
            </a:r>
            <a:r>
              <a:rPr lang="en-PH" i="1" dirty="0" err="1"/>
              <a:t>mabibigyang-lakas</a:t>
            </a:r>
            <a:r>
              <a:rPr lang="en-PH" i="1" dirty="0"/>
              <a:t> </a:t>
            </a:r>
            <a:r>
              <a:rPr lang="en-PH" i="1" dirty="0" err="1"/>
              <a:t>si</a:t>
            </a:r>
            <a:r>
              <a:rPr lang="en-PH" i="1" dirty="0"/>
              <a:t> Juan </a:t>
            </a:r>
            <a:r>
              <a:rPr lang="en-PH" i="1" dirty="0" err="1"/>
              <a:t>dela</a:t>
            </a:r>
            <a:r>
              <a:rPr lang="en-PH" i="1" dirty="0"/>
              <a:t> Cruz </a:t>
            </a:r>
            <a:r>
              <a:rPr lang="en-PH" i="1" dirty="0" err="1"/>
              <a:t>upang</a:t>
            </a:r>
            <a:r>
              <a:rPr lang="en-PH" i="1" dirty="0"/>
              <a:t> </a:t>
            </a:r>
            <a:r>
              <a:rPr lang="en-PH" i="1" dirty="0" err="1"/>
              <a:t>mapaunlad</a:t>
            </a:r>
            <a:r>
              <a:rPr lang="en-PH" i="1" dirty="0"/>
              <a:t>—</a:t>
            </a:r>
            <a:r>
              <a:rPr lang="en-PH" i="1" dirty="0" err="1"/>
              <a:t>hindi</a:t>
            </a:r>
            <a:r>
              <a:rPr lang="en-PH" i="1" dirty="0"/>
              <a:t> </a:t>
            </a:r>
            <a:r>
              <a:rPr lang="en-PH" i="1" dirty="0" err="1"/>
              <a:t>lamang</a:t>
            </a:r>
            <a:r>
              <a:rPr lang="en-PH" i="1" dirty="0"/>
              <a:t> </a:t>
            </a:r>
            <a:r>
              <a:rPr lang="en-PH" i="1" dirty="0" err="1"/>
              <a:t>ang</a:t>
            </a:r>
            <a:r>
              <a:rPr lang="en-PH" i="1" dirty="0"/>
              <a:t> </a:t>
            </a:r>
            <a:r>
              <a:rPr lang="en-PH" i="1" dirty="0" err="1"/>
              <a:t>kanyang</a:t>
            </a:r>
            <a:r>
              <a:rPr lang="en-PH" i="1" dirty="0"/>
              <a:t> </a:t>
            </a:r>
            <a:r>
              <a:rPr lang="en-PH" i="1" dirty="0" err="1"/>
              <a:t>sarili</a:t>
            </a:r>
            <a:r>
              <a:rPr lang="en-PH" i="1" dirty="0"/>
              <a:t> at </a:t>
            </a:r>
            <a:r>
              <a:rPr lang="en-PH" i="1" dirty="0" err="1"/>
              <a:t>pamilya</a:t>
            </a:r>
            <a:r>
              <a:rPr lang="en-PH" i="1" dirty="0"/>
              <a:t>—</a:t>
            </a:r>
            <a:r>
              <a:rPr lang="en-PH" i="1" dirty="0" err="1"/>
              <a:t>kundi</a:t>
            </a:r>
            <a:r>
              <a:rPr lang="en-PH" i="1" dirty="0"/>
              <a:t> </a:t>
            </a:r>
            <a:r>
              <a:rPr lang="en-PH" i="1" dirty="0" err="1"/>
              <a:t>maging</a:t>
            </a:r>
            <a:r>
              <a:rPr lang="en-PH" i="1" dirty="0"/>
              <a:t> </a:t>
            </a:r>
            <a:r>
              <a:rPr lang="en-PH" i="1" dirty="0" err="1"/>
              <a:t>ang</a:t>
            </a:r>
            <a:r>
              <a:rPr lang="en-PH" i="1" dirty="0"/>
              <a:t> </a:t>
            </a:r>
            <a:r>
              <a:rPr lang="en-PH" i="1" dirty="0" err="1"/>
              <a:t>buong</a:t>
            </a:r>
            <a:r>
              <a:rPr lang="en-PH" i="1" dirty="0"/>
              <a:t> </a:t>
            </a:r>
            <a:r>
              <a:rPr lang="en-PH" i="1" dirty="0" err="1"/>
              <a:t>bansa</a:t>
            </a:r>
            <a:r>
              <a:rPr lang="en-PH" i="1" dirty="0" smtClean="0"/>
              <a:t>.”</a:t>
            </a:r>
          </a:p>
          <a:p>
            <a:pPr marL="0" indent="0">
              <a:buNone/>
            </a:pPr>
            <a:r>
              <a:rPr lang="en-PH" dirty="0" smtClean="0"/>
              <a:t> </a:t>
            </a:r>
            <a:r>
              <a:rPr lang="en-PH" dirty="0"/>
              <a:t>– </a:t>
            </a:r>
            <a:r>
              <a:rPr lang="en-PH" dirty="0" err="1"/>
              <a:t>Pangulong</a:t>
            </a:r>
            <a:r>
              <a:rPr lang="en-PH" dirty="0"/>
              <a:t> </a:t>
            </a:r>
            <a:r>
              <a:rPr lang="en-PH" dirty="0" err="1"/>
              <a:t>Benigno</a:t>
            </a:r>
            <a:r>
              <a:rPr lang="en-PH" dirty="0"/>
              <a:t> S. Aquino III</a:t>
            </a:r>
          </a:p>
        </p:txBody>
      </p:sp>
      <p:sp>
        <p:nvSpPr>
          <p:cNvPr id="4" name="Date Placeholder 3"/>
          <p:cNvSpPr>
            <a:spLocks noGrp="1"/>
          </p:cNvSpPr>
          <p:nvPr>
            <p:ph type="dt" sz="half" idx="10"/>
          </p:nvPr>
        </p:nvSpPr>
        <p:spPr/>
        <p:txBody>
          <a:bodyPr/>
          <a:lstStyle/>
          <a:p>
            <a:r>
              <a:rPr lang="en-US" smtClean="0"/>
              <a:t>i-Pantawid eFDS 10</a:t>
            </a:r>
            <a:endParaRPr lang="en-PH"/>
          </a:p>
        </p:txBody>
      </p:sp>
      <p:sp>
        <p:nvSpPr>
          <p:cNvPr id="5" name="Slide Number Placeholder 4"/>
          <p:cNvSpPr>
            <a:spLocks noGrp="1"/>
          </p:cNvSpPr>
          <p:nvPr>
            <p:ph type="sldNum" sz="quarter" idx="12"/>
          </p:nvPr>
        </p:nvSpPr>
        <p:spPr/>
        <p:txBody>
          <a:bodyPr/>
          <a:lstStyle/>
          <a:p>
            <a:fld id="{CEDDC02D-9C36-45D3-AB0C-296EFC812A94}" type="slidenum">
              <a:rPr lang="en-PH" smtClean="0"/>
              <a:pPr/>
              <a:t>5</a:t>
            </a:fld>
            <a:endParaRPr lang="en-PH" dirty="0"/>
          </a:p>
        </p:txBody>
      </p:sp>
    </p:spTree>
    <p:extLst>
      <p:ext uri="{BB962C8B-B14F-4D97-AF65-F5344CB8AC3E}">
        <p14:creationId xmlns:p14="http://schemas.microsoft.com/office/powerpoint/2010/main" val="3303715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i-Pantawid eFDS 10</a:t>
            </a:r>
            <a:endParaRPr lang="en-PH"/>
          </a:p>
        </p:txBody>
      </p:sp>
      <p:sp>
        <p:nvSpPr>
          <p:cNvPr id="5" name="Slide Number Placeholder 4"/>
          <p:cNvSpPr>
            <a:spLocks noGrp="1"/>
          </p:cNvSpPr>
          <p:nvPr>
            <p:ph type="sldNum" sz="quarter" idx="12"/>
          </p:nvPr>
        </p:nvSpPr>
        <p:spPr/>
        <p:txBody>
          <a:bodyPr/>
          <a:lstStyle/>
          <a:p>
            <a:fld id="{CEDDC02D-9C36-45D3-AB0C-296EFC812A94}" type="slidenum">
              <a:rPr lang="en-PH" smtClean="0"/>
              <a:pPr/>
              <a:t>6</a:t>
            </a:fld>
            <a:endParaRPr lang="en-PH" dirty="0"/>
          </a:p>
        </p:txBody>
      </p:sp>
      <p:sp>
        <p:nvSpPr>
          <p:cNvPr id="6" name="TextBox 5"/>
          <p:cNvSpPr txBox="1"/>
          <p:nvPr/>
        </p:nvSpPr>
        <p:spPr>
          <a:xfrm>
            <a:off x="304800" y="609600"/>
            <a:ext cx="8610600" cy="3108543"/>
          </a:xfrm>
          <a:prstGeom prst="rect">
            <a:avLst/>
          </a:prstGeom>
          <a:noFill/>
        </p:spPr>
        <p:txBody>
          <a:bodyPr wrap="square" rtlCol="0">
            <a:spAutoFit/>
          </a:bodyPr>
          <a:lstStyle/>
          <a:p>
            <a:r>
              <a:rPr lang="en-PH" sz="2800" dirty="0"/>
              <a:t>The K to 12 Program covers </a:t>
            </a:r>
            <a:r>
              <a:rPr lang="en-PH" sz="2800" b="1" dirty="0"/>
              <a:t>Kindergarten and 12 years of basic education (six years of primary education, four years of Junior High School, and two years of Senior High </a:t>
            </a:r>
            <a:r>
              <a:rPr lang="en-PH" sz="2800" b="1" dirty="0" smtClean="0"/>
              <a:t>School])</a:t>
            </a:r>
            <a:r>
              <a:rPr lang="en-PH" sz="2800" dirty="0" smtClean="0"/>
              <a:t> </a:t>
            </a:r>
            <a:r>
              <a:rPr lang="en-PH" sz="2800" dirty="0"/>
              <a:t>to provide sufficient time for mastery of concepts and skills, develop lifelong learners, and prepare graduates for tertiary education, middle-level skills development, employment, and entrepreneurship.</a:t>
            </a:r>
          </a:p>
        </p:txBody>
      </p:sp>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14862" t="39950" r="14860" b="23693"/>
          <a:stretch/>
        </p:blipFill>
        <p:spPr bwMode="auto">
          <a:xfrm>
            <a:off x="0" y="3581400"/>
            <a:ext cx="9144000" cy="2659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8000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7</a:t>
            </a:fld>
            <a:endParaRPr lang="en-PH"/>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251" t="16941" r="21584" b="6250"/>
          <a:stretch/>
        </p:blipFill>
        <p:spPr bwMode="auto">
          <a:xfrm>
            <a:off x="914400" y="1185881"/>
            <a:ext cx="7567863" cy="5618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250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5" name="Content Placeholder 4"/>
          <p:cNvSpPr>
            <a:spLocks noGrp="1"/>
          </p:cNvSpPr>
          <p:nvPr>
            <p:ph idx="1"/>
          </p:nvPr>
        </p:nvSpPr>
        <p:spPr>
          <a:xfrm>
            <a:off x="457200" y="990600"/>
            <a:ext cx="8229600" cy="5638800"/>
          </a:xfrm>
        </p:spPr>
        <p:txBody>
          <a:bodyPr>
            <a:normAutofit fontScale="62500" lnSpcReduction="20000"/>
          </a:bodyPr>
          <a:lstStyle/>
          <a:p>
            <a:pPr marL="0" indent="0">
              <a:buNone/>
            </a:pPr>
            <a:r>
              <a:rPr lang="en-PH" b="1" dirty="0" smtClean="0">
                <a:solidFill>
                  <a:srgbClr val="003192"/>
                </a:solidFill>
              </a:rPr>
              <a:t>c. The </a:t>
            </a:r>
            <a:r>
              <a:rPr lang="en-PH" b="1" dirty="0">
                <a:solidFill>
                  <a:srgbClr val="003192"/>
                </a:solidFill>
              </a:rPr>
              <a:t>Parents-Teachers Association (PTA) may collect contributions starting August 2012 only after presenting to their members and to the school head/principal a Report on the Utilization of the Previous School Year’s Collections and the SY 2012 Proposed Budget with Program of Activities taking into account the following:</a:t>
            </a:r>
          </a:p>
          <a:p>
            <a:pPr marL="0" indent="0">
              <a:buNone/>
            </a:pPr>
            <a:r>
              <a:rPr lang="en-PH" dirty="0"/>
              <a:t>i. The amount of contributions to the PTA shall be agreed upon during the General Assembly pursuant to </a:t>
            </a:r>
            <a:r>
              <a:rPr lang="en-PH" dirty="0" err="1"/>
              <a:t>DepEd</a:t>
            </a:r>
            <a:r>
              <a:rPr lang="en-PH" dirty="0"/>
              <a:t> Order No. 54, s. 2009; and shall be concurred in by the school head/principal. (</a:t>
            </a:r>
            <a:r>
              <a:rPr lang="en-PH" b="1" dirty="0">
                <a:solidFill>
                  <a:srgbClr val="C00000"/>
                </a:solidFill>
              </a:rPr>
              <a:t>The concurrence of the school head/ principal on the amount of voluntary school contributions shall not be interpreted to mean that the contributions are mandatory</a:t>
            </a:r>
            <a:r>
              <a:rPr lang="en-PH" dirty="0"/>
              <a:t>).</a:t>
            </a:r>
          </a:p>
          <a:p>
            <a:pPr marL="0" indent="0">
              <a:buNone/>
            </a:pPr>
            <a:r>
              <a:rPr lang="en-PH" dirty="0"/>
              <a:t>ii. The PTAs are enjoined to </a:t>
            </a:r>
            <a:r>
              <a:rPr lang="en-PH" b="1" dirty="0">
                <a:solidFill>
                  <a:srgbClr val="C00000"/>
                </a:solidFill>
              </a:rPr>
              <a:t>refrain from setting exorbitant amounts for voluntary school contributions</a:t>
            </a:r>
            <a:r>
              <a:rPr lang="en-PH" dirty="0"/>
              <a:t>. In consideration of the many expenses that parents incur in sending their children to school, the PTAs are encouraged to minimize the amount of contributions for graduation ceremonies and extra-curricular activities as well as minimize requests for in-kind contributions.</a:t>
            </a:r>
          </a:p>
          <a:p>
            <a:pPr marL="0" indent="0">
              <a:buNone/>
            </a:pPr>
            <a:r>
              <a:rPr lang="en-PH" dirty="0"/>
              <a:t>iii. </a:t>
            </a:r>
            <a:r>
              <a:rPr lang="en-PH" b="1" dirty="0">
                <a:solidFill>
                  <a:srgbClr val="C00000"/>
                </a:solidFill>
              </a:rPr>
              <a:t>The contributions to the PTA shall be on a per member basis, regardless of the number of children that the member has enrolled in the school</a:t>
            </a:r>
            <a:r>
              <a:rPr lang="en-PH" b="1" dirty="0"/>
              <a:t>;</a:t>
            </a:r>
          </a:p>
          <a:p>
            <a:pPr marL="0" indent="0">
              <a:buNone/>
            </a:pPr>
            <a:r>
              <a:rPr lang="en-PH" dirty="0"/>
              <a:t>iv. The PTAs are encouraged to open and maintain a bank account to manage its collections and budget; and</a:t>
            </a:r>
          </a:p>
          <a:p>
            <a:pPr marL="0" indent="0">
              <a:buNone/>
            </a:pPr>
            <a:r>
              <a:rPr lang="en-PH" dirty="0"/>
              <a:t>v. The Division PTA Affairs Committee shall strictly monitor the activities of the PTAs and their compliance with reports and other requirements</a:t>
            </a:r>
            <a:r>
              <a:rPr lang="en-PH" dirty="0" smtClean="0"/>
              <a:t>.</a:t>
            </a:r>
            <a:endParaRPr lang="en-PH" dirty="0"/>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8</a:t>
            </a:fld>
            <a:endParaRPr lang="en-PH"/>
          </a:p>
        </p:txBody>
      </p:sp>
    </p:spTree>
    <p:extLst>
      <p:ext uri="{BB962C8B-B14F-4D97-AF65-F5344CB8AC3E}">
        <p14:creationId xmlns:p14="http://schemas.microsoft.com/office/powerpoint/2010/main" val="3218270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PH" sz="4000" dirty="0" err="1" smtClean="0">
                <a:solidFill>
                  <a:srgbClr val="00823B"/>
                </a:solidFill>
              </a:rPr>
              <a:t>DepEd</a:t>
            </a:r>
            <a:r>
              <a:rPr lang="en-PH" sz="4000" dirty="0" smtClean="0">
                <a:solidFill>
                  <a:srgbClr val="00823B"/>
                </a:solidFill>
              </a:rPr>
              <a:t> Order No. 21, Series of 2012</a:t>
            </a:r>
            <a:endParaRPr lang="en-PH" sz="4000" dirty="0">
              <a:solidFill>
                <a:srgbClr val="00823B"/>
              </a:solidFill>
            </a:endParaRPr>
          </a:p>
        </p:txBody>
      </p:sp>
      <p:sp>
        <p:nvSpPr>
          <p:cNvPr id="5" name="Content Placeholder 4"/>
          <p:cNvSpPr>
            <a:spLocks noGrp="1"/>
          </p:cNvSpPr>
          <p:nvPr>
            <p:ph idx="1"/>
          </p:nvPr>
        </p:nvSpPr>
        <p:spPr>
          <a:xfrm>
            <a:off x="457200" y="990600"/>
            <a:ext cx="8229600" cy="5638800"/>
          </a:xfrm>
        </p:spPr>
        <p:txBody>
          <a:bodyPr>
            <a:normAutofit fontScale="47500" lnSpcReduction="20000"/>
          </a:bodyPr>
          <a:lstStyle/>
          <a:p>
            <a:pPr marL="0" indent="0">
              <a:buNone/>
            </a:pPr>
            <a:r>
              <a:rPr lang="en-PH" dirty="0"/>
              <a:t>d. The publication of the school newspaper, although not mandatory, is strongly encouraged in line with the promotion of the campus journalism program at the elementary and secondary levels. The school publication fee shall be set at the school level. Elementary pupil shall not pay more than Sixty Pesos (PhP60.00), and high school student, Ninety Pesos (PhP90.00) per </a:t>
            </a:r>
            <a:r>
              <a:rPr lang="en-PH" dirty="0" err="1"/>
              <a:t>DepED</a:t>
            </a:r>
            <a:r>
              <a:rPr lang="en-PH" dirty="0"/>
              <a:t> Order No. 19, s. 2008</a:t>
            </a:r>
            <a:r>
              <a:rPr lang="en-PH" dirty="0" smtClean="0"/>
              <a:t>.</a:t>
            </a:r>
          </a:p>
          <a:p>
            <a:pPr marL="0" indent="0">
              <a:buNone/>
            </a:pPr>
            <a:r>
              <a:rPr lang="en-PH" dirty="0"/>
              <a:t/>
            </a:r>
            <a:br>
              <a:rPr lang="en-PH" dirty="0"/>
            </a:br>
            <a:r>
              <a:rPr lang="en-PH" dirty="0">
                <a:solidFill>
                  <a:srgbClr val="003192"/>
                </a:solidFill>
              </a:rPr>
              <a:t>e. No teacher, school official nor school personnel shall collect fees or contributions, nor shall they be entrusted with the safekeeping and disbursement of collections made by the PTA pursuant to the Code of Ethics for Professional Teachers (as provided for in Article XI of Republic Act. No. 7836). Teachers shall not act, directly or indirectly, as agent of any commercial venture, nor shall they be financially interested, of which they can exercise official influence. Hence, teachers, school officials and school personnel are prohibited from selling or requiring the purchase of locally- produced workbooks, instructional materials, test booklets, school supplies and other items</a:t>
            </a:r>
            <a:r>
              <a:rPr lang="en-PH" dirty="0" smtClean="0">
                <a:solidFill>
                  <a:srgbClr val="003192"/>
                </a:solidFill>
              </a:rPr>
              <a:t>;</a:t>
            </a:r>
          </a:p>
          <a:p>
            <a:pPr marL="0" indent="0">
              <a:buNone/>
            </a:pPr>
            <a:r>
              <a:rPr lang="en-PH" dirty="0">
                <a:solidFill>
                  <a:srgbClr val="003192"/>
                </a:solidFill>
              </a:rPr>
              <a:t/>
            </a:r>
            <a:br>
              <a:rPr lang="en-PH" dirty="0">
                <a:solidFill>
                  <a:srgbClr val="003192"/>
                </a:solidFill>
              </a:rPr>
            </a:br>
            <a:r>
              <a:rPr lang="en-PH" dirty="0"/>
              <a:t>f. The membership fees for student/pupil organizations shall be set by the organization subject to existing school policies on student organizations</a:t>
            </a:r>
            <a:r>
              <a:rPr lang="en-PH" dirty="0" smtClean="0"/>
              <a:t>.</a:t>
            </a:r>
          </a:p>
          <a:p>
            <a:pPr marL="0" indent="0">
              <a:buNone/>
            </a:pPr>
            <a:r>
              <a:rPr lang="en-PH" dirty="0"/>
              <a:t/>
            </a:r>
            <a:br>
              <a:rPr lang="en-PH" dirty="0"/>
            </a:br>
            <a:r>
              <a:rPr lang="en-PH" dirty="0">
                <a:solidFill>
                  <a:srgbClr val="003192"/>
                </a:solidFill>
              </a:rPr>
              <a:t>g. If the collection of school publication fees and other club memberships are coursed through the PTA as requested by the concerned organization, the amount collected shall immediately be remitted to the school or organization on the day of collection. No service fee shall be charged to the school or pupil/student organization by the PTA</a:t>
            </a:r>
            <a:r>
              <a:rPr lang="en-PH" dirty="0" smtClean="0">
                <a:solidFill>
                  <a:srgbClr val="003192"/>
                </a:solidFill>
              </a:rPr>
              <a:t>.</a:t>
            </a:r>
          </a:p>
          <a:p>
            <a:pPr marL="0" indent="0">
              <a:buNone/>
            </a:pPr>
            <a:r>
              <a:rPr lang="en-PH" dirty="0">
                <a:solidFill>
                  <a:srgbClr val="003192"/>
                </a:solidFill>
              </a:rPr>
              <a:t/>
            </a:r>
            <a:br>
              <a:rPr lang="en-PH" dirty="0">
                <a:solidFill>
                  <a:srgbClr val="003192"/>
                </a:solidFill>
              </a:rPr>
            </a:br>
            <a:r>
              <a:rPr lang="en-PH" dirty="0"/>
              <a:t>h. It is stressed that </a:t>
            </a:r>
            <a:r>
              <a:rPr lang="en-PH" b="1" dirty="0">
                <a:solidFill>
                  <a:srgbClr val="C00000"/>
                </a:solidFill>
              </a:rPr>
              <a:t>in no case shall non-payment of voluntary school contributions or membership fees be made a basis for non-admission, non-promotion or non-issuance of clearance to a student by the school concerned</a:t>
            </a:r>
            <a:r>
              <a:rPr lang="en-PH" b="1" dirty="0" smtClean="0">
                <a:solidFill>
                  <a:srgbClr val="C00000"/>
                </a:solidFill>
              </a:rPr>
              <a:t>.</a:t>
            </a:r>
          </a:p>
          <a:p>
            <a:pPr marL="0" indent="0">
              <a:buNone/>
            </a:pPr>
            <a:r>
              <a:rPr lang="en-PH" dirty="0"/>
              <a:t/>
            </a:r>
            <a:br>
              <a:rPr lang="en-PH" dirty="0"/>
            </a:br>
            <a:r>
              <a:rPr lang="en-PH" dirty="0"/>
              <a:t>i. </a:t>
            </a:r>
            <a:r>
              <a:rPr lang="en-PH" dirty="0">
                <a:solidFill>
                  <a:srgbClr val="003192"/>
                </a:solidFill>
              </a:rPr>
              <a:t>Non-compliance with the provisions of this </a:t>
            </a:r>
            <a:r>
              <a:rPr lang="en-PH" dirty="0" err="1">
                <a:solidFill>
                  <a:srgbClr val="003192"/>
                </a:solidFill>
              </a:rPr>
              <a:t>DepEd</a:t>
            </a:r>
            <a:r>
              <a:rPr lang="en-PH" dirty="0">
                <a:solidFill>
                  <a:srgbClr val="003192"/>
                </a:solidFill>
              </a:rPr>
              <a:t> Order shall be a ground for cancellation of the PTA’s recognition and/ or filing of appropriate charges as the case may be.</a:t>
            </a:r>
          </a:p>
        </p:txBody>
      </p:sp>
      <p:sp>
        <p:nvSpPr>
          <p:cNvPr id="3" name="Date Placeholder 2"/>
          <p:cNvSpPr>
            <a:spLocks noGrp="1"/>
          </p:cNvSpPr>
          <p:nvPr>
            <p:ph type="dt" sz="half" idx="10"/>
          </p:nvPr>
        </p:nvSpPr>
        <p:spPr/>
        <p:txBody>
          <a:bodyPr/>
          <a:lstStyle/>
          <a:p>
            <a:r>
              <a:rPr lang="en-US" smtClean="0"/>
              <a:t>i-Pantawid eFDS 10</a:t>
            </a:r>
            <a:endParaRPr lang="en-PH"/>
          </a:p>
        </p:txBody>
      </p:sp>
      <p:sp>
        <p:nvSpPr>
          <p:cNvPr id="4" name="Slide Number Placeholder 3"/>
          <p:cNvSpPr>
            <a:spLocks noGrp="1"/>
          </p:cNvSpPr>
          <p:nvPr>
            <p:ph type="sldNum" sz="quarter" idx="12"/>
          </p:nvPr>
        </p:nvSpPr>
        <p:spPr/>
        <p:txBody>
          <a:bodyPr/>
          <a:lstStyle/>
          <a:p>
            <a:fld id="{CEDDC02D-9C36-45D3-AB0C-296EFC812A94}" type="slidenum">
              <a:rPr lang="en-PH" smtClean="0"/>
              <a:t>9</a:t>
            </a:fld>
            <a:endParaRPr lang="en-PH"/>
          </a:p>
        </p:txBody>
      </p:sp>
    </p:spTree>
    <p:extLst>
      <p:ext uri="{BB962C8B-B14F-4D97-AF65-F5344CB8AC3E}">
        <p14:creationId xmlns:p14="http://schemas.microsoft.com/office/powerpoint/2010/main" val="3583168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2096</TotalTime>
  <Words>1908</Words>
  <Application>Microsoft Office PowerPoint</Application>
  <PresentationFormat>Letter Paper (8.5x11 in)</PresentationFormat>
  <Paragraphs>156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eFDS10 – Ang Kahalagahan ng Edukasyon</vt:lpstr>
      <vt:lpstr>UDHR Article 26 </vt:lpstr>
      <vt:lpstr>Millenium Development Goal #2</vt:lpstr>
      <vt:lpstr>K - 12</vt:lpstr>
      <vt:lpstr>PowerPoint Presentation</vt:lpstr>
      <vt:lpstr>DepEd Order No. 21, Series of 2012</vt:lpstr>
      <vt:lpstr>DepEd Order No. 21, Series of 2012</vt:lpstr>
      <vt:lpstr>DepEd Order No. 21, Series of 2012</vt:lpstr>
      <vt:lpstr>DepEd Order No. 21, Series of 2012</vt:lpstr>
      <vt:lpstr>DepEd Order No. 21, Series of 2012</vt:lpstr>
      <vt:lpstr>DepEd Order No. 21, Series of 2012</vt:lpstr>
      <vt:lpstr>PowerPoint Presentation</vt:lpstr>
      <vt:lpstr>Community Scorecard (CSC)</vt:lpstr>
      <vt:lpstr>Proseso ng Community Scorecard (CSC)</vt:lpstr>
      <vt:lpstr>Proseso ng Community Scorecard (CSC)</vt:lpstr>
      <vt:lpstr>Education Services Community Scorecard</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 no. 1</dc:creator>
  <cp:lastModifiedBy>Bing van Tooren</cp:lastModifiedBy>
  <cp:revision>47</cp:revision>
  <cp:lastPrinted>2017-09-14T15:22:19Z</cp:lastPrinted>
  <dcterms:created xsi:type="dcterms:W3CDTF">2015-10-11T05:16:37Z</dcterms:created>
  <dcterms:modified xsi:type="dcterms:W3CDTF">2017-10-15T04:55:06Z</dcterms:modified>
</cp:coreProperties>
</file>