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9" r:id="rId2"/>
    <p:sldId id="403" r:id="rId3"/>
    <p:sldId id="404" r:id="rId4"/>
    <p:sldId id="407" r:id="rId5"/>
    <p:sldId id="429" r:id="rId6"/>
    <p:sldId id="406" r:id="rId7"/>
    <p:sldId id="430" r:id="rId8"/>
    <p:sldId id="415" r:id="rId9"/>
    <p:sldId id="424" r:id="rId10"/>
    <p:sldId id="358" r:id="rId11"/>
    <p:sldId id="426"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0053" autoAdjust="0"/>
  </p:normalViewPr>
  <p:slideViewPr>
    <p:cSldViewPr>
      <p:cViewPr>
        <p:scale>
          <a:sx n="53" d="100"/>
          <a:sy n="53" d="100"/>
        </p:scale>
        <p:origin x="-2650" y="-730"/>
      </p:cViewPr>
      <p:guideLst>
        <p:guide orient="horz" pos="2160"/>
        <p:guide pos="2880"/>
      </p:guideLst>
    </p:cSldViewPr>
  </p:slideViewPr>
  <p:notesTextViewPr>
    <p:cViewPr>
      <p:scale>
        <a:sx n="1" d="1"/>
        <a:sy n="1" d="1"/>
      </p:scale>
      <p:origin x="0" y="0"/>
    </p:cViewPr>
  </p:notesTextViewPr>
  <p:sorterViewPr>
    <p:cViewPr>
      <p:scale>
        <a:sx n="100" d="100"/>
        <a:sy n="100" d="100"/>
      </p:scale>
      <p:origin x="0" y="43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E192D-CB13-403A-9015-57920372EED0}" type="doc">
      <dgm:prSet loTypeId="urn:microsoft.com/office/officeart/2005/8/layout/hList7" loCatId="process" qsTypeId="urn:microsoft.com/office/officeart/2005/8/quickstyle/simple1#1" qsCatId="simple" csTypeId="urn:microsoft.com/office/officeart/2005/8/colors/accent1_2#1" csCatId="accent1" phldr="1"/>
      <dgm:spPr/>
      <dgm:t>
        <a:bodyPr/>
        <a:lstStyle/>
        <a:p>
          <a:endParaRPr lang="en-US"/>
        </a:p>
      </dgm:t>
    </dgm:pt>
    <dgm:pt modelId="{10AF72B9-A280-4649-A8CD-83A0B3057123}">
      <dgm:prSet phldrT="[Text]" custT="1"/>
      <dgm:spPr/>
      <dgm:t>
        <a:bodyPr/>
        <a:lstStyle/>
        <a:p>
          <a:r>
            <a:rPr lang="en-US" sz="2400" b="1" u="sng" dirty="0" smtClean="0">
              <a:solidFill>
                <a:schemeClr val="tx1"/>
              </a:solidFill>
            </a:rPr>
            <a:t>Increases Transparency </a:t>
          </a:r>
          <a:r>
            <a:rPr lang="en-US" sz="2400" b="1" dirty="0" smtClean="0">
              <a:solidFill>
                <a:schemeClr val="tx1"/>
              </a:solidFill>
            </a:rPr>
            <a:t>via</a:t>
          </a:r>
          <a:br>
            <a:rPr lang="en-US" sz="2400" b="1" dirty="0" smtClean="0">
              <a:solidFill>
                <a:schemeClr val="tx1"/>
              </a:solidFill>
            </a:rPr>
          </a:br>
          <a:r>
            <a:rPr lang="en-US" sz="2400" b="1" dirty="0" smtClean="0">
              <a:solidFill>
                <a:schemeClr val="tx1"/>
              </a:solidFill>
            </a:rPr>
            <a:t>access/right to Information .</a:t>
          </a:r>
          <a:endParaRPr lang="en-US" sz="2400" b="1" dirty="0">
            <a:solidFill>
              <a:schemeClr val="tx1"/>
            </a:solidFill>
          </a:endParaRPr>
        </a:p>
      </dgm:t>
    </dgm:pt>
    <dgm:pt modelId="{DA4CAF36-BD76-421C-A059-C6D2F41D8CDE}" type="parTrans" cxnId="{B856A28E-058B-4C5F-AF71-8A3C3829947A}">
      <dgm:prSet/>
      <dgm:spPr/>
      <dgm:t>
        <a:bodyPr/>
        <a:lstStyle/>
        <a:p>
          <a:endParaRPr lang="en-US"/>
        </a:p>
      </dgm:t>
    </dgm:pt>
    <dgm:pt modelId="{15C65CB4-DE3A-4AFE-8972-5E17E180A1D3}" type="sibTrans" cxnId="{B856A28E-058B-4C5F-AF71-8A3C3829947A}">
      <dgm:prSet/>
      <dgm:spPr/>
      <dgm:t>
        <a:bodyPr/>
        <a:lstStyle/>
        <a:p>
          <a:endParaRPr lang="en-US"/>
        </a:p>
      </dgm:t>
    </dgm:pt>
    <dgm:pt modelId="{09FA25E7-55E1-4232-B24C-FA591F7B9700}">
      <dgm:prSet phldrT="[Text]" custT="1"/>
      <dgm:spPr/>
      <dgm:t>
        <a:bodyPr/>
        <a:lstStyle/>
        <a:p>
          <a:r>
            <a:rPr lang="en-US" sz="2400" b="1" u="sng" dirty="0" smtClean="0">
              <a:solidFill>
                <a:schemeClr val="tx1"/>
              </a:solidFill>
            </a:rPr>
            <a:t>Increases Accountability </a:t>
          </a:r>
          <a:r>
            <a:rPr lang="en-US" sz="2400" b="1" dirty="0" smtClean="0">
              <a:solidFill>
                <a:schemeClr val="tx1"/>
              </a:solidFill>
            </a:rPr>
            <a:t>by</a:t>
          </a:r>
          <a:br>
            <a:rPr lang="en-US" sz="2400" b="1" dirty="0" smtClean="0">
              <a:solidFill>
                <a:schemeClr val="tx1"/>
              </a:solidFill>
            </a:rPr>
          </a:br>
          <a:r>
            <a:rPr lang="en-US" sz="2400" b="1" dirty="0" smtClean="0">
              <a:solidFill>
                <a:schemeClr val="tx1"/>
              </a:solidFill>
            </a:rPr>
            <a:t>exposing corruption and </a:t>
          </a:r>
          <a:br>
            <a:rPr lang="en-US" sz="2400" b="1" dirty="0" smtClean="0">
              <a:solidFill>
                <a:schemeClr val="tx1"/>
              </a:solidFill>
            </a:rPr>
          </a:br>
          <a:r>
            <a:rPr lang="en-US" sz="2400" b="1" dirty="0" smtClean="0">
              <a:solidFill>
                <a:schemeClr val="tx1"/>
              </a:solidFill>
            </a:rPr>
            <a:t>monitoring performance. </a:t>
          </a:r>
          <a:endParaRPr lang="en-US" sz="2400" b="1" dirty="0">
            <a:solidFill>
              <a:schemeClr val="tx1"/>
            </a:solidFill>
          </a:endParaRPr>
        </a:p>
      </dgm:t>
    </dgm:pt>
    <dgm:pt modelId="{26AF4B28-E0AA-4DD1-8851-89175D24FA35}" type="parTrans" cxnId="{C541D2BF-24F3-4162-8849-ADE17EF554F9}">
      <dgm:prSet/>
      <dgm:spPr/>
      <dgm:t>
        <a:bodyPr/>
        <a:lstStyle/>
        <a:p>
          <a:endParaRPr lang="en-US"/>
        </a:p>
      </dgm:t>
    </dgm:pt>
    <dgm:pt modelId="{01BB80EF-381A-4F04-A328-9D1B00021F8A}" type="sibTrans" cxnId="{C541D2BF-24F3-4162-8849-ADE17EF554F9}">
      <dgm:prSet/>
      <dgm:spPr/>
      <dgm:t>
        <a:bodyPr/>
        <a:lstStyle/>
        <a:p>
          <a:endParaRPr lang="en-US"/>
        </a:p>
      </dgm:t>
    </dgm:pt>
    <dgm:pt modelId="{E94ABFC2-8B1F-4B72-885F-A7181BB42501}">
      <dgm:prSet phldrT="[Text]" custT="1"/>
      <dgm:spPr/>
      <dgm:t>
        <a:bodyPr/>
        <a:lstStyle/>
        <a:p>
          <a:r>
            <a:rPr lang="en-US" sz="2400" b="1" u="sng" dirty="0" smtClean="0">
              <a:solidFill>
                <a:schemeClr val="tx1"/>
              </a:solidFill>
            </a:rPr>
            <a:t>Increases Responsiveness </a:t>
          </a:r>
          <a:r>
            <a:rPr lang="en-US" sz="2400" b="1" dirty="0" smtClean="0">
              <a:solidFill>
                <a:schemeClr val="tx1"/>
              </a:solidFill>
            </a:rPr>
            <a:t>through participation and constructive engagement  </a:t>
          </a:r>
          <a:endParaRPr lang="en-US" sz="2400" b="1" dirty="0">
            <a:solidFill>
              <a:schemeClr val="tx1"/>
            </a:solidFill>
          </a:endParaRPr>
        </a:p>
      </dgm:t>
    </dgm:pt>
    <dgm:pt modelId="{C899EF52-AAF9-435F-9F02-1853180ACCDC}" type="parTrans" cxnId="{2A2D2550-644A-49BF-A0E3-C36A7313CD53}">
      <dgm:prSet/>
      <dgm:spPr/>
      <dgm:t>
        <a:bodyPr/>
        <a:lstStyle/>
        <a:p>
          <a:endParaRPr lang="en-US"/>
        </a:p>
      </dgm:t>
    </dgm:pt>
    <dgm:pt modelId="{EB732023-1C35-463A-BE4D-3F554BE83F38}" type="sibTrans" cxnId="{2A2D2550-644A-49BF-A0E3-C36A7313CD53}">
      <dgm:prSet/>
      <dgm:spPr/>
      <dgm:t>
        <a:bodyPr/>
        <a:lstStyle/>
        <a:p>
          <a:endParaRPr lang="en-US"/>
        </a:p>
      </dgm:t>
    </dgm:pt>
    <dgm:pt modelId="{ED12AD4F-24B1-4EB7-AE96-378D300C4308}" type="pres">
      <dgm:prSet presAssocID="{700E192D-CB13-403A-9015-57920372EED0}" presName="Name0" presStyleCnt="0">
        <dgm:presLayoutVars>
          <dgm:dir/>
          <dgm:resizeHandles val="exact"/>
        </dgm:presLayoutVars>
      </dgm:prSet>
      <dgm:spPr/>
      <dgm:t>
        <a:bodyPr/>
        <a:lstStyle/>
        <a:p>
          <a:endParaRPr lang="en-US"/>
        </a:p>
      </dgm:t>
    </dgm:pt>
    <dgm:pt modelId="{AB77118A-9116-4E7C-A26A-3A77F9B1FFD3}" type="pres">
      <dgm:prSet presAssocID="{700E192D-CB13-403A-9015-57920372EED0}" presName="fgShape" presStyleLbl="fgShp" presStyleIdx="0" presStyleCnt="1"/>
      <dgm:spPr/>
    </dgm:pt>
    <dgm:pt modelId="{489D832D-2558-459F-AE97-A2E2C27F1CD3}" type="pres">
      <dgm:prSet presAssocID="{700E192D-CB13-403A-9015-57920372EED0}" presName="linComp" presStyleCnt="0"/>
      <dgm:spPr/>
    </dgm:pt>
    <dgm:pt modelId="{32129040-EDF7-4207-9753-186FDB6F47DA}" type="pres">
      <dgm:prSet presAssocID="{10AF72B9-A280-4649-A8CD-83A0B3057123}" presName="compNode" presStyleCnt="0"/>
      <dgm:spPr/>
    </dgm:pt>
    <dgm:pt modelId="{245F8C04-9F0F-4124-9D63-C0AE56E62725}" type="pres">
      <dgm:prSet presAssocID="{10AF72B9-A280-4649-A8CD-83A0B3057123}" presName="bkgdShape" presStyleLbl="node1" presStyleIdx="0" presStyleCnt="3" custScaleY="93750"/>
      <dgm:spPr/>
      <dgm:t>
        <a:bodyPr/>
        <a:lstStyle/>
        <a:p>
          <a:endParaRPr lang="en-US"/>
        </a:p>
      </dgm:t>
    </dgm:pt>
    <dgm:pt modelId="{7E3FD68E-443B-4A9A-87CA-33962A97505F}" type="pres">
      <dgm:prSet presAssocID="{10AF72B9-A280-4649-A8CD-83A0B3057123}" presName="nodeTx" presStyleLbl="node1" presStyleIdx="0" presStyleCnt="3">
        <dgm:presLayoutVars>
          <dgm:bulletEnabled val="1"/>
        </dgm:presLayoutVars>
      </dgm:prSet>
      <dgm:spPr/>
      <dgm:t>
        <a:bodyPr/>
        <a:lstStyle/>
        <a:p>
          <a:endParaRPr lang="en-US"/>
        </a:p>
      </dgm:t>
    </dgm:pt>
    <dgm:pt modelId="{EA5C8F8C-C322-45FC-B8CA-DA96BDF36F57}" type="pres">
      <dgm:prSet presAssocID="{10AF72B9-A280-4649-A8CD-83A0B3057123}" presName="invisiNode" presStyleLbl="node1" presStyleIdx="0" presStyleCnt="3"/>
      <dgm:spPr/>
    </dgm:pt>
    <dgm:pt modelId="{278B7B42-08E5-4E50-A74D-D7450D4759ED}" type="pres">
      <dgm:prSet presAssocID="{10AF72B9-A280-4649-A8CD-83A0B3057123}" presName="imagNode" presStyleLbl="fgImgPlace1" presStyleIdx="0" presStyleCnt="3" custScaleX="160253" custScaleY="126689"/>
      <dgm:spPr>
        <a:blipFill>
          <a:blip xmlns:r="http://schemas.openxmlformats.org/officeDocument/2006/relationships" r:embed="rId1" cstate="print">
            <a:extLst>
              <a:ext uri="{28A0092B-C50C-407E-A947-70E740481C1C}"/>
            </a:extLst>
          </a:blip>
          <a:srcRect/>
          <a:stretch>
            <a:fillRect t="-21000" b="-21000"/>
          </a:stretch>
        </a:blipFill>
      </dgm:spPr>
      <dgm:t>
        <a:bodyPr/>
        <a:lstStyle/>
        <a:p>
          <a:endParaRPr lang="en-US"/>
        </a:p>
      </dgm:t>
    </dgm:pt>
    <dgm:pt modelId="{317149AC-F294-4002-BED7-FCDC2C7E8544}" type="pres">
      <dgm:prSet presAssocID="{15C65CB4-DE3A-4AFE-8972-5E17E180A1D3}" presName="sibTrans" presStyleLbl="sibTrans2D1" presStyleIdx="0" presStyleCnt="0"/>
      <dgm:spPr/>
      <dgm:t>
        <a:bodyPr/>
        <a:lstStyle/>
        <a:p>
          <a:endParaRPr lang="en-US"/>
        </a:p>
      </dgm:t>
    </dgm:pt>
    <dgm:pt modelId="{D4874566-A9D1-47DB-A898-408CDCC39741}" type="pres">
      <dgm:prSet presAssocID="{09FA25E7-55E1-4232-B24C-FA591F7B9700}" presName="compNode" presStyleCnt="0"/>
      <dgm:spPr/>
    </dgm:pt>
    <dgm:pt modelId="{8D1E9C87-8084-4562-8225-00AD76329831}" type="pres">
      <dgm:prSet presAssocID="{09FA25E7-55E1-4232-B24C-FA591F7B9700}" presName="bkgdShape" presStyleLbl="node1" presStyleIdx="1" presStyleCnt="3" custScaleY="93751" custLinFactNeighborX="-286" custLinFactNeighborY="1"/>
      <dgm:spPr/>
      <dgm:t>
        <a:bodyPr/>
        <a:lstStyle/>
        <a:p>
          <a:endParaRPr lang="en-US"/>
        </a:p>
      </dgm:t>
    </dgm:pt>
    <dgm:pt modelId="{05817E0B-9476-451C-9D42-42AE74E0ED38}" type="pres">
      <dgm:prSet presAssocID="{09FA25E7-55E1-4232-B24C-FA591F7B9700}" presName="nodeTx" presStyleLbl="node1" presStyleIdx="1" presStyleCnt="3">
        <dgm:presLayoutVars>
          <dgm:bulletEnabled val="1"/>
        </dgm:presLayoutVars>
      </dgm:prSet>
      <dgm:spPr/>
      <dgm:t>
        <a:bodyPr/>
        <a:lstStyle/>
        <a:p>
          <a:endParaRPr lang="en-US"/>
        </a:p>
      </dgm:t>
    </dgm:pt>
    <dgm:pt modelId="{38D31279-FAE5-4CB0-939B-FDCF1A8F2D9D}" type="pres">
      <dgm:prSet presAssocID="{09FA25E7-55E1-4232-B24C-FA591F7B9700}" presName="invisiNode" presStyleLbl="node1" presStyleIdx="1" presStyleCnt="3"/>
      <dgm:spPr/>
    </dgm:pt>
    <dgm:pt modelId="{256B10B0-778C-4F09-BA35-E637A4A204A5}" type="pres">
      <dgm:prSet presAssocID="{09FA25E7-55E1-4232-B24C-FA591F7B9700}" presName="imagNode" presStyleLbl="fgImgPlace1" presStyleIdx="1" presStyleCnt="3"/>
      <dgm:spPr>
        <a:blipFill>
          <a:blip xmlns:r="http://schemas.openxmlformats.org/officeDocument/2006/relationships" r:embed="rId2">
            <a:extLst>
              <a:ext uri="{28A0092B-C50C-407E-A947-70E740481C1C}"/>
            </a:extLst>
          </a:blip>
          <a:srcRect/>
          <a:stretch>
            <a:fillRect t="-1000" b="-1000"/>
          </a:stretch>
        </a:blipFill>
      </dgm:spPr>
      <dgm:t>
        <a:bodyPr/>
        <a:lstStyle/>
        <a:p>
          <a:endParaRPr lang="en-US"/>
        </a:p>
      </dgm:t>
    </dgm:pt>
    <dgm:pt modelId="{C35B1362-2BDE-4594-9720-317F16757D17}" type="pres">
      <dgm:prSet presAssocID="{01BB80EF-381A-4F04-A328-9D1B00021F8A}" presName="sibTrans" presStyleLbl="sibTrans2D1" presStyleIdx="0" presStyleCnt="0"/>
      <dgm:spPr/>
      <dgm:t>
        <a:bodyPr/>
        <a:lstStyle/>
        <a:p>
          <a:endParaRPr lang="en-US"/>
        </a:p>
      </dgm:t>
    </dgm:pt>
    <dgm:pt modelId="{4108F364-717C-411B-ABB7-6AAFD29208E6}" type="pres">
      <dgm:prSet presAssocID="{E94ABFC2-8B1F-4B72-885F-A7181BB42501}" presName="compNode" presStyleCnt="0"/>
      <dgm:spPr/>
    </dgm:pt>
    <dgm:pt modelId="{1DD5A7E9-A448-47B2-B65F-4DBE89401F7E}" type="pres">
      <dgm:prSet presAssocID="{E94ABFC2-8B1F-4B72-885F-A7181BB42501}" presName="bkgdShape" presStyleLbl="node1" presStyleIdx="2" presStyleCnt="3" custScaleY="93750"/>
      <dgm:spPr/>
      <dgm:t>
        <a:bodyPr/>
        <a:lstStyle/>
        <a:p>
          <a:endParaRPr lang="en-US"/>
        </a:p>
      </dgm:t>
    </dgm:pt>
    <dgm:pt modelId="{A4A9CBF6-27F7-4A2A-955A-53ED035FF539}" type="pres">
      <dgm:prSet presAssocID="{E94ABFC2-8B1F-4B72-885F-A7181BB42501}" presName="nodeTx" presStyleLbl="node1" presStyleIdx="2" presStyleCnt="3">
        <dgm:presLayoutVars>
          <dgm:bulletEnabled val="1"/>
        </dgm:presLayoutVars>
      </dgm:prSet>
      <dgm:spPr/>
      <dgm:t>
        <a:bodyPr/>
        <a:lstStyle/>
        <a:p>
          <a:endParaRPr lang="en-US"/>
        </a:p>
      </dgm:t>
    </dgm:pt>
    <dgm:pt modelId="{D70B4A67-FE80-4F64-AEEC-8A6105E371EF}" type="pres">
      <dgm:prSet presAssocID="{E94ABFC2-8B1F-4B72-885F-A7181BB42501}" presName="invisiNode" presStyleLbl="node1" presStyleIdx="2" presStyleCnt="3"/>
      <dgm:spPr/>
    </dgm:pt>
    <dgm:pt modelId="{B5B45F50-727B-4793-93F2-073D27B6C11C}" type="pres">
      <dgm:prSet presAssocID="{E94ABFC2-8B1F-4B72-885F-A7181BB42501}" presName="imagNode" presStyleLbl="fgImgPlace1" presStyleIdx="2" presStyleCnt="3" custScaleY="98498"/>
      <dgm:spPr>
        <a:blipFill>
          <a:blip xmlns:r="http://schemas.openxmlformats.org/officeDocument/2006/relationships" r:embed="rId3" cstate="print">
            <a:extLst>
              <a:ext uri="{28A0092B-C50C-407E-A947-70E740481C1C}"/>
            </a:extLst>
          </a:blip>
          <a:srcRect/>
          <a:stretch>
            <a:fillRect l="-17000" r="-17000"/>
          </a:stretch>
        </a:blipFill>
      </dgm:spPr>
      <dgm:t>
        <a:bodyPr/>
        <a:lstStyle/>
        <a:p>
          <a:endParaRPr lang="en-US"/>
        </a:p>
      </dgm:t>
    </dgm:pt>
  </dgm:ptLst>
  <dgm:cxnLst>
    <dgm:cxn modelId="{2A2D2550-644A-49BF-A0E3-C36A7313CD53}" srcId="{700E192D-CB13-403A-9015-57920372EED0}" destId="{E94ABFC2-8B1F-4B72-885F-A7181BB42501}" srcOrd="2" destOrd="0" parTransId="{C899EF52-AAF9-435F-9F02-1853180ACCDC}" sibTransId="{EB732023-1C35-463A-BE4D-3F554BE83F38}"/>
    <dgm:cxn modelId="{31A31BCB-E427-4EA1-A0CD-47B183A83841}" type="presOf" srcId="{E94ABFC2-8B1F-4B72-885F-A7181BB42501}" destId="{1DD5A7E9-A448-47B2-B65F-4DBE89401F7E}" srcOrd="0" destOrd="0" presId="urn:microsoft.com/office/officeart/2005/8/layout/hList7"/>
    <dgm:cxn modelId="{C541D2BF-24F3-4162-8849-ADE17EF554F9}" srcId="{700E192D-CB13-403A-9015-57920372EED0}" destId="{09FA25E7-55E1-4232-B24C-FA591F7B9700}" srcOrd="1" destOrd="0" parTransId="{26AF4B28-E0AA-4DD1-8851-89175D24FA35}" sibTransId="{01BB80EF-381A-4F04-A328-9D1B00021F8A}"/>
    <dgm:cxn modelId="{E7F3974C-16C0-488F-8758-8C2924D3D57E}" type="presOf" srcId="{10AF72B9-A280-4649-A8CD-83A0B3057123}" destId="{7E3FD68E-443B-4A9A-87CA-33962A97505F}" srcOrd="1" destOrd="0" presId="urn:microsoft.com/office/officeart/2005/8/layout/hList7"/>
    <dgm:cxn modelId="{BAC33043-763B-4621-BE5F-EB0BE47B84E8}" type="presOf" srcId="{E94ABFC2-8B1F-4B72-885F-A7181BB42501}" destId="{A4A9CBF6-27F7-4A2A-955A-53ED035FF539}" srcOrd="1" destOrd="0" presId="urn:microsoft.com/office/officeart/2005/8/layout/hList7"/>
    <dgm:cxn modelId="{B856A28E-058B-4C5F-AF71-8A3C3829947A}" srcId="{700E192D-CB13-403A-9015-57920372EED0}" destId="{10AF72B9-A280-4649-A8CD-83A0B3057123}" srcOrd="0" destOrd="0" parTransId="{DA4CAF36-BD76-421C-A059-C6D2F41D8CDE}" sibTransId="{15C65CB4-DE3A-4AFE-8972-5E17E180A1D3}"/>
    <dgm:cxn modelId="{6E2FC4AC-B83A-4561-88C1-526AF79DAC5E}" type="presOf" srcId="{700E192D-CB13-403A-9015-57920372EED0}" destId="{ED12AD4F-24B1-4EB7-AE96-378D300C4308}" srcOrd="0" destOrd="0" presId="urn:microsoft.com/office/officeart/2005/8/layout/hList7"/>
    <dgm:cxn modelId="{B09F2D08-BB82-4DF0-BE8F-854B6306731B}" type="presOf" srcId="{15C65CB4-DE3A-4AFE-8972-5E17E180A1D3}" destId="{317149AC-F294-4002-BED7-FCDC2C7E8544}" srcOrd="0" destOrd="0" presId="urn:microsoft.com/office/officeart/2005/8/layout/hList7"/>
    <dgm:cxn modelId="{2B3BD69E-113E-4DCF-904F-46730E89BE91}" type="presOf" srcId="{10AF72B9-A280-4649-A8CD-83A0B3057123}" destId="{245F8C04-9F0F-4124-9D63-C0AE56E62725}" srcOrd="0" destOrd="0" presId="urn:microsoft.com/office/officeart/2005/8/layout/hList7"/>
    <dgm:cxn modelId="{A01DC5E6-9627-4C0D-A1B7-5DFFA77663E0}" type="presOf" srcId="{09FA25E7-55E1-4232-B24C-FA591F7B9700}" destId="{8D1E9C87-8084-4562-8225-00AD76329831}" srcOrd="0" destOrd="0" presId="urn:microsoft.com/office/officeart/2005/8/layout/hList7"/>
    <dgm:cxn modelId="{8CBD9A6F-85D9-4BE9-B1F2-540A81EDFE3A}" type="presOf" srcId="{01BB80EF-381A-4F04-A328-9D1B00021F8A}" destId="{C35B1362-2BDE-4594-9720-317F16757D17}" srcOrd="0" destOrd="0" presId="urn:microsoft.com/office/officeart/2005/8/layout/hList7"/>
    <dgm:cxn modelId="{73FF2F42-C113-4422-9EA7-E1EC87ABE066}" type="presOf" srcId="{09FA25E7-55E1-4232-B24C-FA591F7B9700}" destId="{05817E0B-9476-451C-9D42-42AE74E0ED38}" srcOrd="1" destOrd="0" presId="urn:microsoft.com/office/officeart/2005/8/layout/hList7"/>
    <dgm:cxn modelId="{82A884CF-8181-4D98-9D4C-D67607F68A1D}" type="presParOf" srcId="{ED12AD4F-24B1-4EB7-AE96-378D300C4308}" destId="{AB77118A-9116-4E7C-A26A-3A77F9B1FFD3}" srcOrd="0" destOrd="0" presId="urn:microsoft.com/office/officeart/2005/8/layout/hList7"/>
    <dgm:cxn modelId="{5B8E9E54-C63E-4829-9B20-A7E39FBA7418}" type="presParOf" srcId="{ED12AD4F-24B1-4EB7-AE96-378D300C4308}" destId="{489D832D-2558-459F-AE97-A2E2C27F1CD3}" srcOrd="1" destOrd="0" presId="urn:microsoft.com/office/officeart/2005/8/layout/hList7"/>
    <dgm:cxn modelId="{C107E74D-BF32-48FF-A581-362DD32A5613}" type="presParOf" srcId="{489D832D-2558-459F-AE97-A2E2C27F1CD3}" destId="{32129040-EDF7-4207-9753-186FDB6F47DA}" srcOrd="0" destOrd="0" presId="urn:microsoft.com/office/officeart/2005/8/layout/hList7"/>
    <dgm:cxn modelId="{73258CD5-D47D-4C64-9B23-EABF8385A408}" type="presParOf" srcId="{32129040-EDF7-4207-9753-186FDB6F47DA}" destId="{245F8C04-9F0F-4124-9D63-C0AE56E62725}" srcOrd="0" destOrd="0" presId="urn:microsoft.com/office/officeart/2005/8/layout/hList7"/>
    <dgm:cxn modelId="{E21972FE-3362-46D7-8F06-E32457231DBF}" type="presParOf" srcId="{32129040-EDF7-4207-9753-186FDB6F47DA}" destId="{7E3FD68E-443B-4A9A-87CA-33962A97505F}" srcOrd="1" destOrd="0" presId="urn:microsoft.com/office/officeart/2005/8/layout/hList7"/>
    <dgm:cxn modelId="{92579893-F4E3-4C72-B355-5FC8ECCBCF6B}" type="presParOf" srcId="{32129040-EDF7-4207-9753-186FDB6F47DA}" destId="{EA5C8F8C-C322-45FC-B8CA-DA96BDF36F57}" srcOrd="2" destOrd="0" presId="urn:microsoft.com/office/officeart/2005/8/layout/hList7"/>
    <dgm:cxn modelId="{E2BC1CA6-7273-4B3B-8BC5-09F3B75B3A2A}" type="presParOf" srcId="{32129040-EDF7-4207-9753-186FDB6F47DA}" destId="{278B7B42-08E5-4E50-A74D-D7450D4759ED}" srcOrd="3" destOrd="0" presId="urn:microsoft.com/office/officeart/2005/8/layout/hList7"/>
    <dgm:cxn modelId="{49AC0C73-8175-4A0B-993C-039027B87A09}" type="presParOf" srcId="{489D832D-2558-459F-AE97-A2E2C27F1CD3}" destId="{317149AC-F294-4002-BED7-FCDC2C7E8544}" srcOrd="1" destOrd="0" presId="urn:microsoft.com/office/officeart/2005/8/layout/hList7"/>
    <dgm:cxn modelId="{B7E064BE-74F3-4B9E-919B-5FBB3637B809}" type="presParOf" srcId="{489D832D-2558-459F-AE97-A2E2C27F1CD3}" destId="{D4874566-A9D1-47DB-A898-408CDCC39741}" srcOrd="2" destOrd="0" presId="urn:microsoft.com/office/officeart/2005/8/layout/hList7"/>
    <dgm:cxn modelId="{8AFDD7CD-7FAE-426B-B8EC-FBCC00F9350A}" type="presParOf" srcId="{D4874566-A9D1-47DB-A898-408CDCC39741}" destId="{8D1E9C87-8084-4562-8225-00AD76329831}" srcOrd="0" destOrd="0" presId="urn:microsoft.com/office/officeart/2005/8/layout/hList7"/>
    <dgm:cxn modelId="{7F451530-FE36-4086-8192-DC543DF19F3C}" type="presParOf" srcId="{D4874566-A9D1-47DB-A898-408CDCC39741}" destId="{05817E0B-9476-451C-9D42-42AE74E0ED38}" srcOrd="1" destOrd="0" presId="urn:microsoft.com/office/officeart/2005/8/layout/hList7"/>
    <dgm:cxn modelId="{B89AABAC-FFA5-41D2-804E-80B048D3542A}" type="presParOf" srcId="{D4874566-A9D1-47DB-A898-408CDCC39741}" destId="{38D31279-FAE5-4CB0-939B-FDCF1A8F2D9D}" srcOrd="2" destOrd="0" presId="urn:microsoft.com/office/officeart/2005/8/layout/hList7"/>
    <dgm:cxn modelId="{6E4AB984-ADEE-4830-9C72-E09EAB3F5727}" type="presParOf" srcId="{D4874566-A9D1-47DB-A898-408CDCC39741}" destId="{256B10B0-778C-4F09-BA35-E637A4A204A5}" srcOrd="3" destOrd="0" presId="urn:microsoft.com/office/officeart/2005/8/layout/hList7"/>
    <dgm:cxn modelId="{73E96C14-4607-4910-AECA-31B20F11AE9F}" type="presParOf" srcId="{489D832D-2558-459F-AE97-A2E2C27F1CD3}" destId="{C35B1362-2BDE-4594-9720-317F16757D17}" srcOrd="3" destOrd="0" presId="urn:microsoft.com/office/officeart/2005/8/layout/hList7"/>
    <dgm:cxn modelId="{95A712DD-0280-401F-BD49-5A10BB80EE7D}" type="presParOf" srcId="{489D832D-2558-459F-AE97-A2E2C27F1CD3}" destId="{4108F364-717C-411B-ABB7-6AAFD29208E6}" srcOrd="4" destOrd="0" presId="urn:microsoft.com/office/officeart/2005/8/layout/hList7"/>
    <dgm:cxn modelId="{EC69A134-BD5D-4100-A0E2-87FD18112720}" type="presParOf" srcId="{4108F364-717C-411B-ABB7-6AAFD29208E6}" destId="{1DD5A7E9-A448-47B2-B65F-4DBE89401F7E}" srcOrd="0" destOrd="0" presId="urn:microsoft.com/office/officeart/2005/8/layout/hList7"/>
    <dgm:cxn modelId="{C2DFB2B5-3079-491C-B40D-ACD8A2AA15D6}" type="presParOf" srcId="{4108F364-717C-411B-ABB7-6AAFD29208E6}" destId="{A4A9CBF6-27F7-4A2A-955A-53ED035FF539}" srcOrd="1" destOrd="0" presId="urn:microsoft.com/office/officeart/2005/8/layout/hList7"/>
    <dgm:cxn modelId="{A8C98C62-4EB8-457D-B4B3-CBEED9C58154}" type="presParOf" srcId="{4108F364-717C-411B-ABB7-6AAFD29208E6}" destId="{D70B4A67-FE80-4F64-AEEC-8A6105E371EF}" srcOrd="2" destOrd="0" presId="urn:microsoft.com/office/officeart/2005/8/layout/hList7"/>
    <dgm:cxn modelId="{D98FF1F9-B022-45AD-9D1C-291B5A6A72D6}" type="presParOf" srcId="{4108F364-717C-411B-ABB7-6AAFD29208E6}" destId="{B5B45F50-727B-4793-93F2-073D27B6C11C}"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EF3E24-5E5B-4BC5-A3D5-B10628F66C3B}" type="doc">
      <dgm:prSet loTypeId="urn:microsoft.com/office/officeart/2005/8/layout/cycle3" loCatId="cycle" qsTypeId="urn:microsoft.com/office/officeart/2005/8/quickstyle/simple1#1" qsCatId="simple" csTypeId="urn:microsoft.com/office/officeart/2005/8/colors/accent2_1" csCatId="accent2" phldr="1"/>
      <dgm:spPr/>
      <dgm:t>
        <a:bodyPr/>
        <a:lstStyle/>
        <a:p>
          <a:endParaRPr lang="en-US"/>
        </a:p>
      </dgm:t>
    </dgm:pt>
    <dgm:pt modelId="{F21D55E8-D630-4FC2-B7FA-4DC8E21DFF07}">
      <dgm:prSet phldrT="[Text]" custT="1"/>
      <dgm:spPr/>
      <dgm:t>
        <a:bodyPr/>
        <a:lstStyle/>
        <a:p>
          <a:r>
            <a:rPr lang="en-US" sz="2000" b="1" dirty="0" smtClean="0"/>
            <a:t>2.Form and empower citizen  groups to engage/organize collective action </a:t>
          </a:r>
          <a:endParaRPr lang="en-US" sz="2000" b="1" dirty="0"/>
        </a:p>
      </dgm:t>
    </dgm:pt>
    <dgm:pt modelId="{25F18FC7-E71B-44E2-ABF3-4C4C25B7C4A9}" type="parTrans" cxnId="{DF8F7BDD-FCD5-43C3-86F4-9D2126BBB422}">
      <dgm:prSet/>
      <dgm:spPr/>
      <dgm:t>
        <a:bodyPr/>
        <a:lstStyle/>
        <a:p>
          <a:endParaRPr lang="en-US"/>
        </a:p>
      </dgm:t>
    </dgm:pt>
    <dgm:pt modelId="{3AAA46CA-8B3A-47DF-8AC0-2AFF7D8FAA62}" type="sibTrans" cxnId="{DF8F7BDD-FCD5-43C3-86F4-9D2126BBB422}">
      <dgm:prSet/>
      <dgm:spPr/>
      <dgm:t>
        <a:bodyPr/>
        <a:lstStyle/>
        <a:p>
          <a:endParaRPr lang="en-US"/>
        </a:p>
      </dgm:t>
    </dgm:pt>
    <dgm:pt modelId="{826200BA-9CA1-495E-B1F5-99ECE8105B96}">
      <dgm:prSet phldrT="[Text]" custT="1"/>
      <dgm:spPr/>
      <dgm:t>
        <a:bodyPr/>
        <a:lstStyle/>
        <a:p>
          <a:r>
            <a:rPr lang="en-US" sz="2000" b="1" dirty="0" smtClean="0"/>
            <a:t>3. Citizen  groups monitor  performance and share information to create pressure for better results</a:t>
          </a:r>
          <a:endParaRPr lang="en-US" sz="2000" dirty="0"/>
        </a:p>
      </dgm:t>
    </dgm:pt>
    <dgm:pt modelId="{C3000F9F-7857-4270-B72F-B1410FC12E1A}" type="parTrans" cxnId="{FEEB74EE-4DCE-4926-B508-4DBC046300D2}">
      <dgm:prSet/>
      <dgm:spPr/>
      <dgm:t>
        <a:bodyPr/>
        <a:lstStyle/>
        <a:p>
          <a:endParaRPr lang="en-US"/>
        </a:p>
      </dgm:t>
    </dgm:pt>
    <dgm:pt modelId="{297E4ACA-9BAE-47AF-87E8-4DEA3D3A7CEB}" type="sibTrans" cxnId="{FEEB74EE-4DCE-4926-B508-4DBC046300D2}">
      <dgm:prSet/>
      <dgm:spPr/>
      <dgm:t>
        <a:bodyPr/>
        <a:lstStyle/>
        <a:p>
          <a:endParaRPr lang="en-US"/>
        </a:p>
      </dgm:t>
    </dgm:pt>
    <dgm:pt modelId="{4464298F-7854-465C-ACDE-56753682ED0C}">
      <dgm:prSet phldrT="[Text]" custT="1"/>
      <dgm:spPr/>
      <dgm:t>
        <a:bodyPr/>
        <a:lstStyle/>
        <a:p>
          <a:r>
            <a:rPr lang="en-US" sz="2000" b="1" dirty="0" smtClean="0"/>
            <a:t>5. CSOs periodically  monitor changes  and provide feedback to community and authorities</a:t>
          </a:r>
          <a:endParaRPr lang="en-US" sz="2000" b="1" dirty="0"/>
        </a:p>
      </dgm:t>
    </dgm:pt>
    <dgm:pt modelId="{4A0B528C-B28C-41FA-801E-B08608F526C7}" type="parTrans" cxnId="{0296AD6B-BE6C-4A29-8FA0-6288FCF2B176}">
      <dgm:prSet/>
      <dgm:spPr/>
      <dgm:t>
        <a:bodyPr/>
        <a:lstStyle/>
        <a:p>
          <a:endParaRPr lang="en-US"/>
        </a:p>
      </dgm:t>
    </dgm:pt>
    <dgm:pt modelId="{3AB3FB2A-C4A4-4FDB-87D8-3B21FDF59FB9}" type="sibTrans" cxnId="{0296AD6B-BE6C-4A29-8FA0-6288FCF2B176}">
      <dgm:prSet/>
      <dgm:spPr/>
      <dgm:t>
        <a:bodyPr/>
        <a:lstStyle/>
        <a:p>
          <a:endParaRPr lang="en-US"/>
        </a:p>
      </dgm:t>
    </dgm:pt>
    <dgm:pt modelId="{A457DFA5-457E-4426-B2B8-28099EC3A69C}">
      <dgm:prSet phldrT="[Text]" custT="1"/>
      <dgm:spPr/>
      <dgm:t>
        <a:bodyPr/>
        <a:lstStyle/>
        <a:p>
          <a:r>
            <a:rPr lang="en-US" sz="1800" b="1" dirty="0" smtClean="0"/>
            <a:t>1</a:t>
          </a:r>
          <a:r>
            <a:rPr lang="en-US" sz="2000" b="1" dirty="0" smtClean="0"/>
            <a:t>. Raise Community </a:t>
          </a:r>
          <a:r>
            <a:rPr lang="en-US" sz="2000" b="1" dirty="0" smtClean="0">
              <a:solidFill>
                <a:schemeClr val="tx1"/>
              </a:solidFill>
            </a:rPr>
            <a:t>awareness</a:t>
          </a:r>
          <a:r>
            <a:rPr lang="en-US" sz="2000" b="1" dirty="0" smtClean="0">
              <a:solidFill>
                <a:schemeClr val="accent6">
                  <a:lumMod val="75000"/>
                </a:schemeClr>
              </a:solidFill>
            </a:rPr>
            <a:t> </a:t>
          </a:r>
          <a:r>
            <a:rPr lang="en-US" sz="2000" b="1" dirty="0" smtClean="0"/>
            <a:t>of their rights and  benefits</a:t>
          </a:r>
          <a:endParaRPr lang="en-US" sz="2000" b="1" dirty="0"/>
        </a:p>
      </dgm:t>
    </dgm:pt>
    <dgm:pt modelId="{996013B9-E4D8-48C1-BE66-D7DBF8BDD4F1}" type="parTrans" cxnId="{E9F950FF-CD45-4E98-915A-517648432B8B}">
      <dgm:prSet/>
      <dgm:spPr/>
      <dgm:t>
        <a:bodyPr/>
        <a:lstStyle/>
        <a:p>
          <a:endParaRPr lang="en-US"/>
        </a:p>
      </dgm:t>
    </dgm:pt>
    <dgm:pt modelId="{22799708-F014-44AF-B841-7267A5F34E94}" type="sibTrans" cxnId="{E9F950FF-CD45-4E98-915A-517648432B8B}">
      <dgm:prSet/>
      <dgm:spPr/>
      <dgm:t>
        <a:bodyPr/>
        <a:lstStyle/>
        <a:p>
          <a:endParaRPr lang="en-US"/>
        </a:p>
      </dgm:t>
    </dgm:pt>
    <dgm:pt modelId="{9B5B1D0F-00D7-4121-B281-50D3FADA0A2D}">
      <dgm:prSet phldrT="[Text]" custT="1"/>
      <dgm:spPr/>
      <dgm:t>
        <a:bodyPr/>
        <a:lstStyle/>
        <a:p>
          <a:r>
            <a:rPr lang="en-US" sz="2000" b="1" dirty="0" smtClean="0"/>
            <a:t>4. Citizen groups constructively engage with state to demand increased responsiveness  </a:t>
          </a:r>
          <a:endParaRPr lang="en-US" sz="2000" b="1" dirty="0"/>
        </a:p>
      </dgm:t>
    </dgm:pt>
    <dgm:pt modelId="{7EE8EDA0-50D2-4549-94EA-95C6A06F3DD0}" type="sibTrans" cxnId="{00391CAD-7784-4AAE-97AC-0556953311B6}">
      <dgm:prSet/>
      <dgm:spPr/>
      <dgm:t>
        <a:bodyPr/>
        <a:lstStyle/>
        <a:p>
          <a:endParaRPr lang="en-US">
            <a:solidFill>
              <a:srgbClr val="C00000"/>
            </a:solidFill>
          </a:endParaRPr>
        </a:p>
      </dgm:t>
    </dgm:pt>
    <dgm:pt modelId="{78DF2124-CABE-4DB5-84D5-27C951EB5A70}" type="parTrans" cxnId="{00391CAD-7784-4AAE-97AC-0556953311B6}">
      <dgm:prSet/>
      <dgm:spPr/>
      <dgm:t>
        <a:bodyPr/>
        <a:lstStyle/>
        <a:p>
          <a:endParaRPr lang="en-US"/>
        </a:p>
      </dgm:t>
    </dgm:pt>
    <dgm:pt modelId="{45242B7F-3EF6-48A6-B1D6-CD4552316BF0}" type="pres">
      <dgm:prSet presAssocID="{2FEF3E24-5E5B-4BC5-A3D5-B10628F66C3B}" presName="Name0" presStyleCnt="0">
        <dgm:presLayoutVars>
          <dgm:dir/>
          <dgm:resizeHandles val="exact"/>
        </dgm:presLayoutVars>
      </dgm:prSet>
      <dgm:spPr/>
      <dgm:t>
        <a:bodyPr/>
        <a:lstStyle/>
        <a:p>
          <a:endParaRPr lang="en-US"/>
        </a:p>
      </dgm:t>
    </dgm:pt>
    <dgm:pt modelId="{75BA2D61-DE0D-4BCA-A496-CA96B5CAF78E}" type="pres">
      <dgm:prSet presAssocID="{2FEF3E24-5E5B-4BC5-A3D5-B10628F66C3B}" presName="cycle" presStyleCnt="0"/>
      <dgm:spPr/>
    </dgm:pt>
    <dgm:pt modelId="{7A1B3DA6-B518-4E68-A29A-7EE23A84ED00}" type="pres">
      <dgm:prSet presAssocID="{F21D55E8-D630-4FC2-B7FA-4DC8E21DFF07}" presName="nodeFirstNode" presStyleLbl="node1" presStyleIdx="0" presStyleCnt="5" custScaleY="138038" custRadScaleRad="121912" custRadScaleInc="127753">
        <dgm:presLayoutVars>
          <dgm:bulletEnabled val="1"/>
        </dgm:presLayoutVars>
      </dgm:prSet>
      <dgm:spPr/>
      <dgm:t>
        <a:bodyPr/>
        <a:lstStyle/>
        <a:p>
          <a:endParaRPr lang="en-US"/>
        </a:p>
      </dgm:t>
    </dgm:pt>
    <dgm:pt modelId="{AA510C88-FD3E-4604-AF74-FE0C3002D935}" type="pres">
      <dgm:prSet presAssocID="{3AAA46CA-8B3A-47DF-8AC0-2AFF7D8FAA62}" presName="sibTransFirstNode" presStyleLbl="bgShp" presStyleIdx="0" presStyleCnt="1" custScaleX="129968" custLinFactNeighborX="-49123" custLinFactNeighborY="-31480"/>
      <dgm:spPr/>
      <dgm:t>
        <a:bodyPr/>
        <a:lstStyle/>
        <a:p>
          <a:endParaRPr lang="en-US"/>
        </a:p>
      </dgm:t>
    </dgm:pt>
    <dgm:pt modelId="{45D83386-F415-4A15-9EB7-2388AE88C316}" type="pres">
      <dgm:prSet presAssocID="{826200BA-9CA1-495E-B1F5-99ECE8105B96}" presName="nodeFollowingNodes" presStyleLbl="node1" presStyleIdx="1" presStyleCnt="5" custScaleX="118588" custScaleY="123064" custRadScaleRad="116635" custRadScaleInc="79196">
        <dgm:presLayoutVars>
          <dgm:bulletEnabled val="1"/>
        </dgm:presLayoutVars>
      </dgm:prSet>
      <dgm:spPr/>
      <dgm:t>
        <a:bodyPr/>
        <a:lstStyle/>
        <a:p>
          <a:endParaRPr lang="en-US"/>
        </a:p>
      </dgm:t>
    </dgm:pt>
    <dgm:pt modelId="{D64E4094-8035-4092-AFCB-04D7B0B3C57F}" type="pres">
      <dgm:prSet presAssocID="{9B5B1D0F-00D7-4121-B281-50D3FADA0A2D}" presName="nodeFollowingNodes" presStyleLbl="node1" presStyleIdx="2" presStyleCnt="5" custScaleX="126161" custRadScaleRad="109915" custRadScaleInc="157464">
        <dgm:presLayoutVars>
          <dgm:bulletEnabled val="1"/>
        </dgm:presLayoutVars>
      </dgm:prSet>
      <dgm:spPr/>
      <dgm:t>
        <a:bodyPr/>
        <a:lstStyle/>
        <a:p>
          <a:endParaRPr lang="en-US"/>
        </a:p>
      </dgm:t>
    </dgm:pt>
    <dgm:pt modelId="{C1782E65-2A79-42C2-B44D-E2F4994092B9}" type="pres">
      <dgm:prSet presAssocID="{4464298F-7854-465C-ACDE-56753682ED0C}" presName="nodeFollowingNodes" presStyleLbl="node1" presStyleIdx="3" presStyleCnt="5" custScaleX="112393" custScaleY="123064" custRadScaleRad="123589" custRadScaleInc="109231">
        <dgm:presLayoutVars>
          <dgm:bulletEnabled val="1"/>
        </dgm:presLayoutVars>
      </dgm:prSet>
      <dgm:spPr/>
      <dgm:t>
        <a:bodyPr/>
        <a:lstStyle/>
        <a:p>
          <a:endParaRPr lang="en-US"/>
        </a:p>
      </dgm:t>
    </dgm:pt>
    <dgm:pt modelId="{ED28330F-585B-4F9C-8BFD-17C860B96F89}" type="pres">
      <dgm:prSet presAssocID="{A457DFA5-457E-4426-B2B8-28099EC3A69C}" presName="nodeFollowingNodes" presStyleLbl="node1" presStyleIdx="4" presStyleCnt="5" custRadScaleRad="100385" custRadScaleInc="112300">
        <dgm:presLayoutVars>
          <dgm:bulletEnabled val="1"/>
        </dgm:presLayoutVars>
      </dgm:prSet>
      <dgm:spPr/>
      <dgm:t>
        <a:bodyPr/>
        <a:lstStyle/>
        <a:p>
          <a:endParaRPr lang="en-US"/>
        </a:p>
      </dgm:t>
    </dgm:pt>
  </dgm:ptLst>
  <dgm:cxnLst>
    <dgm:cxn modelId="{5E79C71F-0FB6-4628-9C76-C9B852A0B468}" type="presOf" srcId="{F21D55E8-D630-4FC2-B7FA-4DC8E21DFF07}" destId="{7A1B3DA6-B518-4E68-A29A-7EE23A84ED00}" srcOrd="0" destOrd="0" presId="urn:microsoft.com/office/officeart/2005/8/layout/cycle3"/>
    <dgm:cxn modelId="{B3B64B01-9C32-4DBF-9608-D3BBBD72C42C}" type="presOf" srcId="{826200BA-9CA1-495E-B1F5-99ECE8105B96}" destId="{45D83386-F415-4A15-9EB7-2388AE88C316}" srcOrd="0" destOrd="0" presId="urn:microsoft.com/office/officeart/2005/8/layout/cycle3"/>
    <dgm:cxn modelId="{0296AD6B-BE6C-4A29-8FA0-6288FCF2B176}" srcId="{2FEF3E24-5E5B-4BC5-A3D5-B10628F66C3B}" destId="{4464298F-7854-465C-ACDE-56753682ED0C}" srcOrd="3" destOrd="0" parTransId="{4A0B528C-B28C-41FA-801E-B08608F526C7}" sibTransId="{3AB3FB2A-C4A4-4FDB-87D8-3B21FDF59FB9}"/>
    <dgm:cxn modelId="{DF8F7BDD-FCD5-43C3-86F4-9D2126BBB422}" srcId="{2FEF3E24-5E5B-4BC5-A3D5-B10628F66C3B}" destId="{F21D55E8-D630-4FC2-B7FA-4DC8E21DFF07}" srcOrd="0" destOrd="0" parTransId="{25F18FC7-E71B-44E2-ABF3-4C4C25B7C4A9}" sibTransId="{3AAA46CA-8B3A-47DF-8AC0-2AFF7D8FAA62}"/>
    <dgm:cxn modelId="{A0A73507-5EC0-42BF-B7A3-E4CE22543167}" type="presOf" srcId="{A457DFA5-457E-4426-B2B8-28099EC3A69C}" destId="{ED28330F-585B-4F9C-8BFD-17C860B96F89}" srcOrd="0" destOrd="0" presId="urn:microsoft.com/office/officeart/2005/8/layout/cycle3"/>
    <dgm:cxn modelId="{00391CAD-7784-4AAE-97AC-0556953311B6}" srcId="{2FEF3E24-5E5B-4BC5-A3D5-B10628F66C3B}" destId="{9B5B1D0F-00D7-4121-B281-50D3FADA0A2D}" srcOrd="2" destOrd="0" parTransId="{78DF2124-CABE-4DB5-84D5-27C951EB5A70}" sibTransId="{7EE8EDA0-50D2-4549-94EA-95C6A06F3DD0}"/>
    <dgm:cxn modelId="{E9F950FF-CD45-4E98-915A-517648432B8B}" srcId="{2FEF3E24-5E5B-4BC5-A3D5-B10628F66C3B}" destId="{A457DFA5-457E-4426-B2B8-28099EC3A69C}" srcOrd="4" destOrd="0" parTransId="{996013B9-E4D8-48C1-BE66-D7DBF8BDD4F1}" sibTransId="{22799708-F014-44AF-B841-7267A5F34E94}"/>
    <dgm:cxn modelId="{D0E016FB-F481-4E5D-9983-EB8C36DDA199}" type="presOf" srcId="{2FEF3E24-5E5B-4BC5-A3D5-B10628F66C3B}" destId="{45242B7F-3EF6-48A6-B1D6-CD4552316BF0}" srcOrd="0" destOrd="0" presId="urn:microsoft.com/office/officeart/2005/8/layout/cycle3"/>
    <dgm:cxn modelId="{FEEB74EE-4DCE-4926-B508-4DBC046300D2}" srcId="{2FEF3E24-5E5B-4BC5-A3D5-B10628F66C3B}" destId="{826200BA-9CA1-495E-B1F5-99ECE8105B96}" srcOrd="1" destOrd="0" parTransId="{C3000F9F-7857-4270-B72F-B1410FC12E1A}" sibTransId="{297E4ACA-9BAE-47AF-87E8-4DEA3D3A7CEB}"/>
    <dgm:cxn modelId="{59DB6CDB-A5FF-42D5-865B-943393C2EA80}" type="presOf" srcId="{4464298F-7854-465C-ACDE-56753682ED0C}" destId="{C1782E65-2A79-42C2-B44D-E2F4994092B9}" srcOrd="0" destOrd="0" presId="urn:microsoft.com/office/officeart/2005/8/layout/cycle3"/>
    <dgm:cxn modelId="{1A08DE78-50BB-43ED-B038-8A4CE3C761A9}" type="presOf" srcId="{9B5B1D0F-00D7-4121-B281-50D3FADA0A2D}" destId="{D64E4094-8035-4092-AFCB-04D7B0B3C57F}" srcOrd="0" destOrd="0" presId="urn:microsoft.com/office/officeart/2005/8/layout/cycle3"/>
    <dgm:cxn modelId="{C2A52CE2-9857-4C4A-A8B0-1D3D051EE06E}" type="presOf" srcId="{3AAA46CA-8B3A-47DF-8AC0-2AFF7D8FAA62}" destId="{AA510C88-FD3E-4604-AF74-FE0C3002D935}" srcOrd="0" destOrd="0" presId="urn:microsoft.com/office/officeart/2005/8/layout/cycle3"/>
    <dgm:cxn modelId="{3659B641-D0E9-4B8B-8FE7-AD33C7E04062}" type="presParOf" srcId="{45242B7F-3EF6-48A6-B1D6-CD4552316BF0}" destId="{75BA2D61-DE0D-4BCA-A496-CA96B5CAF78E}" srcOrd="0" destOrd="0" presId="urn:microsoft.com/office/officeart/2005/8/layout/cycle3"/>
    <dgm:cxn modelId="{EEC44F6A-4E4B-40B3-BA09-D4270897BE14}" type="presParOf" srcId="{75BA2D61-DE0D-4BCA-A496-CA96B5CAF78E}" destId="{7A1B3DA6-B518-4E68-A29A-7EE23A84ED00}" srcOrd="0" destOrd="0" presId="urn:microsoft.com/office/officeart/2005/8/layout/cycle3"/>
    <dgm:cxn modelId="{0AB2C63E-6A74-4770-9EE4-12C780221E21}" type="presParOf" srcId="{75BA2D61-DE0D-4BCA-A496-CA96B5CAF78E}" destId="{AA510C88-FD3E-4604-AF74-FE0C3002D935}" srcOrd="1" destOrd="0" presId="urn:microsoft.com/office/officeart/2005/8/layout/cycle3"/>
    <dgm:cxn modelId="{93D906C9-F8D7-41DB-BE53-461A24EDB4B6}" type="presParOf" srcId="{75BA2D61-DE0D-4BCA-A496-CA96B5CAF78E}" destId="{45D83386-F415-4A15-9EB7-2388AE88C316}" srcOrd="2" destOrd="0" presId="urn:microsoft.com/office/officeart/2005/8/layout/cycle3"/>
    <dgm:cxn modelId="{43D11E38-F6F6-4461-BA3E-5ED6133F5A80}" type="presParOf" srcId="{75BA2D61-DE0D-4BCA-A496-CA96B5CAF78E}" destId="{D64E4094-8035-4092-AFCB-04D7B0B3C57F}" srcOrd="3" destOrd="0" presId="urn:microsoft.com/office/officeart/2005/8/layout/cycle3"/>
    <dgm:cxn modelId="{0FF7FD2A-6E69-454A-B420-08FB3891E0D2}" type="presParOf" srcId="{75BA2D61-DE0D-4BCA-A496-CA96B5CAF78E}" destId="{C1782E65-2A79-42C2-B44D-E2F4994092B9}" srcOrd="4" destOrd="0" presId="urn:microsoft.com/office/officeart/2005/8/layout/cycle3"/>
    <dgm:cxn modelId="{4BBCB420-874D-48B0-BC25-0B22C4F77236}" type="presParOf" srcId="{75BA2D61-DE0D-4BCA-A496-CA96B5CAF78E}" destId="{ED28330F-585B-4F9C-8BFD-17C860B96F89}" srcOrd="5" destOrd="0" presId="urn:microsoft.com/office/officeart/2005/8/layout/cycle3"/>
  </dgm:cxnLst>
  <dgm:bg/>
  <dgm:whole>
    <a:ln>
      <a:solidFill>
        <a:schemeClr val="accent2">
          <a:lumMod val="75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E4A9C-0764-0E43-939D-4A7C827250B4}" type="doc">
      <dgm:prSet loTypeId="urn:microsoft.com/office/officeart/2008/layout/VerticalCurvedList" loCatId="list" qsTypeId="urn:microsoft.com/office/officeart/2005/8/quickstyle/simple4" qsCatId="simple" csTypeId="urn:microsoft.com/office/officeart/2005/8/colors/accent1_3" csCatId="accent1" phldr="1"/>
      <dgm:spPr/>
      <dgm:t>
        <a:bodyPr/>
        <a:lstStyle/>
        <a:p>
          <a:endParaRPr lang="en-US"/>
        </a:p>
      </dgm:t>
    </dgm:pt>
    <dgm:pt modelId="{48A28155-BD00-7A4E-886F-2C9DEFC57490}">
      <dgm:prSet phldrT="[Text]" custT="1"/>
      <dgm:spPr/>
      <dgm:t>
        <a:bodyPr/>
        <a:lstStyle/>
        <a:p>
          <a:endParaRPr lang="en-US" sz="2400" b="1" dirty="0">
            <a:solidFill>
              <a:srgbClr val="FFFF00"/>
            </a:solidFill>
          </a:endParaRPr>
        </a:p>
      </dgm:t>
    </dgm:pt>
    <dgm:pt modelId="{11951CDA-F58C-EA49-8A47-F40BFCEDA12E}" type="parTrans" cxnId="{D04DE489-7572-664B-ADE9-D93EBF7B4AB8}">
      <dgm:prSet/>
      <dgm:spPr/>
      <dgm:t>
        <a:bodyPr/>
        <a:lstStyle/>
        <a:p>
          <a:endParaRPr lang="en-US"/>
        </a:p>
      </dgm:t>
    </dgm:pt>
    <dgm:pt modelId="{CE2F03EA-B1A5-E640-8DCC-0E5E94DBC300}" type="sibTrans" cxnId="{D04DE489-7572-664B-ADE9-D93EBF7B4AB8}">
      <dgm:prSet/>
      <dgm:spPr/>
      <dgm:t>
        <a:bodyPr/>
        <a:lstStyle/>
        <a:p>
          <a:endParaRPr lang="en-US"/>
        </a:p>
      </dgm:t>
    </dgm:pt>
    <dgm:pt modelId="{EB34D33E-6EB1-BF48-932F-0D2202CDA9A8}">
      <dgm:prSet phldrT="[Text]" custT="1"/>
      <dgm:spPr/>
      <dgm:t>
        <a:bodyPr/>
        <a:lstStyle/>
        <a:p>
          <a:r>
            <a:rPr lang="en-US" sz="2400" b="1" dirty="0" smtClean="0">
              <a:solidFill>
                <a:srgbClr val="FFFF00"/>
              </a:solidFill>
            </a:rPr>
            <a:t>Public Has access to information</a:t>
          </a:r>
          <a:endParaRPr lang="en-US" sz="2400" b="1" dirty="0">
            <a:solidFill>
              <a:srgbClr val="FFFF00"/>
            </a:solidFill>
          </a:endParaRPr>
        </a:p>
      </dgm:t>
    </dgm:pt>
    <dgm:pt modelId="{F2C35AE2-551F-8848-BAF9-1A00B8BA908F}" type="parTrans" cxnId="{448CEA44-671E-914B-87B6-84D47CEB304D}">
      <dgm:prSet/>
      <dgm:spPr/>
      <dgm:t>
        <a:bodyPr/>
        <a:lstStyle/>
        <a:p>
          <a:endParaRPr lang="en-US"/>
        </a:p>
      </dgm:t>
    </dgm:pt>
    <dgm:pt modelId="{C004F59C-C2DC-BB40-A5FA-D3B52997EA05}" type="sibTrans" cxnId="{448CEA44-671E-914B-87B6-84D47CEB304D}">
      <dgm:prSet/>
      <dgm:spPr/>
      <dgm:t>
        <a:bodyPr/>
        <a:lstStyle/>
        <a:p>
          <a:endParaRPr lang="en-US"/>
        </a:p>
      </dgm:t>
    </dgm:pt>
    <dgm:pt modelId="{EC416225-6E45-FA4E-BBC2-91BCF591F959}">
      <dgm:prSet custT="1"/>
      <dgm:spPr/>
      <dgm:t>
        <a:bodyPr/>
        <a:lstStyle/>
        <a:p>
          <a:r>
            <a:rPr lang="en-US" sz="2400" b="1" dirty="0" smtClean="0">
              <a:solidFill>
                <a:srgbClr val="FFFF00"/>
              </a:solidFill>
            </a:rPr>
            <a:t>Civil Society has space and capacity to  operate </a:t>
          </a:r>
        </a:p>
      </dgm:t>
    </dgm:pt>
    <dgm:pt modelId="{7DAA2912-BA53-0842-9D34-19A0D48D9EF2}" type="parTrans" cxnId="{0E3D37C8-04BB-CB47-8473-7B9B247726BA}">
      <dgm:prSet/>
      <dgm:spPr/>
      <dgm:t>
        <a:bodyPr/>
        <a:lstStyle/>
        <a:p>
          <a:endParaRPr lang="en-US"/>
        </a:p>
      </dgm:t>
    </dgm:pt>
    <dgm:pt modelId="{A99AA4EC-6CF1-E44E-A67F-04B04E143FB1}" type="sibTrans" cxnId="{0E3D37C8-04BB-CB47-8473-7B9B247726BA}">
      <dgm:prSet/>
      <dgm:spPr/>
      <dgm:t>
        <a:bodyPr/>
        <a:lstStyle/>
        <a:p>
          <a:endParaRPr lang="en-US"/>
        </a:p>
      </dgm:t>
    </dgm:pt>
    <dgm:pt modelId="{1C508646-8E13-7843-8ACF-33354A4E15A4}">
      <dgm:prSet custT="1"/>
      <dgm:spPr/>
      <dgm:t>
        <a:bodyPr/>
        <a:lstStyle/>
        <a:p>
          <a:r>
            <a:rPr lang="en-US" sz="2400" b="1" dirty="0" smtClean="0">
              <a:solidFill>
                <a:srgbClr val="FFFF00"/>
              </a:solidFill>
            </a:rPr>
            <a:t>State is receptive to citizen participation</a:t>
          </a:r>
        </a:p>
      </dgm:t>
    </dgm:pt>
    <dgm:pt modelId="{20DAA3C8-557F-6C4A-B8EA-9AB9D818C308}" type="parTrans" cxnId="{EA72ED3F-4C78-A648-8B06-35888A2E92D5}">
      <dgm:prSet/>
      <dgm:spPr/>
      <dgm:t>
        <a:bodyPr/>
        <a:lstStyle/>
        <a:p>
          <a:endParaRPr lang="en-US"/>
        </a:p>
      </dgm:t>
    </dgm:pt>
    <dgm:pt modelId="{D36730BC-086A-E44A-A169-450ED65C199E}" type="sibTrans" cxnId="{EA72ED3F-4C78-A648-8B06-35888A2E92D5}">
      <dgm:prSet/>
      <dgm:spPr/>
      <dgm:t>
        <a:bodyPr/>
        <a:lstStyle/>
        <a:p>
          <a:endParaRPr lang="en-US"/>
        </a:p>
      </dgm:t>
    </dgm:pt>
    <dgm:pt modelId="{8A412789-9802-EE4F-9797-F7E8444F0800}">
      <dgm:prSet custT="1"/>
      <dgm:spPr/>
      <dgm:t>
        <a:bodyPr/>
        <a:lstStyle/>
        <a:p>
          <a:r>
            <a:rPr lang="en-US" sz="2400" b="1" dirty="0" smtClean="0">
              <a:solidFill>
                <a:srgbClr val="FFFF00"/>
              </a:solidFill>
            </a:rPr>
            <a:t>Service providers accept notion of  accountability to citizens </a:t>
          </a:r>
          <a:endParaRPr lang="en-US" sz="2400" b="1" dirty="0">
            <a:solidFill>
              <a:srgbClr val="FFFF00"/>
            </a:solidFill>
          </a:endParaRPr>
        </a:p>
      </dgm:t>
    </dgm:pt>
    <dgm:pt modelId="{68FBE861-C4CE-0B4B-B9DA-723007D4CF9C}" type="parTrans" cxnId="{8E23DFF7-66F1-004F-A78E-3A26A0383BA3}">
      <dgm:prSet/>
      <dgm:spPr/>
      <dgm:t>
        <a:bodyPr/>
        <a:lstStyle/>
        <a:p>
          <a:endParaRPr lang="en-US"/>
        </a:p>
      </dgm:t>
    </dgm:pt>
    <dgm:pt modelId="{11AC1F9D-182C-304E-B768-9CE53796EBA2}" type="sibTrans" cxnId="{8E23DFF7-66F1-004F-A78E-3A26A0383BA3}">
      <dgm:prSet/>
      <dgm:spPr/>
      <dgm:t>
        <a:bodyPr/>
        <a:lstStyle/>
        <a:p>
          <a:endParaRPr lang="en-US"/>
        </a:p>
      </dgm:t>
    </dgm:pt>
    <dgm:pt modelId="{B4BA64DF-7396-4407-895E-57F90F5C814A}">
      <dgm:prSet phldrT="[Text]" custT="1"/>
      <dgm:spPr/>
      <dgm:t>
        <a:bodyPr/>
        <a:lstStyle/>
        <a:p>
          <a:r>
            <a:rPr lang="en-US" sz="2400" b="1" dirty="0" smtClean="0">
              <a:solidFill>
                <a:srgbClr val="FFFF00"/>
              </a:solidFill>
            </a:rPr>
            <a:t>Reasonable amount of media freedom exists</a:t>
          </a:r>
          <a:endParaRPr lang="en-US" sz="2400" b="1" dirty="0">
            <a:solidFill>
              <a:srgbClr val="FFFF00"/>
            </a:solidFill>
          </a:endParaRPr>
        </a:p>
      </dgm:t>
    </dgm:pt>
    <dgm:pt modelId="{DFF71506-2DE9-4149-8DE8-24B54EFD19D6}" type="parTrans" cxnId="{B05E1345-8A10-4BE6-946E-ED1DF60BDA19}">
      <dgm:prSet/>
      <dgm:spPr/>
      <dgm:t>
        <a:bodyPr/>
        <a:lstStyle/>
        <a:p>
          <a:endParaRPr lang="en-US"/>
        </a:p>
      </dgm:t>
    </dgm:pt>
    <dgm:pt modelId="{2FCA6A92-0325-4C6B-9C54-528734E67EFC}" type="sibTrans" cxnId="{B05E1345-8A10-4BE6-946E-ED1DF60BDA19}">
      <dgm:prSet/>
      <dgm:spPr/>
      <dgm:t>
        <a:bodyPr/>
        <a:lstStyle/>
        <a:p>
          <a:endParaRPr lang="en-US"/>
        </a:p>
      </dgm:t>
    </dgm:pt>
    <dgm:pt modelId="{155DE2D1-7B76-48B2-8369-73C1F1AF30DC}" type="pres">
      <dgm:prSet presAssocID="{F83E4A9C-0764-0E43-939D-4A7C827250B4}" presName="Name0" presStyleCnt="0">
        <dgm:presLayoutVars>
          <dgm:chMax val="7"/>
          <dgm:chPref val="7"/>
          <dgm:dir/>
        </dgm:presLayoutVars>
      </dgm:prSet>
      <dgm:spPr/>
      <dgm:t>
        <a:bodyPr/>
        <a:lstStyle/>
        <a:p>
          <a:endParaRPr lang="en-US"/>
        </a:p>
      </dgm:t>
    </dgm:pt>
    <dgm:pt modelId="{B34FD509-9B15-4287-89F3-61A5E9EC82A1}" type="pres">
      <dgm:prSet presAssocID="{F83E4A9C-0764-0E43-939D-4A7C827250B4}" presName="Name1" presStyleCnt="0"/>
      <dgm:spPr/>
    </dgm:pt>
    <dgm:pt modelId="{2262F15A-0E35-4C7A-8FC0-78A5C3229CF4}" type="pres">
      <dgm:prSet presAssocID="{F83E4A9C-0764-0E43-939D-4A7C827250B4}" presName="cycle" presStyleCnt="0"/>
      <dgm:spPr/>
    </dgm:pt>
    <dgm:pt modelId="{A3E957C8-8EA2-4BF7-A85C-BAE74AEDF6FE}" type="pres">
      <dgm:prSet presAssocID="{F83E4A9C-0764-0E43-939D-4A7C827250B4}" presName="srcNode" presStyleLbl="node1" presStyleIdx="0" presStyleCnt="1"/>
      <dgm:spPr/>
    </dgm:pt>
    <dgm:pt modelId="{1AE85F76-842F-460B-94A0-EAA075ADAF1F}" type="pres">
      <dgm:prSet presAssocID="{F83E4A9C-0764-0E43-939D-4A7C827250B4}" presName="conn" presStyleLbl="parChTrans1D2" presStyleIdx="0" presStyleCnt="1"/>
      <dgm:spPr/>
      <dgm:t>
        <a:bodyPr/>
        <a:lstStyle/>
        <a:p>
          <a:endParaRPr lang="en-US"/>
        </a:p>
      </dgm:t>
    </dgm:pt>
    <dgm:pt modelId="{5AEAB6DD-6AED-433A-B884-9F1677866950}" type="pres">
      <dgm:prSet presAssocID="{F83E4A9C-0764-0E43-939D-4A7C827250B4}" presName="extraNode" presStyleLbl="node1" presStyleIdx="0" presStyleCnt="1"/>
      <dgm:spPr/>
    </dgm:pt>
    <dgm:pt modelId="{6FA3312C-9BB4-4AA3-8D19-9B41736962BF}" type="pres">
      <dgm:prSet presAssocID="{F83E4A9C-0764-0E43-939D-4A7C827250B4}" presName="dstNode" presStyleLbl="node1" presStyleIdx="0" presStyleCnt="1"/>
      <dgm:spPr/>
    </dgm:pt>
    <dgm:pt modelId="{813B734E-3284-4AA8-8CCE-6FB046A6A3BF}" type="pres">
      <dgm:prSet presAssocID="{48A28155-BD00-7A4E-886F-2C9DEFC57490}" presName="text_1" presStyleLbl="node1" presStyleIdx="0" presStyleCnt="1" custScaleY="185736">
        <dgm:presLayoutVars>
          <dgm:bulletEnabled val="1"/>
        </dgm:presLayoutVars>
      </dgm:prSet>
      <dgm:spPr/>
      <dgm:t>
        <a:bodyPr/>
        <a:lstStyle/>
        <a:p>
          <a:endParaRPr lang="en-US"/>
        </a:p>
      </dgm:t>
    </dgm:pt>
    <dgm:pt modelId="{195BB2CA-965C-4E6A-B740-3386E4BADD9F}" type="pres">
      <dgm:prSet presAssocID="{48A28155-BD00-7A4E-886F-2C9DEFC57490}" presName="accent_1" presStyleCnt="0"/>
      <dgm:spPr/>
    </dgm:pt>
    <dgm:pt modelId="{460ACFCF-C8EB-4321-A138-F9417580B6C5}" type="pres">
      <dgm:prSet presAssocID="{48A28155-BD00-7A4E-886F-2C9DEFC57490}" presName="accentRepeatNode" presStyleLbl="solidFgAcc1" presStyleIdx="0" presStyleCnt="1"/>
      <dgm:spPr/>
    </dgm:pt>
  </dgm:ptLst>
  <dgm:cxnLst>
    <dgm:cxn modelId="{BA114306-519A-4173-9DBE-1B94ED2EE3A9}" type="presOf" srcId="{48A28155-BD00-7A4E-886F-2C9DEFC57490}" destId="{813B734E-3284-4AA8-8CCE-6FB046A6A3BF}" srcOrd="0" destOrd="0" presId="urn:microsoft.com/office/officeart/2008/layout/VerticalCurvedList"/>
    <dgm:cxn modelId="{D04DE489-7572-664B-ADE9-D93EBF7B4AB8}" srcId="{F83E4A9C-0764-0E43-939D-4A7C827250B4}" destId="{48A28155-BD00-7A4E-886F-2C9DEFC57490}" srcOrd="0" destOrd="0" parTransId="{11951CDA-F58C-EA49-8A47-F40BFCEDA12E}" sibTransId="{CE2F03EA-B1A5-E640-8DCC-0E5E94DBC300}"/>
    <dgm:cxn modelId="{B96DD0BA-8BFE-4F80-AD01-C3830C099FFA}" type="presOf" srcId="{8A412789-9802-EE4F-9797-F7E8444F0800}" destId="{813B734E-3284-4AA8-8CCE-6FB046A6A3BF}" srcOrd="0" destOrd="4" presId="urn:microsoft.com/office/officeart/2008/layout/VerticalCurvedList"/>
    <dgm:cxn modelId="{448CEA44-671E-914B-87B6-84D47CEB304D}" srcId="{48A28155-BD00-7A4E-886F-2C9DEFC57490}" destId="{EB34D33E-6EB1-BF48-932F-0D2202CDA9A8}" srcOrd="0" destOrd="0" parTransId="{F2C35AE2-551F-8848-BAF9-1A00B8BA908F}" sibTransId="{C004F59C-C2DC-BB40-A5FA-D3B52997EA05}"/>
    <dgm:cxn modelId="{88064EFB-011E-4FD7-A3A2-D1947CF4BF1C}" type="presOf" srcId="{B4BA64DF-7396-4407-895E-57F90F5C814A}" destId="{813B734E-3284-4AA8-8CCE-6FB046A6A3BF}" srcOrd="0" destOrd="2" presId="urn:microsoft.com/office/officeart/2008/layout/VerticalCurvedList"/>
    <dgm:cxn modelId="{0E3D37C8-04BB-CB47-8473-7B9B247726BA}" srcId="{48A28155-BD00-7A4E-886F-2C9DEFC57490}" destId="{EC416225-6E45-FA4E-BBC2-91BCF591F959}" srcOrd="2" destOrd="0" parTransId="{7DAA2912-BA53-0842-9D34-19A0D48D9EF2}" sibTransId="{A99AA4EC-6CF1-E44E-A67F-04B04E143FB1}"/>
    <dgm:cxn modelId="{8E23DFF7-66F1-004F-A78E-3A26A0383BA3}" srcId="{48A28155-BD00-7A4E-886F-2C9DEFC57490}" destId="{8A412789-9802-EE4F-9797-F7E8444F0800}" srcOrd="3" destOrd="0" parTransId="{68FBE861-C4CE-0B4B-B9DA-723007D4CF9C}" sibTransId="{11AC1F9D-182C-304E-B768-9CE53796EBA2}"/>
    <dgm:cxn modelId="{FF140817-7714-43EC-AAC6-9759BEC8C63D}" type="presOf" srcId="{EB34D33E-6EB1-BF48-932F-0D2202CDA9A8}" destId="{813B734E-3284-4AA8-8CCE-6FB046A6A3BF}" srcOrd="0" destOrd="1" presId="urn:microsoft.com/office/officeart/2008/layout/VerticalCurvedList"/>
    <dgm:cxn modelId="{7D19BB69-EAAD-4D81-8D3C-A8B4AAC53025}" type="presOf" srcId="{1C508646-8E13-7843-8ACF-33354A4E15A4}" destId="{813B734E-3284-4AA8-8CCE-6FB046A6A3BF}" srcOrd="0" destOrd="5" presId="urn:microsoft.com/office/officeart/2008/layout/VerticalCurvedList"/>
    <dgm:cxn modelId="{DBFA4FEF-9FE8-4444-BE3D-778977D88373}" type="presOf" srcId="{F83E4A9C-0764-0E43-939D-4A7C827250B4}" destId="{155DE2D1-7B76-48B2-8369-73C1F1AF30DC}" srcOrd="0" destOrd="0" presId="urn:microsoft.com/office/officeart/2008/layout/VerticalCurvedList"/>
    <dgm:cxn modelId="{02F5E892-3AD9-4701-8C79-BD15FE1EB80D}" type="presOf" srcId="{EC416225-6E45-FA4E-BBC2-91BCF591F959}" destId="{813B734E-3284-4AA8-8CCE-6FB046A6A3BF}" srcOrd="0" destOrd="3" presId="urn:microsoft.com/office/officeart/2008/layout/VerticalCurvedList"/>
    <dgm:cxn modelId="{B05E1345-8A10-4BE6-946E-ED1DF60BDA19}" srcId="{48A28155-BD00-7A4E-886F-2C9DEFC57490}" destId="{B4BA64DF-7396-4407-895E-57F90F5C814A}" srcOrd="1" destOrd="0" parTransId="{DFF71506-2DE9-4149-8DE8-24B54EFD19D6}" sibTransId="{2FCA6A92-0325-4C6B-9C54-528734E67EFC}"/>
    <dgm:cxn modelId="{3EC74015-577D-4C86-B25C-A130B2565705}" type="presOf" srcId="{C004F59C-C2DC-BB40-A5FA-D3B52997EA05}" destId="{1AE85F76-842F-460B-94A0-EAA075ADAF1F}" srcOrd="0" destOrd="0" presId="urn:microsoft.com/office/officeart/2008/layout/VerticalCurvedList"/>
    <dgm:cxn modelId="{EA72ED3F-4C78-A648-8B06-35888A2E92D5}" srcId="{48A28155-BD00-7A4E-886F-2C9DEFC57490}" destId="{1C508646-8E13-7843-8ACF-33354A4E15A4}" srcOrd="4" destOrd="0" parTransId="{20DAA3C8-557F-6C4A-B8EA-9AB9D818C308}" sibTransId="{D36730BC-086A-E44A-A169-450ED65C199E}"/>
    <dgm:cxn modelId="{20FA2183-15FD-4D0F-9E17-BC36C406E5A4}" type="presParOf" srcId="{155DE2D1-7B76-48B2-8369-73C1F1AF30DC}" destId="{B34FD509-9B15-4287-89F3-61A5E9EC82A1}" srcOrd="0" destOrd="0" presId="urn:microsoft.com/office/officeart/2008/layout/VerticalCurvedList"/>
    <dgm:cxn modelId="{E21A30E0-AF22-476C-B83A-4B8023932833}" type="presParOf" srcId="{B34FD509-9B15-4287-89F3-61A5E9EC82A1}" destId="{2262F15A-0E35-4C7A-8FC0-78A5C3229CF4}" srcOrd="0" destOrd="0" presId="urn:microsoft.com/office/officeart/2008/layout/VerticalCurvedList"/>
    <dgm:cxn modelId="{8B607E3E-1F16-4003-9B76-155A566A2CDD}" type="presParOf" srcId="{2262F15A-0E35-4C7A-8FC0-78A5C3229CF4}" destId="{A3E957C8-8EA2-4BF7-A85C-BAE74AEDF6FE}" srcOrd="0" destOrd="0" presId="urn:microsoft.com/office/officeart/2008/layout/VerticalCurvedList"/>
    <dgm:cxn modelId="{F87F72D4-1843-4764-BAFF-823E038D6A65}" type="presParOf" srcId="{2262F15A-0E35-4C7A-8FC0-78A5C3229CF4}" destId="{1AE85F76-842F-460B-94A0-EAA075ADAF1F}" srcOrd="1" destOrd="0" presId="urn:microsoft.com/office/officeart/2008/layout/VerticalCurvedList"/>
    <dgm:cxn modelId="{A3C33911-F78F-4BA9-99F2-41ADF8E9DCD5}" type="presParOf" srcId="{2262F15A-0E35-4C7A-8FC0-78A5C3229CF4}" destId="{5AEAB6DD-6AED-433A-B884-9F1677866950}" srcOrd="2" destOrd="0" presId="urn:microsoft.com/office/officeart/2008/layout/VerticalCurvedList"/>
    <dgm:cxn modelId="{8E36DAA5-116F-4545-BA28-EA5BA1CE25A9}" type="presParOf" srcId="{2262F15A-0E35-4C7A-8FC0-78A5C3229CF4}" destId="{6FA3312C-9BB4-4AA3-8D19-9B41736962BF}" srcOrd="3" destOrd="0" presId="urn:microsoft.com/office/officeart/2008/layout/VerticalCurvedList"/>
    <dgm:cxn modelId="{EBD7F1F3-5551-4A5F-82F3-341070D91853}" type="presParOf" srcId="{B34FD509-9B15-4287-89F3-61A5E9EC82A1}" destId="{813B734E-3284-4AA8-8CCE-6FB046A6A3BF}" srcOrd="1" destOrd="0" presId="urn:microsoft.com/office/officeart/2008/layout/VerticalCurvedList"/>
    <dgm:cxn modelId="{318F3257-7842-4E1D-9836-90330C79F669}" type="presParOf" srcId="{B34FD509-9B15-4287-89F3-61A5E9EC82A1}" destId="{195BB2CA-965C-4E6A-B740-3386E4BADD9F}" srcOrd="2" destOrd="0" presId="urn:microsoft.com/office/officeart/2008/layout/VerticalCurvedList"/>
    <dgm:cxn modelId="{F04A4350-1E8D-4653-90B7-0ABD53DEF896}" type="presParOf" srcId="{195BB2CA-965C-4E6A-B740-3386E4BADD9F}" destId="{460ACFCF-C8EB-4321-A138-F9417580B6C5}"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79DA933D-F438-4552-9515-3B5051CB42F1}" type="datetimeFigureOut">
              <a:rPr lang="en-US"/>
              <a:pPr>
                <a:defRPr/>
              </a:pPr>
              <a:t>5/5/2013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B44533B3-B19E-4B40-9CC9-0446826B53D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fld id="{23FF3F10-C9CF-4D41-9067-2EF081AE8B45}" type="datetimeFigureOut">
              <a:rPr lang="en-US"/>
              <a:pPr>
                <a:defRPr/>
              </a:pPr>
              <a:t>5/5/2013</a:t>
            </a:fld>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50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2962F3E0-68BC-42CA-BAD3-E4923FC050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eaLnBrk="1" hangingPunct="1"/>
            <a:endParaRPr lang="en-US" smtClean="0"/>
          </a:p>
        </p:txBody>
      </p:sp>
      <p:sp>
        <p:nvSpPr>
          <p:cNvPr id="16387" name="Slide Number Placeholder 3"/>
          <p:cNvSpPr>
            <a:spLocks noGrp="1"/>
          </p:cNvSpPr>
          <p:nvPr>
            <p:ph type="sldNum" sz="quarter" idx="5"/>
          </p:nvPr>
        </p:nvSpPr>
        <p:spPr>
          <a:noFill/>
        </p:spPr>
        <p:txBody>
          <a:bodyPr/>
          <a:lstStyle/>
          <a:p>
            <a:fld id="{42C74CE3-04B3-4D3B-AAED-F9704199BC8B}"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eaLnBrk="1" hangingPunct="1">
              <a:defRPr/>
            </a:pPr>
            <a:r>
              <a:rPr lang="en-GB" dirty="0" smtClean="0">
                <a:sym typeface="Wingdings" pitchFamily="2" charset="2"/>
              </a:rPr>
              <a:t></a:t>
            </a:r>
            <a:r>
              <a:rPr lang="en-GB" dirty="0" smtClean="0"/>
              <a:t> Over the past decade these has been a growing awareness that improved governance, and especially stopping corruption, depends critically on the initiative and determination of citizens to change the way public agencies and public officials behave.</a:t>
            </a:r>
          </a:p>
          <a:p>
            <a:pPr eaLnBrk="1" hangingPunct="1">
              <a:defRPr/>
            </a:pPr>
            <a:r>
              <a:rPr lang="en-GB" dirty="0" smtClean="0">
                <a:sym typeface="Wingdings" pitchFamily="2" charset="2"/>
              </a:rPr>
              <a:t></a:t>
            </a:r>
            <a:r>
              <a:rPr lang="en-GB" dirty="0" smtClean="0"/>
              <a:t>The purpose of this presentation is to explain the background and findings of a new book </a:t>
            </a:r>
            <a:r>
              <a:rPr lang="en-GB" i="1" dirty="0" smtClean="0"/>
              <a:t>Citizens Against Corruption. </a:t>
            </a:r>
            <a:r>
              <a:rPr lang="en-GB" dirty="0" smtClean="0"/>
              <a:t>The book  presents the experiences gained and the lessons learnt from over 200 case studies based on citizen-led anti-corruption projects in some 53 countries supported by PTF. In these projects CSOs have </a:t>
            </a:r>
            <a:r>
              <a:rPr lang="en-GB" u="sng" dirty="0" smtClean="0"/>
              <a:t>directly</a:t>
            </a:r>
            <a:r>
              <a:rPr lang="en-GB" dirty="0" smtClean="0"/>
              <a:t> engaged successfully with public agencies to tackle specific cases of corruption. They have thus shown that if citizens are truly determined and well supported they can make a difference. Indeed, the only way honest government can be established is by citizens demanding it—persistently, bravely, and remorselessly.</a:t>
            </a:r>
          </a:p>
          <a:p>
            <a:pPr eaLnBrk="1" hangingPunct="1">
              <a:defRPr/>
            </a:pPr>
            <a:r>
              <a:rPr lang="en-GB" dirty="0" smtClean="0">
                <a:sym typeface="Wingdings" pitchFamily="2" charset="2"/>
              </a:rPr>
              <a:t></a:t>
            </a:r>
            <a:r>
              <a:rPr lang="en-GB" dirty="0" smtClean="0"/>
              <a:t> The book describes the story of PTF and shows how small grants when combined with experienced technical advice in support of tightly focused  time-bound projects can achieve amazing results—in some cases millions saved with modest inputs </a:t>
            </a:r>
          </a:p>
          <a:p>
            <a:pPr marL="171450" indent="-171450" eaLnBrk="1" hangingPunct="1">
              <a:buFont typeface="Wingdings"/>
              <a:buChar char="à"/>
              <a:defRPr/>
            </a:pPr>
            <a:r>
              <a:rPr lang="en-GB" dirty="0" smtClean="0">
                <a:sym typeface="Wingdings" pitchFamily="2" charset="2"/>
              </a:rPr>
              <a:t>I will take just a very few examples to give a brief glimpse of what the book provides in abundance—many, many examples of successful anti-corruption projects. And I will argue that donors need to radically rethink their support for governance reform.</a:t>
            </a:r>
          </a:p>
          <a:p>
            <a:pPr marL="171450" indent="-171450" eaLnBrk="1" hangingPunct="1">
              <a:buFont typeface="Wingdings"/>
              <a:buChar char="à"/>
              <a:defRPr/>
            </a:pPr>
            <a:r>
              <a:rPr lang="en-GB" dirty="0" smtClean="0">
                <a:sym typeface="Wingdings" pitchFamily="2" charset="2"/>
              </a:rPr>
              <a:t>But first let me briefly explain the story of PTF.</a:t>
            </a:r>
            <a:endParaRPr lang="en-GB" dirty="0" smtClean="0"/>
          </a:p>
          <a:p>
            <a:pPr eaLnBrk="1" hangingPunct="1">
              <a:defRPr/>
            </a:pPr>
            <a:endParaRPr lang="en-US" i="1" dirty="0"/>
          </a:p>
        </p:txBody>
      </p:sp>
      <p:sp>
        <p:nvSpPr>
          <p:cNvPr id="18435" name="Slide Number Placeholder 3"/>
          <p:cNvSpPr>
            <a:spLocks noGrp="1"/>
          </p:cNvSpPr>
          <p:nvPr>
            <p:ph type="sldNum" sz="quarter" idx="5"/>
          </p:nvPr>
        </p:nvSpPr>
        <p:spPr>
          <a:noFill/>
        </p:spPr>
        <p:txBody>
          <a:bodyPr/>
          <a:lstStyle/>
          <a:p>
            <a:fld id="{1AEB709B-DE82-4F7A-A130-C988DB032ED8}"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eaLnBrk="1" hangingPunct="1">
              <a:buFont typeface="Wingdings" pitchFamily="2" charset="2"/>
              <a:buChar char="Ø"/>
              <a:defRPr/>
            </a:pPr>
            <a:r>
              <a:rPr lang="en-US" sz="1050" dirty="0" smtClean="0">
                <a:latin typeface="Comic Sans MS" pitchFamily="66" charset="0"/>
              </a:rPr>
              <a:t>PTF was started as a pioneering venture to demonstrate that that civic activism can bring about far less corrupt government and there is no real alternative; honest governance can only come from internally generated political pressure.</a:t>
            </a:r>
          </a:p>
          <a:p>
            <a:pPr marL="171450" indent="-171450" eaLnBrk="1" hangingPunct="1">
              <a:buFont typeface="Wingdings" pitchFamily="2" charset="2"/>
              <a:buChar char="Ø"/>
              <a:defRPr/>
            </a:pPr>
            <a:r>
              <a:rPr lang="en-US" sz="1050" dirty="0" smtClean="0">
                <a:latin typeface="Comic Sans MS" pitchFamily="66" charset="0"/>
              </a:rPr>
              <a:t>PTF </a:t>
            </a:r>
            <a:r>
              <a:rPr lang="en-US" dirty="0" smtClean="0">
                <a:latin typeface="Comic Sans MS" pitchFamily="66" charset="0"/>
              </a:rPr>
              <a:t>provides both technical advice and small grants to civil society organizations wishing to engage in actions to reduce corruption in the public sector. Grants total over US$5 million.</a:t>
            </a:r>
          </a:p>
          <a:p>
            <a:pPr eaLnBrk="1" fontAlgn="auto" hangingPunct="1">
              <a:spcBef>
                <a:spcPts val="580"/>
              </a:spcBef>
              <a:spcAft>
                <a:spcPts val="0"/>
              </a:spcAft>
              <a:buFont typeface="Wingdings" pitchFamily="2" charset="2"/>
              <a:buChar char="Ø"/>
              <a:defRPr/>
            </a:pPr>
            <a:r>
              <a:rPr lang="en-US" dirty="0" smtClean="0">
                <a:latin typeface="Comic Sans MS" pitchFamily="66" charset="0"/>
              </a:rPr>
              <a:t> PTF supports innovative approaches, learns from them, and shares the knowledge gained.</a:t>
            </a:r>
            <a:endParaRPr lang="en-US" sz="1050" dirty="0" smtClean="0">
              <a:effectLst>
                <a:outerShdw blurRad="38100" dist="38100" dir="2700000" algn="tl">
                  <a:srgbClr val="000000">
                    <a:alpha val="43137"/>
                  </a:srgbClr>
                </a:outerShdw>
              </a:effectLst>
              <a:latin typeface="Comic Sans MS" pitchFamily="66" charset="0"/>
            </a:endParaRPr>
          </a:p>
        </p:txBody>
      </p:sp>
      <p:sp>
        <p:nvSpPr>
          <p:cNvPr id="20483" name="Slide Number Placeholder 3"/>
          <p:cNvSpPr>
            <a:spLocks noGrp="1"/>
          </p:cNvSpPr>
          <p:nvPr>
            <p:ph type="sldNum" sz="quarter" idx="5"/>
          </p:nvPr>
        </p:nvSpPr>
        <p:spPr>
          <a:noFill/>
        </p:spPr>
        <p:txBody>
          <a:bodyPr/>
          <a:lstStyle/>
          <a:p>
            <a:fld id="{CA0E4602-6A4A-4A9D-9B51-0594E9DBB4E4}"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171450" indent="-171450" eaLnBrk="1" hangingPunct="1">
              <a:buFont typeface="Wingdings" pitchFamily="2" charset="2"/>
              <a:buChar char="Ø"/>
            </a:pPr>
            <a:r>
              <a:rPr lang="en-GB" smtClean="0"/>
              <a:t>PTF has worked across the world from Nicaragua to Mongolia, and from Latvia to Argentina, coving 53 countries in four continents.</a:t>
            </a:r>
          </a:p>
          <a:p>
            <a:pPr marL="171450" indent="-171450" eaLnBrk="1" hangingPunct="1">
              <a:buFont typeface="Wingdings" pitchFamily="2" charset="2"/>
              <a:buChar char="Ø"/>
            </a:pPr>
            <a:r>
              <a:rPr lang="en-GB" smtClean="0"/>
              <a:t>It has supported projects that seek to strengthen the rule of law and build anti-corruption institutions. It has helped CSOs to track expenditure, monitor procurement and make service delivery more honest. It has assisted CSOs to train journalists to be better at investigative reporting.</a:t>
            </a:r>
            <a:endParaRPr lang="en-US" smtClean="0"/>
          </a:p>
        </p:txBody>
      </p:sp>
      <p:sp>
        <p:nvSpPr>
          <p:cNvPr id="22531" name="Slide Number Placeholder 3"/>
          <p:cNvSpPr>
            <a:spLocks noGrp="1"/>
          </p:cNvSpPr>
          <p:nvPr>
            <p:ph type="sldNum" sz="quarter" idx="5"/>
          </p:nvPr>
        </p:nvSpPr>
        <p:spPr>
          <a:noFill/>
        </p:spPr>
        <p:txBody>
          <a:bodyPr/>
          <a:lstStyle/>
          <a:p>
            <a:fld id="{E1B415B8-1CC4-4E79-B4EC-8079FABCF801}"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defTabSz="896938" eaLnBrk="1" hangingPunct="1"/>
            <a:r>
              <a:rPr lang="en-US" smtClean="0"/>
              <a:t>The central issue is the political agenda of those in power is  not the same as those of civil society, so the two are in a struggle.  Mobilizing civil action is aimed at making those in power more accountable and this is clearly something they will resist.  In its best form civil action leads to a ‘negotiation’ with the powers that be where they feel obliged to yield for fear of more militant actions. </a:t>
            </a:r>
          </a:p>
          <a:p>
            <a:pPr defTabSz="896938" eaLnBrk="1" hangingPunct="1"/>
            <a:endParaRPr lang="en-US" smtClean="0"/>
          </a:p>
        </p:txBody>
      </p:sp>
      <p:sp>
        <p:nvSpPr>
          <p:cNvPr id="26627" name="Slide Number Placeholder 3"/>
          <p:cNvSpPr>
            <a:spLocks noGrp="1"/>
          </p:cNvSpPr>
          <p:nvPr>
            <p:ph type="sldNum" sz="quarter" idx="5"/>
          </p:nvPr>
        </p:nvSpPr>
        <p:spPr>
          <a:noFill/>
        </p:spPr>
        <p:txBody>
          <a:bodyPr/>
          <a:lstStyle/>
          <a:p>
            <a:fld id="{54CA11EF-C596-4A6B-AF03-444059E21B8B}"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rtlCol="0">
            <a:normAutofit fontScale="70000" lnSpcReduction="20000"/>
          </a:bodyPr>
          <a:lstStyle/>
          <a:p>
            <a:pPr marL="171450" indent="-171450" eaLnBrk="1" hangingPunct="1">
              <a:buFont typeface="Wingdings" pitchFamily="2" charset="2"/>
              <a:buChar char="Ø"/>
              <a:defRPr/>
            </a:pPr>
            <a:r>
              <a:rPr lang="en-GB" sz="1100" dirty="0"/>
              <a:t> PTF </a:t>
            </a:r>
            <a:r>
              <a:rPr lang="en-GB" sz="1100" dirty="0" smtClean="0"/>
              <a:t>has supported 15 CSOs working at the village level in India. It has shown that villagers can demand their rightful benefits. Over 250,000 poor people have been helped by these programs. </a:t>
            </a:r>
            <a:endParaRPr lang="en-GB" sz="1100" dirty="0"/>
          </a:p>
          <a:p>
            <a:pPr marL="171450" indent="-171450" eaLnBrk="1" hangingPunct="1">
              <a:buFont typeface="Wingdings" pitchFamily="2" charset="2"/>
              <a:buChar char="Ø"/>
              <a:defRPr/>
            </a:pPr>
            <a:r>
              <a:rPr lang="en-GB" sz="1100" dirty="0" smtClean="0"/>
              <a:t>Thus, a model </a:t>
            </a:r>
            <a:r>
              <a:rPr lang="en-GB" sz="1100" dirty="0"/>
              <a:t>for helping some of the bottom billion is emerging out of the PTF program in places like Khariar and from similar programs in other places. </a:t>
            </a:r>
            <a:endParaRPr lang="en-GB" sz="1100" dirty="0" smtClean="0"/>
          </a:p>
          <a:p>
            <a:pPr marL="171450" indent="-171450" eaLnBrk="1" hangingPunct="1">
              <a:buFont typeface="Wingdings" pitchFamily="2" charset="2"/>
              <a:buChar char="Ø"/>
              <a:defRPr/>
            </a:pPr>
            <a:r>
              <a:rPr lang="en-GB" sz="1100" dirty="0" smtClean="0"/>
              <a:t>Yet, while PTF has shown that poor villagers can successfully mobilize to challenge the corrupt officials who are stealing their benefits, the task is immense. </a:t>
            </a:r>
          </a:p>
          <a:p>
            <a:pPr marL="171450" indent="-171450" eaLnBrk="1" hangingPunct="1">
              <a:buFont typeface="Wingdings" pitchFamily="2" charset="2"/>
              <a:buChar char="Ø"/>
              <a:defRPr/>
            </a:pPr>
            <a:r>
              <a:rPr lang="en-GB" sz="1100" dirty="0" smtClean="0"/>
              <a:t>A central message of the book is that these impressive initiatives at the grassroots need to be complemented by CSOs monitoring the performance of the official accountability </a:t>
            </a:r>
            <a:r>
              <a:rPr lang="en-GB" sz="1100" dirty="0"/>
              <a:t>institutions </a:t>
            </a:r>
            <a:r>
              <a:rPr lang="en-GB" sz="1100" dirty="0" smtClean="0"/>
              <a:t>responsible for oversight—to check why those responsible for detecting </a:t>
            </a:r>
            <a:r>
              <a:rPr lang="en-GB" sz="1100" dirty="0"/>
              <a:t>and </a:t>
            </a:r>
            <a:r>
              <a:rPr lang="en-GB" sz="1100" dirty="0" smtClean="0"/>
              <a:t>punishing </a:t>
            </a:r>
            <a:r>
              <a:rPr lang="en-GB" sz="1100" dirty="0"/>
              <a:t>corrupt practices </a:t>
            </a:r>
            <a:r>
              <a:rPr lang="en-GB" sz="1100" dirty="0" smtClean="0"/>
              <a:t>have failed. </a:t>
            </a:r>
          </a:p>
          <a:p>
            <a:pPr marL="171450" indent="-171450" eaLnBrk="1" hangingPunct="1">
              <a:buFont typeface="Wingdings" pitchFamily="2" charset="2"/>
              <a:buChar char="Ø"/>
              <a:defRPr/>
            </a:pPr>
            <a:r>
              <a:rPr lang="en-GB" sz="1100" dirty="0" smtClean="0"/>
              <a:t>Citizen activism will </a:t>
            </a:r>
            <a:r>
              <a:rPr lang="en-GB" sz="1100" dirty="0"/>
              <a:t>not work </a:t>
            </a:r>
            <a:r>
              <a:rPr lang="en-GB" sz="1100" dirty="0" smtClean="0"/>
              <a:t>everywhere as well as it has in India. </a:t>
            </a:r>
            <a:r>
              <a:rPr lang="en-GB" sz="1100" dirty="0"/>
              <a:t>It requires a certain level of freedom of association and </a:t>
            </a:r>
            <a:r>
              <a:rPr lang="en-GB" sz="1100" dirty="0" smtClean="0"/>
              <a:t>a free media</a:t>
            </a:r>
            <a:r>
              <a:rPr lang="en-GB" sz="1100" dirty="0"/>
              <a:t>. It also requires </a:t>
            </a:r>
            <a:r>
              <a:rPr lang="en-GB" sz="1100" dirty="0" smtClean="0"/>
              <a:t>a government that has a political necessity </a:t>
            </a:r>
            <a:r>
              <a:rPr lang="en-GB" sz="1100" dirty="0"/>
              <a:t>to listen and </a:t>
            </a:r>
            <a:r>
              <a:rPr lang="en-GB" sz="1100" dirty="0" smtClean="0"/>
              <a:t>respond to its citizens and to feel constrained to some extent by the rule of law. It </a:t>
            </a:r>
            <a:r>
              <a:rPr lang="en-GB" sz="1100" dirty="0"/>
              <a:t>also requires sustainable funding for the social intermediary CSOs. As we know these conditions </a:t>
            </a:r>
            <a:r>
              <a:rPr lang="en-GB" sz="1100" dirty="0" smtClean="0"/>
              <a:t>don't </a:t>
            </a:r>
            <a:r>
              <a:rPr lang="en-GB" sz="1100" dirty="0"/>
              <a:t>exist </a:t>
            </a:r>
            <a:r>
              <a:rPr lang="en-GB" sz="1100" dirty="0" smtClean="0"/>
              <a:t>everywhere. They do exist in counties like India, the Philippines and Uganda, but not yet, for example, in Russia or China. However, these </a:t>
            </a:r>
            <a:r>
              <a:rPr lang="en-GB" sz="1100" dirty="0"/>
              <a:t>conditions are emerging in more and more settings to a varying degree. </a:t>
            </a:r>
            <a:r>
              <a:rPr lang="en-GB" sz="1100" i="1" dirty="0" smtClean="0"/>
              <a:t>Citizens Against Corruption</a:t>
            </a:r>
            <a:r>
              <a:rPr lang="en-GB" sz="1100" dirty="0" smtClean="0"/>
              <a:t>  describes a large number of cases where citizen activism in fighting corruption has been successful, sometimes spectacularly so.</a:t>
            </a:r>
            <a:r>
              <a:rPr lang="en-GB" sz="1100" dirty="0"/>
              <a:t/>
            </a:r>
            <a:br>
              <a:rPr lang="en-GB" sz="1100" dirty="0"/>
            </a:br>
            <a:endParaRPr lang="en-GB" sz="1100" dirty="0"/>
          </a:p>
          <a:p>
            <a:pPr eaLnBrk="1" hangingPunct="1">
              <a:defRPr/>
            </a:pPr>
            <a:endParaRPr lang="en-US" sz="1100" dirty="0"/>
          </a:p>
        </p:txBody>
      </p:sp>
      <p:sp>
        <p:nvSpPr>
          <p:cNvPr id="2969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1435" tIns="45718" rIns="91435" bIns="45718" anchor="b"/>
          <a:lstStyle/>
          <a:p>
            <a:pPr algn="r"/>
            <a:fld id="{75C84605-59AD-42AB-9483-47EBFC63008E}" type="slidenum">
              <a:rPr lang="en-US" sz="1200"/>
              <a:pPr algn="r"/>
              <a:t>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pPr eaLnBrk="1" hangingPunct="1">
              <a:buFont typeface="Wingdings" pitchFamily="2" charset="2"/>
              <a:buNone/>
            </a:pPr>
            <a:r>
              <a:rPr lang="en-US" smtClean="0"/>
              <a:t/>
            </a:r>
            <a:br>
              <a:rPr lang="en-US" smtClean="0"/>
            </a:br>
            <a:endParaRPr lang="en-US" smtClean="0"/>
          </a:p>
          <a:p>
            <a:pPr eaLnBrk="1" hangingPunct="1"/>
            <a:r>
              <a:rPr lang="en-US" smtClean="0"/>
              <a:t/>
            </a:r>
            <a:br>
              <a:rPr lang="en-US" smtClean="0"/>
            </a:br>
            <a:endParaRPr lang="en-US" smtClean="0"/>
          </a:p>
          <a:p>
            <a:pPr eaLnBrk="1" hangingPunct="1">
              <a:buFont typeface="Wingdings" pitchFamily="2" charset="2"/>
              <a:buNone/>
            </a:pPr>
            <a:endParaRPr lang="en-US" smtClean="0"/>
          </a:p>
          <a:p>
            <a:pPr eaLnBrk="1" hangingPunct="1">
              <a:spcBef>
                <a:spcPct val="0"/>
              </a:spcBef>
            </a:pPr>
            <a:endParaRPr lang="en-US" altLang="ja-JP" smtClean="0"/>
          </a:p>
        </p:txBody>
      </p:sp>
      <p:sp>
        <p:nvSpPr>
          <p:cNvPr id="32771" name="Slide Number Placeholder 3"/>
          <p:cNvSpPr>
            <a:spLocks noGrp="1"/>
          </p:cNvSpPr>
          <p:nvPr>
            <p:ph type="sldNum" sz="quarter" idx="5"/>
          </p:nvPr>
        </p:nvSpPr>
        <p:spPr>
          <a:noFill/>
        </p:spPr>
        <p:txBody>
          <a:bodyPr/>
          <a:lstStyle/>
          <a:p>
            <a:fld id="{0C5E1990-9A2B-45EB-B982-072AA16F15DE}" type="slidenum">
              <a:rPr lang="en-US" altLang="ja-JP" smtClean="0"/>
              <a:pPr/>
              <a:t>10</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34819" name="Slide Number Placeholder 3"/>
          <p:cNvSpPr>
            <a:spLocks noGrp="1"/>
          </p:cNvSpPr>
          <p:nvPr>
            <p:ph type="sldNum" sz="quarter" idx="5"/>
          </p:nvPr>
        </p:nvSpPr>
        <p:spPr>
          <a:noFill/>
        </p:spPr>
        <p:txBody>
          <a:bodyPr/>
          <a:lstStyle/>
          <a:p>
            <a:fld id="{ABE13339-34BA-4938-A550-895755D60105}"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a:stretch>
            <a:fillRect/>
          </a:stretch>
        </p:blipFill>
        <p:spPr bwMode="auto">
          <a:xfrm>
            <a:off x="1600200" y="6194425"/>
            <a:ext cx="6019800" cy="401638"/>
          </a:xfrm>
          <a:prstGeom prst="rect">
            <a:avLst/>
          </a:prstGeom>
          <a:noFill/>
          <a:ln w="9525">
            <a:noFill/>
            <a:miter lim="800000"/>
            <a:headEnd/>
            <a:tailEnd/>
          </a:ln>
        </p:spPr>
      </p:pic>
      <p:pic>
        <p:nvPicPr>
          <p:cNvPr id="5" name="Picture 6"/>
          <p:cNvPicPr>
            <a:picLocks noChangeAspect="1" noChangeArrowheads="1"/>
          </p:cNvPicPr>
          <p:nvPr userDrawn="1"/>
        </p:nvPicPr>
        <p:blipFill>
          <a:blip r:embed="rId3"/>
          <a:srcRect/>
          <a:stretch>
            <a:fillRect/>
          </a:stretch>
        </p:blipFill>
        <p:spPr bwMode="auto">
          <a:xfrm>
            <a:off x="6350" y="0"/>
            <a:ext cx="9163050" cy="12382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0A1C0BEB-650D-44B0-A1C0-7F1E7861F2A7}" type="datetimeFigureOut">
              <a:rPr lang="en-US"/>
              <a:pPr>
                <a:defRPr/>
              </a:pPr>
              <a:t>5/5/2013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59B21C7-0938-46EC-A704-7C7851E14B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2" name="Title 1"/>
          <p:cNvSpPr>
            <a:spLocks noGrp="1"/>
          </p:cNvSpPr>
          <p:nvPr>
            <p:ph type="title"/>
          </p:nvPr>
        </p:nvSpPr>
        <p:spPr>
          <a:xfrm>
            <a:off x="466725" y="1209347"/>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62200"/>
            <a:ext cx="8229600" cy="3763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B4DD932-1E41-42B0-933A-D9362CE592DB}" type="datetimeFigureOut">
              <a:rPr lang="en-US"/>
              <a:pPr>
                <a:defRPr/>
              </a:pPr>
              <a:t>5/5/2013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CCCF524-EE7F-42D1-997D-8FA8B5D12A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2" name="Vertical Title 1"/>
          <p:cNvSpPr>
            <a:spLocks noGrp="1"/>
          </p:cNvSpPr>
          <p:nvPr>
            <p:ph type="title" orient="vert"/>
          </p:nvPr>
        </p:nvSpPr>
        <p:spPr>
          <a:xfrm>
            <a:off x="6629400" y="1209347"/>
            <a:ext cx="2057400" cy="4916816"/>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09347"/>
            <a:ext cx="6019800" cy="491681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0B1D63F-7378-4B0A-BEBB-7E4C8313F91A}" type="datetimeFigureOut">
              <a:rPr lang="en-US"/>
              <a:pPr>
                <a:defRPr/>
              </a:pPr>
              <a:t>5/5/2013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F734C87-8716-4EA7-9025-1D69C103B3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11" name="Title 1"/>
          <p:cNvSpPr>
            <a:spLocks noGrp="1"/>
          </p:cNvSpPr>
          <p:nvPr>
            <p:ph type="title"/>
          </p:nvPr>
        </p:nvSpPr>
        <p:spPr>
          <a:xfrm>
            <a:off x="1600200" y="938155"/>
            <a:ext cx="6000289" cy="1143000"/>
          </a:xfrm>
          <a:prstGeom prst="rect">
            <a:avLst/>
          </a:prstGeom>
        </p:spPr>
        <p:txBody>
          <a:bodyPr/>
          <a:lstStyle>
            <a:lvl1pPr>
              <a:defRPr>
                <a:solidFill>
                  <a:srgbClr val="C00000"/>
                </a:solidFill>
              </a:defRPr>
            </a:lvl1pPr>
          </a:lstStyle>
          <a:p>
            <a:endParaRPr lang="en-US" dirty="0"/>
          </a:p>
        </p:txBody>
      </p:sp>
      <p:sp>
        <p:nvSpPr>
          <p:cNvPr id="12" name="Content Placeholder 2"/>
          <p:cNvSpPr>
            <a:spLocks noGrp="1"/>
          </p:cNvSpPr>
          <p:nvPr>
            <p:ph idx="1"/>
          </p:nvPr>
        </p:nvSpPr>
        <p:spPr>
          <a:xfrm>
            <a:off x="464820" y="2362200"/>
            <a:ext cx="8229600" cy="3810000"/>
          </a:xfrm>
          <a:prstGeom prst="rect">
            <a:avLst/>
          </a:prstGeom>
        </p:spPr>
        <p:txBody>
          <a:bodyPr/>
          <a:lstStyle/>
          <a:p>
            <a:endParaRPr lang="en-US" dirty="0"/>
          </a:p>
        </p:txBody>
      </p:sp>
      <p:sp>
        <p:nvSpPr>
          <p:cNvPr id="6" name="Date Placeholder 3"/>
          <p:cNvSpPr>
            <a:spLocks noGrp="1"/>
          </p:cNvSpPr>
          <p:nvPr>
            <p:ph type="dt" sz="half" idx="10"/>
          </p:nvPr>
        </p:nvSpPr>
        <p:spPr/>
        <p:txBody>
          <a:bodyPr/>
          <a:lstStyle>
            <a:lvl1pPr>
              <a:defRPr/>
            </a:lvl1pPr>
          </a:lstStyle>
          <a:p>
            <a:pPr>
              <a:defRPr/>
            </a:pPr>
            <a:fld id="{C676CCCC-B842-4370-9267-CB2799215F00}" type="datetimeFigureOut">
              <a:rPr lang="en-US"/>
              <a:pPr>
                <a:defRPr/>
              </a:pPr>
              <a:t>5/5/2013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8F3D7D1-8B75-424E-B5A6-4DCC0CC4D9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E79FF30-0F4C-4CCC-AFEA-D693C7376AD3}" type="datetimeFigureOut">
              <a:rPr lang="en-US"/>
              <a:pPr>
                <a:defRPr/>
              </a:pPr>
              <a:t>5/5/2013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9C593B8-3EDA-4427-B122-E5568AD3A8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6"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2" name="Title 1"/>
          <p:cNvSpPr>
            <a:spLocks noGrp="1"/>
          </p:cNvSpPr>
          <p:nvPr>
            <p:ph type="title"/>
          </p:nvPr>
        </p:nvSpPr>
        <p:spPr>
          <a:xfrm>
            <a:off x="466725" y="1371600"/>
            <a:ext cx="8229600" cy="1143000"/>
          </a:xfrm>
          <a:prstGeom prst="rect">
            <a:avLst/>
          </a:prstGeom>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42925" y="2327138"/>
            <a:ext cx="4038600" cy="3992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3056" y="2348159"/>
            <a:ext cx="4038600" cy="3992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fld id="{974F2719-00A1-40B2-82B4-E666AFC7FE10}" type="datetimeFigureOut">
              <a:rPr lang="en-US"/>
              <a:pPr>
                <a:defRPr/>
              </a:pPr>
              <a:t>5/5/2013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8E980CA-F516-4745-8F40-D32F4EA795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8"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8413"/>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3238" y="2368413"/>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6"/>
          <p:cNvSpPr>
            <a:spLocks noGrp="1"/>
          </p:cNvSpPr>
          <p:nvPr>
            <p:ph type="dt" sz="half" idx="10"/>
          </p:nvPr>
        </p:nvSpPr>
        <p:spPr/>
        <p:txBody>
          <a:bodyPr/>
          <a:lstStyle>
            <a:lvl1pPr>
              <a:defRPr/>
            </a:lvl1pPr>
          </a:lstStyle>
          <a:p>
            <a:pPr>
              <a:defRPr/>
            </a:pPr>
            <a:fld id="{80074646-274D-4FD1-882F-41DCE638C210}" type="datetimeFigureOut">
              <a:rPr lang="en-US"/>
              <a:pPr>
                <a:defRPr/>
              </a:pPr>
              <a:t>5/5/2013</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089365F9-15AB-48F9-A813-3B7D36CB68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4"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2" name="Title 1"/>
          <p:cNvSpPr>
            <a:spLocks noGrp="1"/>
          </p:cNvSpPr>
          <p:nvPr>
            <p:ph type="title"/>
          </p:nvPr>
        </p:nvSpPr>
        <p:spPr>
          <a:xfrm>
            <a:off x="381000" y="1447800"/>
            <a:ext cx="8229600" cy="1143000"/>
          </a:xfrm>
          <a:prstGeom prst="rect">
            <a:avLst/>
          </a:prstGeo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D025596A-0C34-4EAD-AB3A-5A16852F8A6D}" type="datetimeFigureOut">
              <a:rPr lang="en-US"/>
              <a:pPr>
                <a:defRPr/>
              </a:pPr>
              <a:t>5/5/2013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A802388-B397-470C-B21F-69B835BBDE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3"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FADEE881-16D0-4DAB-85BF-B12CAF156811}" type="datetimeFigureOut">
              <a:rPr lang="en-US"/>
              <a:pPr>
                <a:defRPr/>
              </a:pPr>
              <a:t>5/5/2013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EA719E86-4C39-42A3-8D2F-7C52F86471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6"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2" name="Title 1"/>
          <p:cNvSpPr>
            <a:spLocks noGrp="1"/>
          </p:cNvSpPr>
          <p:nvPr>
            <p:ph type="title"/>
          </p:nvPr>
        </p:nvSpPr>
        <p:spPr>
          <a:xfrm>
            <a:off x="457200" y="1209346"/>
            <a:ext cx="3008313" cy="848053"/>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9347"/>
            <a:ext cx="5111750" cy="491681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84230391-DF6F-4A19-A2B3-351DA1069AB3}" type="datetimeFigureOut">
              <a:rPr lang="en-US"/>
              <a:pPr>
                <a:defRPr/>
              </a:pPr>
              <a:t>5/5/2013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684F600-A080-4596-9433-96B045B242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srcRect/>
          <a:stretch>
            <a:fillRect/>
          </a:stretch>
        </p:blipFill>
        <p:spPr bwMode="auto">
          <a:xfrm>
            <a:off x="1600200" y="6319838"/>
            <a:ext cx="6019800" cy="401637"/>
          </a:xfrm>
          <a:prstGeom prst="rect">
            <a:avLst/>
          </a:prstGeom>
          <a:noFill/>
          <a:ln w="9525">
            <a:noFill/>
            <a:miter lim="800000"/>
            <a:headEnd/>
            <a:tailEnd/>
          </a:ln>
        </p:spPr>
      </p:pic>
      <p:pic>
        <p:nvPicPr>
          <p:cNvPr id="6" name="Picture 2"/>
          <p:cNvPicPr>
            <a:picLocks noChangeAspect="1" noChangeArrowheads="1"/>
          </p:cNvPicPr>
          <p:nvPr userDrawn="1"/>
        </p:nvPicPr>
        <p:blipFill>
          <a:blip r:embed="rId3"/>
          <a:srcRect/>
          <a:stretch>
            <a:fillRect/>
          </a:stretch>
        </p:blipFill>
        <p:spPr bwMode="auto">
          <a:xfrm>
            <a:off x="117475" y="0"/>
            <a:ext cx="2305050" cy="103663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36636"/>
            <a:ext cx="5486400" cy="36909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E82C7AF-5D92-4DAA-B36A-FA3176B7C07E}" type="datetimeFigureOut">
              <a:rPr lang="en-US"/>
              <a:pPr>
                <a:defRPr/>
              </a:pPr>
              <a:t>5/5/2013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3647B71-DF65-4607-B78C-1C94DBC2F0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31AAA8-513F-4369-ACF5-2D6DA4713202}" type="datetimeFigureOut">
              <a:rPr lang="en-US"/>
              <a:pPr>
                <a:defRPr/>
              </a:pPr>
              <a:t>5/5/2013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CBE1B21-0C7B-453E-AD1F-D0CB286A944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bhargava@ptfun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adb.org/annual-meeting/2013"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5"/>
          <p:cNvSpPr>
            <a:spLocks noGrp="1"/>
          </p:cNvSpPr>
          <p:nvPr>
            <p:ph type="subTitle" idx="1"/>
          </p:nvPr>
        </p:nvSpPr>
        <p:spPr>
          <a:xfrm>
            <a:off x="1524000" y="1447800"/>
            <a:ext cx="7620000" cy="4419600"/>
          </a:xfrm>
        </p:spPr>
        <p:txBody>
          <a:bodyPr/>
          <a:lstStyle/>
          <a:p>
            <a:pPr>
              <a:defRPr/>
            </a:pPr>
            <a:r>
              <a:rPr lang="en-US" dirty="0" smtClean="0">
                <a:solidFill>
                  <a:srgbClr val="0070C0"/>
                </a:solidFill>
              </a:rPr>
              <a:t>Welcome to a Debate on  </a:t>
            </a:r>
          </a:p>
          <a:p>
            <a:pPr>
              <a:defRPr/>
            </a:pPr>
            <a:r>
              <a:rPr lang="en-US" dirty="0" smtClean="0">
                <a:solidFill>
                  <a:srgbClr val="FF0000"/>
                </a:solidFill>
              </a:rPr>
              <a:t>How Civil Society Empowerment Improves Governance and Development Results of Public Service Delivery</a:t>
            </a:r>
          </a:p>
          <a:p>
            <a:pPr>
              <a:defRPr/>
            </a:pPr>
            <a:r>
              <a:rPr lang="en-US" sz="2400" b="1" dirty="0" smtClean="0"/>
              <a:t/>
            </a:r>
            <a:br>
              <a:rPr lang="en-US" sz="2400" b="1" dirty="0" smtClean="0"/>
            </a:br>
            <a:r>
              <a:rPr lang="en-US" sz="2400" b="1" dirty="0" smtClean="0">
                <a:solidFill>
                  <a:schemeClr val="tx1"/>
                </a:solidFill>
              </a:rPr>
              <a:t>Keynote Presentation </a:t>
            </a:r>
            <a:endParaRPr lang="en-US" sz="2400" b="1" dirty="0">
              <a:solidFill>
                <a:schemeClr val="tx1"/>
              </a:solidFill>
            </a:endParaRPr>
          </a:p>
          <a:p>
            <a:pPr>
              <a:defRPr/>
            </a:pPr>
            <a:r>
              <a:rPr lang="en-US" sz="2400" b="1" dirty="0" smtClean="0">
                <a:solidFill>
                  <a:schemeClr val="tx1"/>
                </a:solidFill>
              </a:rPr>
              <a:t>By: Vinay Bhargava , Chief Technical Adviser, PTF</a:t>
            </a:r>
          </a:p>
          <a:p>
            <a:pPr>
              <a:defRPr/>
            </a:pPr>
            <a:r>
              <a:rPr lang="en-US" sz="2000" dirty="0" smtClean="0"/>
              <a:t>5th May 2013, ADB Annual Meeting, New Delhi  </a:t>
            </a:r>
          </a:p>
          <a:p>
            <a:pPr>
              <a:defRPr/>
            </a:pPr>
            <a:r>
              <a:rPr lang="en-US" sz="2000" dirty="0" smtClean="0"/>
              <a:t>(</a:t>
            </a:r>
            <a:r>
              <a:rPr lang="en-US" sz="2000" dirty="0" smtClean="0">
                <a:hlinkClick r:id="rId3"/>
              </a:rPr>
              <a:t>vbhargava@ptfund.org</a:t>
            </a:r>
            <a:r>
              <a:rPr lang="en-US" sz="2000" dirty="0" smtClean="0"/>
              <a:t>) </a:t>
            </a:r>
          </a:p>
        </p:txBody>
      </p:sp>
      <p:pic>
        <p:nvPicPr>
          <p:cNvPr id="15362" name="Picture 1" descr="http://www.adb.org/sites/default/files/content/subsites/delhi-2013-logo.jpg?1341287631">
            <a:hlinkClick r:id="rId4"/>
          </p:cNvPr>
          <p:cNvPicPr>
            <a:picLocks noChangeAspect="1" noChangeArrowheads="1"/>
          </p:cNvPicPr>
          <p:nvPr/>
        </p:nvPicPr>
        <p:blipFill>
          <a:blip r:embed="rId5"/>
          <a:srcRect/>
          <a:stretch>
            <a:fillRect/>
          </a:stretch>
        </p:blipFill>
        <p:spPr bwMode="auto">
          <a:xfrm>
            <a:off x="0" y="3429000"/>
            <a:ext cx="2209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a:defRPr/>
            </a:pPr>
            <a:fld id="{DF99A3F7-5D99-4C38-8A7A-39238689DF7A}" type="slidenum">
              <a:rPr lang="en-US" altLang="ja-JP" smtClean="0"/>
              <a:pPr algn="ctr">
                <a:defRPr/>
              </a:pPr>
              <a:t>10</a:t>
            </a:fld>
            <a:endParaRPr lang="en-US" altLang="ja-JP" smtClean="0"/>
          </a:p>
        </p:txBody>
      </p:sp>
      <p:graphicFrame>
        <p:nvGraphicFramePr>
          <p:cNvPr id="5" name="Diagram 4"/>
          <p:cNvGraphicFramePr/>
          <p:nvPr/>
        </p:nvGraphicFramePr>
        <p:xfrm>
          <a:off x="609600" y="685800"/>
          <a:ext cx="8153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TextBox 5"/>
          <p:cNvSpPr txBox="1">
            <a:spLocks noChangeArrowheads="1"/>
          </p:cNvSpPr>
          <p:nvPr/>
        </p:nvSpPr>
        <p:spPr bwMode="auto">
          <a:xfrm>
            <a:off x="704850" y="5418138"/>
            <a:ext cx="8229600" cy="954087"/>
          </a:xfrm>
          <a:prstGeom prst="rect">
            <a:avLst/>
          </a:prstGeom>
          <a:noFill/>
          <a:ln w="9525">
            <a:noFill/>
            <a:miter lim="800000"/>
            <a:headEnd/>
            <a:tailEnd/>
          </a:ln>
        </p:spPr>
        <p:txBody>
          <a:bodyPr>
            <a:spAutoFit/>
          </a:bodyPr>
          <a:lstStyle/>
          <a:p>
            <a:pPr algn="ctr"/>
            <a:r>
              <a:rPr lang="en-US" altLang="ja-JP" sz="2800" b="1" i="1">
                <a:solidFill>
                  <a:srgbClr val="7030A0"/>
                </a:solidFill>
                <a:latin typeface="Century Schoolbook"/>
              </a:rPr>
              <a:t>Governments that deny their citizens these rights eventually are forced out. </a:t>
            </a:r>
          </a:p>
        </p:txBody>
      </p:sp>
      <p:sp>
        <p:nvSpPr>
          <p:cNvPr id="31748" name="TextBox 1"/>
          <p:cNvSpPr txBox="1">
            <a:spLocks noChangeArrowheads="1"/>
          </p:cNvSpPr>
          <p:nvPr/>
        </p:nvSpPr>
        <p:spPr bwMode="auto">
          <a:xfrm>
            <a:off x="704850" y="1981200"/>
            <a:ext cx="2743200" cy="1938338"/>
          </a:xfrm>
          <a:prstGeom prst="rect">
            <a:avLst/>
          </a:prstGeom>
          <a:noFill/>
          <a:ln w="9525">
            <a:noFill/>
            <a:miter lim="800000"/>
            <a:headEnd/>
            <a:tailEnd/>
          </a:ln>
        </p:spPr>
        <p:txBody>
          <a:bodyPr>
            <a:spAutoFit/>
          </a:bodyPr>
          <a:lstStyle/>
          <a:p>
            <a:pPr algn="ctr"/>
            <a:r>
              <a:rPr lang="en-US" sz="2000" b="1">
                <a:solidFill>
                  <a:srgbClr val="FF0000"/>
                </a:solidFill>
              </a:rPr>
              <a:t>Civil society empowerment and engagement  programs have  reasonable chance of success when</a:t>
            </a:r>
          </a:p>
        </p:txBody>
      </p:sp>
      <p:sp>
        <p:nvSpPr>
          <p:cNvPr id="3" name="TextBox 2"/>
          <p:cNvSpPr txBox="1"/>
          <p:nvPr/>
        </p:nvSpPr>
        <p:spPr>
          <a:xfrm>
            <a:off x="2286000" y="147638"/>
            <a:ext cx="6553200" cy="646112"/>
          </a:xfrm>
          <a:prstGeom prst="rect">
            <a:avLst/>
          </a:prstGeom>
          <a:noFill/>
        </p:spPr>
        <p:txBody>
          <a:bodyPr>
            <a:spAutoFit/>
          </a:bodyPr>
          <a:lstStyle/>
          <a:p>
            <a:pPr algn="ctr">
              <a:defRPr/>
            </a:pPr>
            <a:r>
              <a:rPr lang="en-US" sz="3600" b="1" dirty="0">
                <a:solidFill>
                  <a:schemeClr val="bg2">
                    <a:lumMod val="10000"/>
                  </a:schemeClr>
                </a:solidFill>
              </a:rPr>
              <a:t>Concluding Remarks </a:t>
            </a:r>
            <a:endParaRPr lang="en-US" sz="3600"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bwMode="auto">
          <a:ln>
            <a:miter lim="800000"/>
            <a:headEnd/>
            <a:tailEnd/>
          </a:ln>
        </p:spPr>
        <p:txBody>
          <a:bodyPr wrap="square" numCol="1" compatLnSpc="1">
            <a:prstTxWarp prst="textNoShape">
              <a:avLst/>
            </a:prstTxWarp>
          </a:bodyPr>
          <a:lstStyle/>
          <a:p>
            <a:pPr>
              <a:defRPr/>
            </a:pPr>
            <a:r>
              <a:rPr lang="en-US" smtClean="0">
                <a:cs typeface="Arial" pitchFamily="34" charset="0"/>
              </a:rPr>
              <a:t>Acccountability -Bhargava</a:t>
            </a:r>
          </a:p>
        </p:txBody>
      </p:sp>
      <p:sp>
        <p:nvSpPr>
          <p:cNvPr id="3072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8ADCC6F-081D-4973-99BD-A5A8614D9229}" type="slidenum">
              <a:rPr lang="en-US" smtClean="0">
                <a:cs typeface="Arial" pitchFamily="34" charset="0"/>
              </a:rPr>
              <a:pPr>
                <a:defRPr/>
              </a:pPr>
              <a:t>11</a:t>
            </a:fld>
            <a:endParaRPr lang="en-US" smtClean="0">
              <a:cs typeface="Arial" pitchFamily="34" charset="0"/>
            </a:endParaRPr>
          </a:p>
        </p:txBody>
      </p:sp>
      <p:sp>
        <p:nvSpPr>
          <p:cNvPr id="244738" name="Text Box 2"/>
          <p:cNvSpPr txBox="1">
            <a:spLocks noChangeArrowheads="1"/>
          </p:cNvSpPr>
          <p:nvPr/>
        </p:nvSpPr>
        <p:spPr bwMode="auto">
          <a:xfrm>
            <a:off x="347663" y="533400"/>
            <a:ext cx="8763000" cy="5016500"/>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CC00CC"/>
                </a:solidFill>
                <a:effectLst>
                  <a:outerShdw blurRad="38100" dist="38100" dir="2700000" algn="tl">
                    <a:srgbClr val="C0C0C0"/>
                  </a:outerShdw>
                </a:effectLst>
              </a:rPr>
              <a:t/>
            </a:r>
            <a:br>
              <a:rPr lang="en-US" sz="3600" b="1" dirty="0">
                <a:solidFill>
                  <a:srgbClr val="CC00CC"/>
                </a:solidFill>
                <a:effectLst>
                  <a:outerShdw blurRad="38100" dist="38100" dir="2700000" algn="tl">
                    <a:srgbClr val="C0C0C0"/>
                  </a:outerShdw>
                </a:effectLst>
              </a:rPr>
            </a:br>
            <a:r>
              <a:rPr lang="en-US" sz="3600" b="1" dirty="0">
                <a:solidFill>
                  <a:srgbClr val="CC00CC"/>
                </a:solidFill>
                <a:effectLst>
                  <a:outerShdw blurRad="38100" dist="38100" dir="2700000" algn="tl">
                    <a:srgbClr val="C0C0C0"/>
                  </a:outerShdw>
                </a:effectLst>
              </a:rPr>
              <a:t>Thank </a:t>
            </a:r>
            <a:r>
              <a:rPr lang="en-US" sz="3600" b="1" dirty="0">
                <a:solidFill>
                  <a:srgbClr val="CC00CC"/>
                </a:solidFill>
                <a:effectLst>
                  <a:outerShdw blurRad="38100" dist="38100" dir="2700000" algn="tl">
                    <a:srgbClr val="C0C0C0"/>
                  </a:outerShdw>
                </a:effectLst>
              </a:rPr>
              <a:t>You </a:t>
            </a:r>
            <a:r>
              <a:rPr lang="en-US" sz="3600" b="1" dirty="0">
                <a:solidFill>
                  <a:srgbClr val="CC00CC"/>
                </a:solidFill>
                <a:effectLst>
                  <a:outerShdw blurRad="38100" dist="38100" dir="2700000" algn="tl">
                    <a:srgbClr val="C0C0C0"/>
                  </a:outerShdw>
                </a:effectLst>
              </a:rPr>
              <a:t>for </a:t>
            </a:r>
            <a:r>
              <a:rPr lang="en-US" sz="3600" b="1" dirty="0">
                <a:solidFill>
                  <a:srgbClr val="CC00CC"/>
                </a:solidFill>
                <a:effectLst>
                  <a:outerShdw blurRad="38100" dist="38100" dir="2700000" algn="tl">
                    <a:srgbClr val="C0C0C0"/>
                  </a:outerShdw>
                </a:effectLst>
              </a:rPr>
              <a:t>your attention</a:t>
            </a:r>
            <a:r>
              <a:rPr lang="en-US" sz="3600" b="1" dirty="0">
                <a:solidFill>
                  <a:srgbClr val="CC00CC"/>
                </a:solidFill>
                <a:effectLst>
                  <a:outerShdw blurRad="38100" dist="38100" dir="2700000" algn="tl">
                    <a:srgbClr val="C0C0C0"/>
                  </a:outerShdw>
                </a:effectLst>
              </a:rPr>
              <a:t>.</a:t>
            </a:r>
          </a:p>
          <a:p>
            <a:pPr algn="ctr">
              <a:spcBef>
                <a:spcPct val="50000"/>
              </a:spcBef>
              <a:defRPr/>
            </a:pPr>
            <a:r>
              <a:rPr lang="en-US" sz="3200" b="1" dirty="0">
                <a:effectLst>
                  <a:outerShdw blurRad="38100" dist="38100" dir="2700000" algn="tl">
                    <a:srgbClr val="C0C0C0"/>
                  </a:outerShdw>
                </a:effectLst>
              </a:rPr>
              <a:t>Announcement</a:t>
            </a:r>
          </a:p>
          <a:p>
            <a:pPr algn="ctr">
              <a:spcBef>
                <a:spcPct val="50000"/>
              </a:spcBef>
              <a:defRPr/>
            </a:pPr>
            <a:r>
              <a:rPr lang="en-US" sz="3200" b="1" dirty="0">
                <a:effectLst>
                  <a:outerShdw blurRad="38100" dist="38100" dir="2700000" algn="tl">
                    <a:srgbClr val="C0C0C0"/>
                  </a:outerShdw>
                </a:effectLst>
              </a:rPr>
              <a:t>If you would like a copy of the book (for a small donation)….</a:t>
            </a:r>
          </a:p>
          <a:p>
            <a:pPr algn="ctr">
              <a:spcBef>
                <a:spcPct val="50000"/>
              </a:spcBef>
              <a:defRPr/>
            </a:pPr>
            <a:r>
              <a:rPr lang="en-US" sz="3200" b="1" dirty="0">
                <a:effectLst>
                  <a:outerShdw blurRad="38100" dist="38100" dir="2700000" algn="tl">
                    <a:srgbClr val="C0C0C0"/>
                  </a:outerShdw>
                </a:effectLst>
              </a:rPr>
              <a:t>P</a:t>
            </a:r>
            <a:r>
              <a:rPr lang="en-US" sz="3200" b="1" dirty="0">
                <a:effectLst>
                  <a:outerShdw blurRad="38100" dist="38100" dir="2700000" algn="tl">
                    <a:srgbClr val="C0C0C0"/>
                  </a:outerShdw>
                </a:effectLst>
              </a:rPr>
              <a:t>lease  Contact Paul</a:t>
            </a:r>
            <a:r>
              <a:rPr lang="en-US" sz="3200" b="1" dirty="0">
                <a:solidFill>
                  <a:srgbClr val="00B050"/>
                </a:solidFill>
                <a:effectLst>
                  <a:outerShdw blurRad="38100" dist="38100" dir="2700000" algn="tl">
                    <a:srgbClr val="C0C0C0"/>
                  </a:outerShdw>
                </a:effectLst>
              </a:rPr>
              <a:t>   </a:t>
            </a:r>
            <a:endParaRPr lang="en-US" sz="3600" b="1" dirty="0">
              <a:solidFill>
                <a:srgbClr val="00B050"/>
              </a:solidFill>
              <a:effectLst>
                <a:outerShdw blurRad="38100" dist="38100" dir="2700000" algn="tl">
                  <a:srgbClr val="C0C0C0"/>
                </a:outerShdw>
              </a:effectLst>
            </a:endParaRPr>
          </a:p>
          <a:p>
            <a:pPr algn="ctr">
              <a:spcBef>
                <a:spcPct val="50000"/>
              </a:spcBef>
              <a:defRPr/>
            </a:pPr>
            <a:r>
              <a:rPr lang="en-US" sz="4800" b="1" dirty="0">
                <a:effectLst>
                  <a:outerShdw blurRad="38100" dist="38100" dir="2700000" algn="tl">
                    <a:srgbClr val="C0C0C0"/>
                  </a:outerShdw>
                </a:effectLst>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819400" y="76200"/>
            <a:ext cx="6000750" cy="990600"/>
          </a:xfrm>
          <a:noFill/>
          <a:ln>
            <a:miter lim="800000"/>
            <a:headEnd/>
            <a:tailEnd/>
          </a:ln>
        </p:spPr>
        <p:txBody>
          <a:bodyPr vert="horz" wrap="square" lIns="91440" tIns="45720" rIns="91440" bIns="45720" numCol="1" anchor="t" anchorCtr="0" compatLnSpc="1">
            <a:prstTxWarp prst="textNoShape">
              <a:avLst/>
            </a:prstTxWarp>
          </a:bodyPr>
          <a:lstStyle/>
          <a:p>
            <a:r>
              <a:rPr lang="en-GB" sz="3600" b="1" smtClean="0"/>
              <a:t>Presentation Outline </a:t>
            </a:r>
            <a:endParaRPr lang="en-US" sz="3600" b="1" smtClean="0"/>
          </a:p>
        </p:txBody>
      </p:sp>
      <p:sp>
        <p:nvSpPr>
          <p:cNvPr id="3" name="Content Placeholder 2"/>
          <p:cNvSpPr>
            <a:spLocks noGrp="1"/>
          </p:cNvSpPr>
          <p:nvPr>
            <p:ph idx="1"/>
          </p:nvPr>
        </p:nvSpPr>
        <p:spPr>
          <a:xfrm>
            <a:off x="381000" y="1143000"/>
            <a:ext cx="8458200" cy="4953000"/>
          </a:xfrm>
        </p:spPr>
        <p:txBody>
          <a:bodyPr/>
          <a:lstStyle/>
          <a:p>
            <a:pPr>
              <a:defRPr/>
            </a:pPr>
            <a:r>
              <a:rPr lang="en-GB" sz="2400" b="1" dirty="0" smtClean="0"/>
              <a:t>About the Partnership for Transparency Fund (PTF)</a:t>
            </a:r>
            <a:br>
              <a:rPr lang="en-GB" sz="2400" b="1" dirty="0" smtClean="0"/>
            </a:br>
            <a:endParaRPr lang="en-GB" sz="2400" b="1" dirty="0" smtClean="0"/>
          </a:p>
          <a:p>
            <a:pPr>
              <a:defRPr/>
            </a:pPr>
            <a:r>
              <a:rPr lang="en-GB" sz="2400" b="1" dirty="0" smtClean="0"/>
              <a:t>Conceptual framework underlying civil society empowerment programs  </a:t>
            </a:r>
            <a:br>
              <a:rPr lang="en-GB" sz="2400" b="1" dirty="0" smtClean="0"/>
            </a:br>
            <a:endParaRPr lang="en-GB" sz="2400" b="1" dirty="0"/>
          </a:p>
          <a:p>
            <a:pPr>
              <a:defRPr/>
            </a:pPr>
            <a:r>
              <a:rPr lang="en-GB" sz="2400" b="1" dirty="0" smtClean="0"/>
              <a:t>Why and How civil society empowerment and engagement improves service delivery ?</a:t>
            </a:r>
            <a:br>
              <a:rPr lang="en-GB" sz="2400" b="1" dirty="0" smtClean="0"/>
            </a:br>
            <a:endParaRPr lang="en-GB" sz="2400" b="1" dirty="0" smtClean="0"/>
          </a:p>
          <a:p>
            <a:pPr>
              <a:defRPr/>
            </a:pPr>
            <a:r>
              <a:rPr lang="en-GB" sz="2400" b="1" dirty="0" smtClean="0"/>
              <a:t>Does civil engagement improve results?  PTF experience</a:t>
            </a:r>
            <a:br>
              <a:rPr lang="en-GB" sz="2400" b="1" dirty="0" smtClean="0"/>
            </a:br>
            <a:endParaRPr lang="en-GB" sz="2400" b="1" dirty="0" smtClean="0"/>
          </a:p>
          <a:p>
            <a:pPr>
              <a:defRPr/>
            </a:pPr>
            <a:r>
              <a:rPr lang="en-GB" sz="2400" b="1" dirty="0" smtClean="0"/>
              <a:t>Concluding Remarks </a:t>
            </a:r>
            <a:br>
              <a:rPr lang="en-GB" sz="2400" b="1" dirty="0" smtClean="0"/>
            </a:br>
            <a:endParaRPr lang="en-GB" sz="2400" b="1" dirty="0" smtClean="0"/>
          </a:p>
          <a:p>
            <a:pPr marL="0" indent="0">
              <a:buFont typeface="Arial" charset="0"/>
              <a:buNone/>
              <a:defRPr/>
            </a:pPr>
            <a:r>
              <a:rPr lang="en-GB" sz="2400" b="1" dirty="0" smtClean="0"/>
              <a:t/>
            </a:r>
            <a:br>
              <a:rPr lang="en-GB" sz="2400" b="1" dirty="0" smtClean="0"/>
            </a:br>
            <a:endParaRPr lang="en-GB" sz="2400" b="1" dirty="0" smtClean="0"/>
          </a:p>
          <a:p>
            <a:pPr marL="0" indent="0">
              <a:buFont typeface="Arial" charset="0"/>
              <a:buNone/>
              <a:defRPr/>
            </a:pPr>
            <a:endParaRPr lang="en-GB" dirty="0" smtClean="0"/>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2362200" y="152400"/>
            <a:ext cx="6000750" cy="1143000"/>
          </a:xfrm>
          <a:noFill/>
          <a:ln>
            <a:miter lim="800000"/>
            <a:headEnd/>
            <a:tailEnd/>
          </a:ln>
        </p:spPr>
        <p:txBody>
          <a:bodyPr vert="horz" wrap="square" lIns="91440" tIns="45720" rIns="91440" bIns="45720" numCol="1" anchor="t" anchorCtr="0" compatLnSpc="1">
            <a:prstTxWarp prst="textNoShape">
              <a:avLst/>
            </a:prstTxWarp>
          </a:bodyPr>
          <a:lstStyle/>
          <a:p>
            <a:r>
              <a:rPr lang="en-GB" b="1" smtClean="0">
                <a:solidFill>
                  <a:srgbClr val="FF0000"/>
                </a:solidFill>
                <a:latin typeface="Comic Sans MS" pitchFamily="66" charset="0"/>
              </a:rPr>
              <a:t>About PTF</a:t>
            </a:r>
            <a:r>
              <a:rPr lang="en-US" b="1" smtClean="0">
                <a:solidFill>
                  <a:srgbClr val="FF0000"/>
                </a:solidFill>
                <a:latin typeface="Comic Sans MS" pitchFamily="66" charset="0"/>
              </a:rPr>
              <a:t/>
            </a:r>
            <a:br>
              <a:rPr lang="en-US" b="1" smtClean="0">
                <a:solidFill>
                  <a:srgbClr val="FF0000"/>
                </a:solidFill>
                <a:latin typeface="Comic Sans MS" pitchFamily="66" charset="0"/>
              </a:rPr>
            </a:br>
            <a:endParaRPr lang="en-US" smtClean="0"/>
          </a:p>
        </p:txBody>
      </p:sp>
      <p:sp>
        <p:nvSpPr>
          <p:cNvPr id="3" name="Content Placeholder 2"/>
          <p:cNvSpPr>
            <a:spLocks noGrp="1"/>
          </p:cNvSpPr>
          <p:nvPr>
            <p:ph idx="1"/>
          </p:nvPr>
        </p:nvSpPr>
        <p:spPr>
          <a:xfrm>
            <a:off x="304800" y="914400"/>
            <a:ext cx="8686800" cy="5257800"/>
          </a:xfrm>
        </p:spPr>
        <p:txBody>
          <a:bodyPr/>
          <a:lstStyle/>
          <a:p>
            <a:pPr marL="0" indent="0">
              <a:buFont typeface="Arial" charset="0"/>
              <a:buNone/>
              <a:defRPr/>
            </a:pPr>
            <a:endParaRPr lang="en-GB" sz="3600" b="1" dirty="0" smtClean="0">
              <a:solidFill>
                <a:schemeClr val="accent1">
                  <a:lumMod val="75000"/>
                </a:schemeClr>
              </a:solidFill>
              <a:latin typeface="Comic Sans MS" pitchFamily="66" charset="0"/>
            </a:endParaRPr>
          </a:p>
          <a:p>
            <a:pPr lvl="1">
              <a:buFont typeface="Wingdings" pitchFamily="2" charset="2"/>
              <a:buChar char="Ø"/>
              <a:defRPr/>
            </a:pPr>
            <a:r>
              <a:rPr lang="en-GB" dirty="0" smtClean="0">
                <a:latin typeface="Comic Sans MS" pitchFamily="66" charset="0"/>
              </a:rPr>
              <a:t> </a:t>
            </a:r>
            <a:r>
              <a:rPr lang="en-GB" b="1" dirty="0" smtClean="0">
                <a:latin typeface="Comic Sans MS" pitchFamily="66" charset="0"/>
              </a:rPr>
              <a:t>An International NGO Founded in 2000 to help citizens fight corruption</a:t>
            </a:r>
            <a:br>
              <a:rPr lang="en-GB" b="1" dirty="0" smtClean="0">
                <a:latin typeface="Comic Sans MS" pitchFamily="66" charset="0"/>
              </a:rPr>
            </a:br>
            <a:endParaRPr lang="en-GB" b="1" dirty="0" smtClean="0">
              <a:latin typeface="Comic Sans MS" pitchFamily="66" charset="0"/>
            </a:endParaRPr>
          </a:p>
          <a:p>
            <a:pPr lvl="1">
              <a:buFont typeface="Wingdings" pitchFamily="2" charset="2"/>
              <a:buChar char="Ø"/>
              <a:defRPr/>
            </a:pPr>
            <a:r>
              <a:rPr lang="en-GB" b="1" dirty="0" smtClean="0">
                <a:latin typeface="Comic Sans MS" pitchFamily="66" charset="0"/>
              </a:rPr>
              <a:t> Has supported over 200 CSO facilitated citizens against corruption projects in 53 countries</a:t>
            </a:r>
            <a:br>
              <a:rPr lang="en-GB" b="1" dirty="0" smtClean="0">
                <a:latin typeface="Comic Sans MS" pitchFamily="66" charset="0"/>
              </a:rPr>
            </a:br>
            <a:endParaRPr lang="en-GB" b="1" dirty="0" smtClean="0">
              <a:latin typeface="Comic Sans MS" pitchFamily="66" charset="0"/>
            </a:endParaRPr>
          </a:p>
          <a:p>
            <a:pPr lvl="1">
              <a:buFont typeface="Wingdings" pitchFamily="2" charset="2"/>
              <a:buChar char="Ø"/>
              <a:defRPr/>
            </a:pPr>
            <a:r>
              <a:rPr lang="en-GB" b="1" dirty="0" smtClean="0">
                <a:latin typeface="Comic Sans MS" pitchFamily="66" charset="0"/>
              </a:rPr>
              <a:t> Supported by ADB, UNDP, UK Aid, Sida, World Bank, IDB and private foundations</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bwMode="auto">
          <a:xfrm>
            <a:off x="1981200" y="152400"/>
            <a:ext cx="6858000" cy="1219200"/>
          </a:xfrm>
          <a:prstGeom prst="rect">
            <a:avLst/>
          </a:prstGeom>
          <a:noFill/>
          <a:ln>
            <a:miter lim="800000"/>
            <a:headEnd/>
            <a:tailEnd/>
          </a:ln>
        </p:spPr>
        <p:txBody>
          <a:bodyPr/>
          <a:lstStyle/>
          <a:p>
            <a:pPr eaLnBrk="1" hangingPunct="1"/>
            <a:r>
              <a:rPr lang="en-US" sz="2800" b="1" smtClean="0">
                <a:solidFill>
                  <a:srgbClr val="FF0000"/>
                </a:solidFill>
              </a:rPr>
              <a:t>PTF has funded over 200 projects in 53 countries since 2000. </a:t>
            </a:r>
          </a:p>
        </p:txBody>
      </p:sp>
      <p:pic>
        <p:nvPicPr>
          <p:cNvPr id="21506" name="Picture 3"/>
          <p:cNvPicPr>
            <a:picLocks noChangeAspect="1" noChangeArrowheads="1"/>
          </p:cNvPicPr>
          <p:nvPr/>
        </p:nvPicPr>
        <p:blipFill>
          <a:blip r:embed="rId3"/>
          <a:srcRect/>
          <a:stretch>
            <a:fillRect/>
          </a:stretch>
        </p:blipFill>
        <p:spPr bwMode="auto">
          <a:xfrm>
            <a:off x="1600200" y="6319838"/>
            <a:ext cx="6019800" cy="401637"/>
          </a:xfrm>
          <a:prstGeom prst="rect">
            <a:avLst/>
          </a:prstGeom>
          <a:noFill/>
          <a:ln w="9525">
            <a:noFill/>
            <a:miter lim="800000"/>
            <a:headEnd/>
            <a:tailEnd/>
          </a:ln>
        </p:spPr>
      </p:pic>
      <p:pic>
        <p:nvPicPr>
          <p:cNvPr id="21507" name="Picture 1"/>
          <p:cNvPicPr>
            <a:picLocks noGrp="1" noChangeAspect="1" noChangeArrowheads="1"/>
          </p:cNvPicPr>
          <p:nvPr>
            <p:ph idx="4294967295"/>
          </p:nvPr>
        </p:nvPicPr>
        <p:blipFill>
          <a:blip r:embed="rId4"/>
          <a:srcRect/>
          <a:stretch>
            <a:fillRect/>
          </a:stretch>
        </p:blipFill>
        <p:spPr bwMode="auto">
          <a:xfrm>
            <a:off x="381000" y="1219200"/>
            <a:ext cx="8305800" cy="5100638"/>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20" name="Object 24"/>
          <p:cNvGraphicFramePr>
            <a:graphicFrameLocks noChangeAspect="1"/>
          </p:cNvGraphicFramePr>
          <p:nvPr/>
        </p:nvGraphicFramePr>
        <p:xfrm>
          <a:off x="381000" y="381000"/>
          <a:ext cx="4648200" cy="5715000"/>
        </p:xfrm>
        <a:graphic>
          <a:graphicData uri="http://schemas.openxmlformats.org/presentationml/2006/ole">
            <p:oleObj spid="_x0000_s4120" name="Acrobat Document" r:id="rId3" imgW="5609520" imgH="8434800" progId="AcroExch.Document.11">
              <p:embed/>
            </p:oleObj>
          </a:graphicData>
        </a:graphic>
      </p:graphicFrame>
      <p:sp>
        <p:nvSpPr>
          <p:cNvPr id="3" name="TextBox 2"/>
          <p:cNvSpPr txBox="1"/>
          <p:nvPr/>
        </p:nvSpPr>
        <p:spPr>
          <a:xfrm>
            <a:off x="5257800" y="1600200"/>
            <a:ext cx="3505200" cy="34163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400" b="1" dirty="0">
                <a:solidFill>
                  <a:schemeClr val="tx1"/>
                </a:solidFill>
              </a:rPr>
              <a:t>Drawing on these 200 cases this 2013 PTF book tells the story of </a:t>
            </a:r>
            <a:r>
              <a:rPr lang="en-GB" sz="2400" b="1" dirty="0">
                <a:solidFill>
                  <a:schemeClr val="tx1"/>
                </a:solidFill>
              </a:rPr>
              <a:t>how </a:t>
            </a:r>
            <a:r>
              <a:rPr lang="en-GB" sz="2400" b="1" dirty="0">
                <a:solidFill>
                  <a:schemeClr val="tx1"/>
                </a:solidFill>
              </a:rPr>
              <a:t>groups of courageous and dedicated citizens across the globe are taking direct action to root out </a:t>
            </a:r>
            <a:r>
              <a:rPr lang="en-GB" sz="2400" b="1" dirty="0">
                <a:solidFill>
                  <a:schemeClr val="tx1"/>
                </a:solidFill>
              </a:rPr>
              <a:t>corruption</a:t>
            </a:r>
            <a:r>
              <a:rPr lang="en-GB" sz="2400" b="1" dirty="0">
                <a:solidFill>
                  <a:schemeClr val="tx1"/>
                </a:solidFill>
              </a:rPr>
              <a:t> </a:t>
            </a:r>
            <a:r>
              <a:rPr lang="en-GB" sz="2400" b="1" dirty="0">
                <a:solidFill>
                  <a:schemeClr val="tx1"/>
                </a:solidFill>
              </a:rPr>
              <a:t>in public service delivery. </a:t>
            </a:r>
            <a:r>
              <a:rPr lang="en-GB" sz="2400" b="1" dirty="0">
                <a:solidFill>
                  <a:srgbClr val="FF0000"/>
                </a:solidFill>
              </a:rPr>
              <a:t>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2357438" y="0"/>
            <a:ext cx="6786562"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solidFill>
                  <a:srgbClr val="0070C0"/>
                </a:solidFill>
              </a:rPr>
              <a:t>    </a:t>
            </a:r>
            <a:r>
              <a:rPr lang="en-US" sz="3200" b="1" smtClean="0">
                <a:solidFill>
                  <a:srgbClr val="FF0000"/>
                </a:solidFill>
              </a:rPr>
              <a:t>Conceptual Framework </a:t>
            </a:r>
            <a:r>
              <a:rPr lang="en-US" sz="3200" b="1" smtClean="0">
                <a:solidFill>
                  <a:srgbClr val="0070C0"/>
                </a:solidFill>
              </a:rPr>
              <a:t> for  Empowering  Civil Society to Improve Service Delivery Results  </a:t>
            </a:r>
            <a:r>
              <a:rPr lang="en-US" sz="3600" b="1" smtClean="0">
                <a:solidFill>
                  <a:srgbClr val="0070C0"/>
                </a:solidFill>
              </a:rPr>
              <a:t/>
            </a:r>
            <a:br>
              <a:rPr lang="en-US" sz="3600" b="1" smtClean="0">
                <a:solidFill>
                  <a:srgbClr val="0070C0"/>
                </a:solidFill>
              </a:rPr>
            </a:br>
            <a:r>
              <a:rPr lang="en-US" sz="3600" b="1" smtClean="0">
                <a:solidFill>
                  <a:srgbClr val="0070C0"/>
                </a:solidFill>
              </a:rPr>
              <a:t/>
            </a:r>
            <a:br>
              <a:rPr lang="en-US" sz="3600" b="1" smtClean="0">
                <a:solidFill>
                  <a:srgbClr val="0070C0"/>
                </a:solidFill>
              </a:rPr>
            </a:br>
            <a:endParaRPr lang="en-US" sz="3600" b="1" smtClean="0">
              <a:solidFill>
                <a:schemeClr val="tx1"/>
              </a:solidFill>
            </a:endParaRPr>
          </a:p>
        </p:txBody>
      </p:sp>
      <p:grpSp>
        <p:nvGrpSpPr>
          <p:cNvPr id="25602" name="Content Placeholder 3"/>
          <p:cNvGrpSpPr>
            <a:grpSpLocks noGrp="1"/>
          </p:cNvGrpSpPr>
          <p:nvPr/>
        </p:nvGrpSpPr>
        <p:grpSpPr bwMode="auto">
          <a:xfrm>
            <a:off x="304800" y="1730375"/>
            <a:ext cx="8686800" cy="4608513"/>
            <a:chOff x="152400" y="685800"/>
            <a:chExt cx="8610600" cy="5508008"/>
          </a:xfrm>
        </p:grpSpPr>
        <p:grpSp>
          <p:nvGrpSpPr>
            <p:cNvPr id="25604" name="Group 4"/>
            <p:cNvGrpSpPr>
              <a:grpSpLocks/>
            </p:cNvGrpSpPr>
            <p:nvPr/>
          </p:nvGrpSpPr>
          <p:grpSpPr bwMode="auto">
            <a:xfrm>
              <a:off x="152400" y="685800"/>
              <a:ext cx="8610600" cy="5508008"/>
              <a:chOff x="152400" y="762000"/>
              <a:chExt cx="8610600" cy="5508008"/>
            </a:xfrm>
          </p:grpSpPr>
          <p:sp>
            <p:nvSpPr>
              <p:cNvPr id="9" name="Right Triangle 8"/>
              <p:cNvSpPr/>
              <p:nvPr/>
            </p:nvSpPr>
            <p:spPr>
              <a:xfrm>
                <a:off x="152400" y="762000"/>
                <a:ext cx="8610600" cy="5487137"/>
              </a:xfrm>
              <a:prstGeom prst="rtTriangle">
                <a:avLst/>
              </a:prstGeom>
              <a:solidFill>
                <a:srgbClr val="FF66FF">
                  <a:alpha val="31765"/>
                </a:srgbClr>
              </a:solidFill>
              <a:ln w="9525">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0" name="Right Triangle 9"/>
              <p:cNvSpPr/>
              <p:nvPr/>
            </p:nvSpPr>
            <p:spPr>
              <a:xfrm rot="10800000">
                <a:off x="152400" y="762000"/>
                <a:ext cx="8610600" cy="5508008"/>
              </a:xfrm>
              <a:prstGeom prst="rtTriangle">
                <a:avLst/>
              </a:prstGeom>
              <a:solidFill>
                <a:srgbClr val="FFCCFF">
                  <a:alpha val="49804"/>
                </a:srgbClr>
              </a:solidFill>
              <a:ln w="9525">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nvGrpSpPr>
              <p:cNvPr id="25610" name="Group 10"/>
              <p:cNvGrpSpPr>
                <a:grpSpLocks/>
              </p:cNvGrpSpPr>
              <p:nvPr/>
            </p:nvGrpSpPr>
            <p:grpSpPr bwMode="auto">
              <a:xfrm>
                <a:off x="2879090" y="914401"/>
                <a:ext cx="3013710" cy="1523541"/>
                <a:chOff x="3107690" y="1066801"/>
                <a:chExt cx="3013710" cy="1523541"/>
              </a:xfrm>
            </p:grpSpPr>
            <p:sp>
              <p:nvSpPr>
                <p:cNvPr id="22" name="Rounded Rectangle 21"/>
                <p:cNvSpPr/>
                <p:nvPr/>
              </p:nvSpPr>
              <p:spPr>
                <a:xfrm>
                  <a:off x="3107690" y="1067400"/>
                  <a:ext cx="3013710" cy="1522942"/>
                </a:xfrm>
                <a:prstGeom prst="roundRect">
                  <a:avLst>
                    <a:gd name="adj" fmla="val 9787"/>
                  </a:avLst>
                </a:prstGeom>
              </p:spPr>
              <p:style>
                <a:lnRef idx="0">
                  <a:schemeClr val="accent5"/>
                </a:lnRef>
                <a:fillRef idx="3">
                  <a:schemeClr val="accent5"/>
                </a:fillRef>
                <a:effectRef idx="3">
                  <a:schemeClr val="accent5"/>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cxnSp>
              <p:nvCxnSpPr>
                <p:cNvPr id="23" name="Straight Connector 22"/>
                <p:cNvCxnSpPr/>
                <p:nvPr/>
              </p:nvCxnSpPr>
              <p:spPr>
                <a:xfrm rot="5400000">
                  <a:off x="3925582" y="1983720"/>
                  <a:ext cx="1142205" cy="157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629" name="TextBox 88"/>
                <p:cNvSpPr txBox="1">
                  <a:spLocks noChangeArrowheads="1"/>
                </p:cNvSpPr>
                <p:nvPr/>
              </p:nvSpPr>
              <p:spPr bwMode="auto">
                <a:xfrm>
                  <a:off x="4495799" y="1526401"/>
                  <a:ext cx="1553845" cy="834270"/>
                </a:xfrm>
                <a:prstGeom prst="rect">
                  <a:avLst/>
                </a:prstGeom>
                <a:noFill/>
                <a:ln w="9525">
                  <a:noFill/>
                  <a:miter lim="800000"/>
                  <a:headEnd/>
                  <a:tailEnd/>
                </a:ln>
              </p:spPr>
              <p:txBody>
                <a:bodyPr>
                  <a:spAutoFit/>
                </a:bodyPr>
                <a:lstStyle/>
                <a:p>
                  <a:pPr algn="ctr"/>
                  <a:r>
                    <a:rPr lang="en-US" sz="1600" b="1">
                      <a:solidFill>
                        <a:schemeClr val="bg1"/>
                      </a:solidFill>
                      <a:latin typeface="Calibri" pitchFamily="34" charset="0"/>
                    </a:rPr>
                    <a:t>Independent Accountability Institutions </a:t>
                  </a:r>
                </a:p>
              </p:txBody>
            </p:sp>
            <p:sp>
              <p:nvSpPr>
                <p:cNvPr id="25630" name="TextBox 89"/>
                <p:cNvSpPr txBox="1">
                  <a:spLocks noChangeArrowheads="1"/>
                </p:cNvSpPr>
                <p:nvPr/>
              </p:nvSpPr>
              <p:spPr bwMode="auto">
                <a:xfrm>
                  <a:off x="3107690" y="1755901"/>
                  <a:ext cx="1434465" cy="698926"/>
                </a:xfrm>
                <a:prstGeom prst="rect">
                  <a:avLst/>
                </a:prstGeom>
                <a:noFill/>
                <a:ln w="9525">
                  <a:noFill/>
                  <a:miter lim="800000"/>
                  <a:headEnd/>
                  <a:tailEnd/>
                </a:ln>
              </p:spPr>
              <p:txBody>
                <a:bodyPr>
                  <a:spAutoFit/>
                </a:bodyPr>
                <a:lstStyle/>
                <a:p>
                  <a:pPr algn="ctr"/>
                  <a:r>
                    <a:rPr lang="en-US" sz="1600" b="1">
                      <a:solidFill>
                        <a:schemeClr val="bg1"/>
                      </a:solidFill>
                      <a:latin typeface="Calibri" pitchFamily="34" charset="0"/>
                    </a:rPr>
                    <a:t>Politicians / Policymakers</a:t>
                  </a:r>
                </a:p>
              </p:txBody>
            </p:sp>
            <p:sp>
              <p:nvSpPr>
                <p:cNvPr id="26" name="Rounded Rectangle 25"/>
                <p:cNvSpPr/>
                <p:nvPr/>
              </p:nvSpPr>
              <p:spPr>
                <a:xfrm>
                  <a:off x="3276600" y="1066801"/>
                  <a:ext cx="2514600" cy="4572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smtClean="0"/>
                    <a:t>State</a:t>
                  </a:r>
                  <a:endParaRPr lang="en-US" b="1" dirty="0"/>
                </a:p>
              </p:txBody>
            </p:sp>
          </p:grpSp>
          <p:grpSp>
            <p:nvGrpSpPr>
              <p:cNvPr id="25611" name="Group 11"/>
              <p:cNvGrpSpPr>
                <a:grpSpLocks/>
              </p:cNvGrpSpPr>
              <p:nvPr/>
            </p:nvGrpSpPr>
            <p:grpSpPr bwMode="auto">
              <a:xfrm>
                <a:off x="609600" y="3582235"/>
                <a:ext cx="2514600" cy="1523165"/>
                <a:chOff x="685800" y="3048000"/>
                <a:chExt cx="2057400" cy="1447800"/>
              </a:xfrm>
            </p:grpSpPr>
            <p:sp>
              <p:nvSpPr>
                <p:cNvPr id="20" name="Rounded Rectangle 19"/>
                <p:cNvSpPr/>
                <p:nvPr/>
              </p:nvSpPr>
              <p:spPr>
                <a:xfrm>
                  <a:off x="685800" y="3124200"/>
                  <a:ext cx="2057400" cy="1371600"/>
                </a:xfrm>
                <a:prstGeom prst="roundRect">
                  <a:avLst>
                    <a:gd name="adj" fmla="val 8086"/>
                  </a:avLst>
                </a:prstGeom>
              </p:spPr>
              <p:style>
                <a:lnRef idx="0">
                  <a:schemeClr val="accent5"/>
                </a:lnRef>
                <a:fillRef idx="3">
                  <a:schemeClr val="accent5"/>
                </a:fillRef>
                <a:effectRef idx="3">
                  <a:schemeClr val="accent5"/>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21" name="Rounded Rectangle 20"/>
                <p:cNvSpPr/>
                <p:nvPr/>
              </p:nvSpPr>
              <p:spPr>
                <a:xfrm>
                  <a:off x="685800" y="3048000"/>
                  <a:ext cx="2057400" cy="4572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smtClean="0"/>
                    <a:t>Citizens/Clients</a:t>
                  </a:r>
                  <a:endParaRPr lang="en-US" b="1" dirty="0"/>
                </a:p>
              </p:txBody>
            </p:sp>
          </p:grpSp>
          <p:cxnSp>
            <p:nvCxnSpPr>
              <p:cNvPr id="13" name="Straight Connector 12"/>
              <p:cNvCxnSpPr>
                <a:stCxn id="9" idx="0"/>
                <a:endCxn id="9" idx="4"/>
              </p:cNvCxnSpPr>
              <p:nvPr/>
            </p:nvCxnSpPr>
            <p:spPr>
              <a:xfrm rot="16200000" flipH="1">
                <a:off x="1714132" y="-799732"/>
                <a:ext cx="5487137" cy="8610600"/>
              </a:xfrm>
              <a:prstGeom prst="line">
                <a:avLst/>
              </a:prstGeom>
              <a:ln w="25400">
                <a:solidFill>
                  <a:srgbClr val="FF6699"/>
                </a:solidFill>
                <a:prstDash val="sysDash"/>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943598" y="3505201"/>
                <a:ext cx="2819401" cy="1524001"/>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b="1" dirty="0" smtClean="0"/>
                  <a:t>Service Providers/Agencies</a:t>
                </a:r>
                <a:endParaRPr lang="en-US" sz="2400" b="1" dirty="0"/>
              </a:p>
            </p:txBody>
          </p:sp>
          <p:cxnSp>
            <p:nvCxnSpPr>
              <p:cNvPr id="15" name="Straight Connector 14"/>
              <p:cNvCxnSpPr/>
              <p:nvPr/>
            </p:nvCxnSpPr>
            <p:spPr>
              <a:xfrm rot="16200000" flipH="1">
                <a:off x="1297643" y="4609040"/>
                <a:ext cx="990417" cy="157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617" name="TextBox 67"/>
              <p:cNvSpPr txBox="1">
                <a:spLocks noChangeArrowheads="1"/>
              </p:cNvSpPr>
              <p:nvPr/>
            </p:nvSpPr>
            <p:spPr bwMode="auto">
              <a:xfrm>
                <a:off x="582930" y="4418806"/>
                <a:ext cx="1245869" cy="339887"/>
              </a:xfrm>
              <a:prstGeom prst="rect">
                <a:avLst/>
              </a:prstGeom>
              <a:noFill/>
              <a:ln w="9525">
                <a:noFill/>
                <a:miter lim="800000"/>
                <a:headEnd/>
                <a:tailEnd/>
              </a:ln>
            </p:spPr>
            <p:txBody>
              <a:bodyPr>
                <a:spAutoFit/>
              </a:bodyPr>
              <a:lstStyle/>
              <a:p>
                <a:pPr algn="ctr"/>
                <a:r>
                  <a:rPr lang="en-US" sz="1200" b="1">
                    <a:solidFill>
                      <a:schemeClr val="bg1"/>
                    </a:solidFill>
                  </a:rPr>
                  <a:t>I</a:t>
                </a:r>
                <a:r>
                  <a:rPr lang="en-US" sz="1600" b="1">
                    <a:solidFill>
                      <a:schemeClr val="bg1"/>
                    </a:solidFill>
                  </a:rPr>
                  <a:t>ndividuals</a:t>
                </a:r>
                <a:endParaRPr lang="en-US" sz="1200" b="1">
                  <a:solidFill>
                    <a:schemeClr val="bg1"/>
                  </a:solidFill>
                </a:endParaRPr>
              </a:p>
            </p:txBody>
          </p:sp>
          <p:sp>
            <p:nvSpPr>
              <p:cNvPr id="25618" name="TextBox 68"/>
              <p:cNvSpPr txBox="1">
                <a:spLocks noChangeArrowheads="1"/>
              </p:cNvSpPr>
              <p:nvPr/>
            </p:nvSpPr>
            <p:spPr bwMode="auto">
              <a:xfrm>
                <a:off x="1731010" y="4281005"/>
                <a:ext cx="1447800" cy="525281"/>
              </a:xfrm>
              <a:prstGeom prst="rect">
                <a:avLst/>
              </a:prstGeom>
              <a:noFill/>
              <a:ln w="9525">
                <a:noFill/>
                <a:miter lim="800000"/>
                <a:headEnd/>
                <a:tailEnd/>
              </a:ln>
            </p:spPr>
            <p:txBody>
              <a:bodyPr>
                <a:spAutoFit/>
              </a:bodyPr>
              <a:lstStyle/>
              <a:p>
                <a:pPr algn="ctr"/>
                <a:r>
                  <a:rPr lang="en-US" sz="1400" b="1">
                    <a:solidFill>
                      <a:schemeClr val="bg1"/>
                    </a:solidFill>
                  </a:rPr>
                  <a:t>Social Intermediaries</a:t>
                </a:r>
                <a:endParaRPr lang="en-US" sz="1200">
                  <a:solidFill>
                    <a:schemeClr val="bg1"/>
                  </a:solidFill>
                </a:endParaRPr>
              </a:p>
            </p:txBody>
          </p:sp>
        </p:grpSp>
        <p:sp>
          <p:nvSpPr>
            <p:cNvPr id="6" name="Right Arrow 5"/>
            <p:cNvSpPr/>
            <p:nvPr/>
          </p:nvSpPr>
          <p:spPr>
            <a:xfrm rot="19227104">
              <a:off x="1299536" y="2228346"/>
              <a:ext cx="1774992" cy="914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dirty="0" smtClean="0">
                  <a:latin typeface="Arial Black" pitchFamily="34" charset="0"/>
                </a:rPr>
                <a:t>Long</a:t>
              </a:r>
              <a:endParaRPr lang="en-US" sz="2000" dirty="0">
                <a:latin typeface="Arial Black" pitchFamily="34" charset="0"/>
              </a:endParaRPr>
            </a:p>
          </p:txBody>
        </p:sp>
        <p:sp>
          <p:nvSpPr>
            <p:cNvPr id="7" name="Right Arrow 6"/>
            <p:cNvSpPr/>
            <p:nvPr/>
          </p:nvSpPr>
          <p:spPr>
            <a:xfrm rot="2905809">
              <a:off x="5523935" y="2228484"/>
              <a:ext cx="1787304" cy="9142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dirty="0" smtClean="0">
                  <a:latin typeface="Arial Black" pitchFamily="34" charset="0"/>
                </a:rPr>
                <a:t>Route</a:t>
              </a:r>
              <a:endParaRPr lang="en-US" sz="2000" dirty="0">
                <a:latin typeface="Arial Black" pitchFamily="34" charset="0"/>
              </a:endParaRPr>
            </a:p>
          </p:txBody>
        </p:sp>
        <p:sp>
          <p:nvSpPr>
            <p:cNvPr id="8" name="Right Arrow 7"/>
            <p:cNvSpPr/>
            <p:nvPr/>
          </p:nvSpPr>
          <p:spPr>
            <a:xfrm>
              <a:off x="3165796" y="3592540"/>
              <a:ext cx="2654620" cy="13604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dirty="0" smtClean="0">
                  <a:latin typeface="Arial Black" pitchFamily="34" charset="0"/>
                </a:rPr>
                <a:t>Short Route of </a:t>
              </a:r>
            </a:p>
            <a:p>
              <a:pPr algn="ctr">
                <a:defRPr/>
              </a:pPr>
              <a:r>
                <a:rPr lang="en-US" sz="2000" dirty="0" smtClean="0">
                  <a:latin typeface="Arial Black" pitchFamily="34" charset="0"/>
                </a:rPr>
                <a:t>Client Power</a:t>
              </a:r>
              <a:endParaRPr lang="en-US" sz="2000" dirty="0">
                <a:latin typeface="Arial Black" pitchFamily="34" charset="0"/>
              </a:endParaRPr>
            </a:p>
          </p:txBody>
        </p:sp>
      </p:grpSp>
      <p:sp>
        <p:nvSpPr>
          <p:cNvPr id="25603" name="TextBox 11"/>
          <p:cNvSpPr txBox="1">
            <a:spLocks noChangeArrowheads="1"/>
          </p:cNvSpPr>
          <p:nvPr/>
        </p:nvSpPr>
        <p:spPr bwMode="auto">
          <a:xfrm>
            <a:off x="838200" y="5486400"/>
            <a:ext cx="7620000" cy="369888"/>
          </a:xfrm>
          <a:prstGeom prst="rect">
            <a:avLst/>
          </a:prstGeom>
          <a:noFill/>
          <a:ln w="9525">
            <a:noFill/>
            <a:miter lim="800000"/>
            <a:headEnd/>
            <a:tailEnd/>
          </a:ln>
        </p:spPr>
        <p:txBody>
          <a:bodyPr>
            <a:spAutoFit/>
          </a:bodyPr>
          <a:lstStyle/>
          <a:p>
            <a:pPr algn="ctr"/>
            <a:r>
              <a:rPr lang="en-US" b="1"/>
              <a:t>Adapted From World Development Report 2004, The World Bank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1905000" y="14288"/>
            <a:ext cx="7239000" cy="1662112"/>
          </a:xfrm>
          <a:noFill/>
          <a:ln>
            <a:miter lim="800000"/>
            <a:headEnd/>
            <a:tailEnd/>
          </a:ln>
        </p:spPr>
        <p:txBody>
          <a:bodyPr vert="horz" wrap="square" lIns="91440" tIns="45720" rIns="91440" bIns="45720" numCol="1" anchor="t" anchorCtr="0" compatLnSpc="1">
            <a:prstTxWarp prst="textNoShape">
              <a:avLst/>
            </a:prstTxWarp>
          </a:bodyPr>
          <a:lstStyle/>
          <a:p>
            <a:r>
              <a:rPr lang="en-US" sz="3200" b="1" smtClean="0"/>
              <a:t>Why Civil Society Empowerment Improves Results in Public Services Programs </a:t>
            </a:r>
            <a:r>
              <a:rPr lang="en-US" sz="3200" b="1" smtClean="0">
                <a:solidFill>
                  <a:schemeClr val="tx1"/>
                </a:solidFill>
              </a:rPr>
              <a:t>   </a:t>
            </a:r>
          </a:p>
        </p:txBody>
      </p:sp>
      <p:graphicFrame>
        <p:nvGraphicFramePr>
          <p:cNvPr id="4" name="Content Placeholder 3"/>
          <p:cNvGraphicFramePr>
            <a:graphicFrameLocks noGrp="1"/>
          </p:cNvGraphicFramePr>
          <p:nvPr>
            <p:ph idx="1"/>
          </p:nvPr>
        </p:nvGraphicFramePr>
        <p:xfrm>
          <a:off x="465138" y="1295400"/>
          <a:ext cx="837406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0"/>
            <a:ext cx="7391400" cy="1981200"/>
          </a:xfrm>
          <a:prstGeom prst="rect">
            <a:avLst/>
          </a:prstGeom>
        </p:spPr>
        <p:txBody>
          <a:bodyPr/>
          <a:lstStyle/>
          <a:p>
            <a:pPr eaLnBrk="1" fontAlgn="auto" hangingPunct="1">
              <a:spcAft>
                <a:spcPts val="0"/>
              </a:spcAft>
              <a:defRPr/>
            </a:pPr>
            <a:r>
              <a:rPr lang="en-US" sz="2400" b="1" dirty="0" smtClean="0">
                <a:solidFill>
                  <a:srgbClr val="0070C0"/>
                </a:solidFill>
              </a:rPr>
              <a:t/>
            </a:r>
            <a:br>
              <a:rPr lang="en-US" sz="2400" b="1" dirty="0" smtClean="0">
                <a:solidFill>
                  <a:srgbClr val="0070C0"/>
                </a:solidFill>
              </a:rPr>
            </a:br>
            <a:r>
              <a:rPr lang="en-US" sz="2400" b="1" dirty="0" smtClean="0">
                <a:solidFill>
                  <a:schemeClr val="accent1">
                    <a:lumMod val="75000"/>
                  </a:schemeClr>
                </a:solidFill>
              </a:rPr>
              <a:t/>
            </a:r>
            <a:br>
              <a:rPr lang="en-US" sz="2400" b="1" dirty="0" smtClean="0">
                <a:solidFill>
                  <a:schemeClr val="accent1">
                    <a:lumMod val="75000"/>
                  </a:schemeClr>
                </a:solidFill>
              </a:rPr>
            </a:br>
            <a:endParaRPr lang="en-US" sz="2400" b="1" dirty="0">
              <a:solidFill>
                <a:schemeClr val="accent5">
                  <a:lumMod val="75000"/>
                </a:schemeClr>
              </a:solidFill>
            </a:endParaRPr>
          </a:p>
        </p:txBody>
      </p:sp>
      <p:graphicFrame>
        <p:nvGraphicFramePr>
          <p:cNvPr id="4" name="Diagram 3"/>
          <p:cNvGraphicFramePr/>
          <p:nvPr/>
        </p:nvGraphicFramePr>
        <p:xfrm>
          <a:off x="228600" y="1219200"/>
          <a:ext cx="8610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5" name="TextBox 4"/>
          <p:cNvSpPr txBox="1">
            <a:spLocks noChangeArrowheads="1"/>
          </p:cNvSpPr>
          <p:nvPr/>
        </p:nvSpPr>
        <p:spPr bwMode="auto">
          <a:xfrm>
            <a:off x="3438525" y="2667000"/>
            <a:ext cx="2209800" cy="1938338"/>
          </a:xfrm>
          <a:prstGeom prst="rect">
            <a:avLst/>
          </a:prstGeom>
          <a:noFill/>
          <a:ln w="9525">
            <a:noFill/>
            <a:miter lim="800000"/>
            <a:headEnd/>
            <a:tailEnd/>
          </a:ln>
        </p:spPr>
        <p:txBody>
          <a:bodyPr>
            <a:spAutoFit/>
          </a:bodyPr>
          <a:lstStyle/>
          <a:p>
            <a:pPr algn="ctr"/>
            <a:r>
              <a:rPr lang="en-US" sz="2000" b="1">
                <a:solidFill>
                  <a:srgbClr val="FF0000"/>
                </a:solidFill>
              </a:rPr>
              <a:t>Civil Society Organizations act as social intermediary at all stages  and play a vital role. </a:t>
            </a:r>
          </a:p>
        </p:txBody>
      </p:sp>
      <p:sp>
        <p:nvSpPr>
          <p:cNvPr id="28676" name="TextBox 5"/>
          <p:cNvSpPr txBox="1">
            <a:spLocks noChangeArrowheads="1"/>
          </p:cNvSpPr>
          <p:nvPr/>
        </p:nvSpPr>
        <p:spPr bwMode="auto">
          <a:xfrm>
            <a:off x="1600200" y="152400"/>
            <a:ext cx="7543800" cy="954088"/>
          </a:xfrm>
          <a:prstGeom prst="rect">
            <a:avLst/>
          </a:prstGeom>
          <a:noFill/>
          <a:ln w="9525">
            <a:noFill/>
            <a:miter lim="800000"/>
            <a:headEnd/>
            <a:tailEnd/>
          </a:ln>
        </p:spPr>
        <p:txBody>
          <a:bodyPr>
            <a:spAutoFit/>
          </a:bodyPr>
          <a:lstStyle/>
          <a:p>
            <a:pPr algn="ctr"/>
            <a:r>
              <a:rPr lang="en-US" sz="2800" b="1">
                <a:solidFill>
                  <a:srgbClr val="FF0000"/>
                </a:solidFill>
              </a:rPr>
              <a:t>How Civil Society Empowerment Improves Service Delivery : </a:t>
            </a:r>
            <a:r>
              <a:rPr lang="en-US" sz="2800" b="1">
                <a:solidFill>
                  <a:srgbClr val="0070C0"/>
                </a:solidFill>
              </a:rPr>
              <a:t>PTF 5 Step Model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5"/>
            <a:ext cx="8458200" cy="5641975"/>
          </a:xfrm>
        </p:spPr>
        <p:txBody>
          <a:bodyPr/>
          <a:lstStyle/>
          <a:p>
            <a:pPr algn="l">
              <a:defRPr/>
            </a:pPr>
            <a:r>
              <a:rPr lang="en-US" sz="2400" b="1" dirty="0" smtClean="0"/>
              <a:t/>
            </a:r>
            <a:br>
              <a:rPr lang="en-US" sz="2400" b="1" dirty="0" smtClean="0"/>
            </a:br>
            <a:r>
              <a:rPr lang="en-US" sz="2400" b="1" dirty="0" smtClean="0">
                <a:solidFill>
                  <a:srgbClr val="0070C0"/>
                </a:solidFill>
              </a:rPr>
              <a:t/>
            </a:r>
            <a:br>
              <a:rPr lang="en-US" sz="2400" b="1" dirty="0" smtClean="0">
                <a:solidFill>
                  <a:srgbClr val="0070C0"/>
                </a:solidFill>
              </a:rPr>
            </a:br>
            <a:r>
              <a:rPr lang="en-US" sz="2400" b="1" dirty="0" smtClean="0">
                <a:solidFill>
                  <a:schemeClr val="accent1">
                    <a:lumMod val="75000"/>
                  </a:schemeClr>
                </a:solidFill>
              </a:rPr>
              <a:t>1. Empowering citizen voices to demand corruption free and responsive service delivery  improve results.</a:t>
            </a:r>
            <a:r>
              <a:rPr lang="en-US" sz="2400" b="1" dirty="0">
                <a:solidFill>
                  <a:schemeClr val="accent1">
                    <a:lumMod val="75000"/>
                  </a:schemeClr>
                </a:solidFill>
              </a:rPr>
              <a:t/>
            </a:r>
            <a:br>
              <a:rPr lang="en-US" sz="2400" b="1" dirty="0">
                <a:solidFill>
                  <a:schemeClr val="accent1">
                    <a:lumMod val="75000"/>
                  </a:schemeClr>
                </a:solidFill>
              </a:rPr>
            </a:br>
            <a:r>
              <a:rPr lang="en-US" sz="2400" b="1" dirty="0" smtClean="0">
                <a:solidFill>
                  <a:schemeClr val="accent1">
                    <a:lumMod val="75000"/>
                  </a:schemeClr>
                </a:solidFill>
              </a:rPr>
              <a:t/>
            </a:r>
            <a:br>
              <a:rPr lang="en-US" sz="2400" b="1" dirty="0" smtClean="0">
                <a:solidFill>
                  <a:schemeClr val="accent1">
                    <a:lumMod val="75000"/>
                  </a:schemeClr>
                </a:solidFill>
              </a:rPr>
            </a:br>
            <a:r>
              <a:rPr lang="en-US" sz="2400" b="1" dirty="0" smtClean="0">
                <a:solidFill>
                  <a:schemeClr val="accent1">
                    <a:lumMod val="75000"/>
                  </a:schemeClr>
                </a:solidFill>
              </a:rPr>
              <a:t>2. Short route of accountability is not a substitute for the long route of accountability but a necessary complement. </a:t>
            </a:r>
            <a:br>
              <a:rPr lang="en-US" sz="2400" b="1" dirty="0" smtClean="0">
                <a:solidFill>
                  <a:schemeClr val="accent1">
                    <a:lumMod val="75000"/>
                  </a:schemeClr>
                </a:solidFill>
              </a:rPr>
            </a:br>
            <a:r>
              <a:rPr lang="en-US" sz="2400" b="1" dirty="0" smtClean="0">
                <a:solidFill>
                  <a:schemeClr val="accent1">
                    <a:lumMod val="75000"/>
                  </a:schemeClr>
                </a:solidFill>
              </a:rPr>
              <a:t/>
            </a:r>
            <a:br>
              <a:rPr lang="en-US" sz="2400" b="1" dirty="0" smtClean="0">
                <a:solidFill>
                  <a:schemeClr val="accent1">
                    <a:lumMod val="75000"/>
                  </a:schemeClr>
                </a:solidFill>
              </a:rPr>
            </a:br>
            <a:r>
              <a:rPr lang="en-US" sz="2400" b="1" dirty="0" smtClean="0">
                <a:solidFill>
                  <a:schemeClr val="accent1">
                    <a:lumMod val="75000"/>
                  </a:schemeClr>
                </a:solidFill>
              </a:rPr>
              <a:t>3. Effective and corruption free delivery of services is responsibility of executive branch and independent accountability institutions but</a:t>
            </a:r>
            <a:r>
              <a:rPr lang="en-US" sz="2400" dirty="0" smtClean="0">
                <a:solidFill>
                  <a:srgbClr val="00B050"/>
                </a:solidFill>
              </a:rPr>
              <a:t> </a:t>
            </a:r>
            <a:r>
              <a:rPr lang="en-US" sz="2400" b="1" dirty="0" smtClean="0">
                <a:solidFill>
                  <a:srgbClr val="FF0000"/>
                </a:solidFill>
                <a:effectLst>
                  <a:outerShdw blurRad="38100" dist="38100" dir="2700000" algn="tl">
                    <a:srgbClr val="000000">
                      <a:alpha val="43137"/>
                    </a:srgbClr>
                  </a:outerShdw>
                </a:effectLst>
              </a:rPr>
              <a:t>civil society vigilance and pressure on these institutions are necessary to ensure that the state does its job. </a:t>
            </a:r>
            <a:br>
              <a:rPr lang="en-US" sz="2400" b="1" dirty="0" smtClean="0">
                <a:solidFill>
                  <a:srgbClr val="FF0000"/>
                </a:solidFill>
                <a:effectLst>
                  <a:outerShdw blurRad="38100" dist="38100" dir="2700000" algn="tl">
                    <a:srgbClr val="000000">
                      <a:alpha val="43137"/>
                    </a:srgbClr>
                  </a:outerShdw>
                </a:effectLst>
              </a:rPr>
            </a:br>
            <a:r>
              <a:rPr lang="en-US" sz="2400" b="1" dirty="0" smtClean="0">
                <a:solidFill>
                  <a:srgbClr val="FF0000"/>
                </a:solidFill>
                <a:effectLst>
                  <a:outerShdw blurRad="38100" dist="38100" dir="2700000" algn="tl">
                    <a:srgbClr val="000000">
                      <a:alpha val="43137"/>
                    </a:srgbClr>
                  </a:outerShdw>
                </a:effectLst>
              </a:rPr>
              <a:t/>
            </a:r>
            <a:br>
              <a:rPr lang="en-US" sz="2400" b="1" dirty="0" smtClean="0">
                <a:solidFill>
                  <a:srgbClr val="FF0000"/>
                </a:solidFill>
                <a:effectLst>
                  <a:outerShdw blurRad="38100" dist="38100" dir="2700000" algn="tl">
                    <a:srgbClr val="000000">
                      <a:alpha val="43137"/>
                    </a:srgbClr>
                  </a:outerShdw>
                </a:effectLst>
              </a:rPr>
            </a:br>
            <a:r>
              <a:rPr lang="en-US" sz="2400" b="1" dirty="0" smtClean="0">
                <a:solidFill>
                  <a:schemeClr val="accent1">
                    <a:lumMod val="75000"/>
                  </a:schemeClr>
                </a:solidFill>
              </a:rPr>
              <a:t>4. Citizen engagement programs need sustained donor support in the ‘infant industry phase’ with a path to be domestic financing. </a:t>
            </a:r>
            <a:r>
              <a:rPr lang="en-US" sz="2400" b="1" dirty="0" smtClean="0">
                <a:solidFill>
                  <a:srgbClr val="FF0000"/>
                </a:solidFill>
                <a:effectLst>
                  <a:outerShdw blurRad="38100" dist="38100" dir="2700000" algn="tl">
                    <a:srgbClr val="000000">
                      <a:alpha val="43137"/>
                    </a:srgbClr>
                  </a:outerShdw>
                </a:effectLst>
              </a:rPr>
              <a:t/>
            </a:r>
            <a:br>
              <a:rPr lang="en-US" sz="2400" b="1" dirty="0" smtClean="0">
                <a:solidFill>
                  <a:srgbClr val="FF0000"/>
                </a:solidFill>
                <a:effectLst>
                  <a:outerShdw blurRad="38100" dist="38100" dir="2700000" algn="tl">
                    <a:srgbClr val="000000">
                      <a:alpha val="43137"/>
                    </a:srgbClr>
                  </a:outerShdw>
                </a:effectLst>
              </a:rPr>
            </a:br>
            <a:r>
              <a:rPr lang="en-US" sz="2400" dirty="0" smtClean="0">
                <a:solidFill>
                  <a:srgbClr val="00B050"/>
                </a:solidFill>
              </a:rPr>
              <a:t/>
            </a:r>
            <a:br>
              <a:rPr lang="en-US" sz="2400" dirty="0" smtClean="0">
                <a:solidFill>
                  <a:srgbClr val="00B050"/>
                </a:solidFill>
              </a:rPr>
            </a:br>
            <a:r>
              <a:rPr lang="en-US" sz="2800" b="1" dirty="0" smtClean="0">
                <a:solidFill>
                  <a:srgbClr val="00B050"/>
                </a:solidFill>
              </a:rPr>
              <a:t/>
            </a:r>
            <a:br>
              <a:rPr lang="en-US" sz="2800" b="1" dirty="0" smtClean="0">
                <a:solidFill>
                  <a:srgbClr val="00B050"/>
                </a:solidFill>
              </a:rPr>
            </a:br>
            <a:endParaRPr lang="en-US" sz="2800" dirty="0">
              <a:solidFill>
                <a:srgbClr val="00B050"/>
              </a:solidFill>
            </a:endParaRPr>
          </a:p>
        </p:txBody>
      </p:sp>
      <p:sp>
        <p:nvSpPr>
          <p:cNvPr id="30722" name="TextBox 2"/>
          <p:cNvSpPr txBox="1">
            <a:spLocks noChangeArrowheads="1"/>
          </p:cNvSpPr>
          <p:nvPr/>
        </p:nvSpPr>
        <p:spPr bwMode="auto">
          <a:xfrm>
            <a:off x="2590800" y="152400"/>
            <a:ext cx="6553200" cy="954088"/>
          </a:xfrm>
          <a:prstGeom prst="rect">
            <a:avLst/>
          </a:prstGeom>
          <a:noFill/>
          <a:ln w="9525">
            <a:noFill/>
            <a:miter lim="800000"/>
            <a:headEnd/>
            <a:tailEnd/>
          </a:ln>
        </p:spPr>
        <p:txBody>
          <a:bodyPr>
            <a:spAutoFit/>
          </a:bodyPr>
          <a:lstStyle/>
          <a:p>
            <a:pPr algn="ctr"/>
            <a:r>
              <a:rPr lang="en-US" sz="3200" b="1"/>
              <a:t>Book’s Key Messages</a:t>
            </a:r>
          </a:p>
          <a:p>
            <a:pPr algn="ctr"/>
            <a:r>
              <a:rPr lang="en-US" sz="2400" b="1">
                <a:solidFill>
                  <a:srgbClr val="FF0000"/>
                </a:solidFill>
              </a:rPr>
              <a:t>(Third Line of Defense)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aft ppt mls 11.3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draft ppt mls 11.30.11</Template>
  <TotalTime>2639</TotalTime>
  <Words>1080</Words>
  <Application>Microsoft Office PowerPoint</Application>
  <PresentationFormat>On-screen Show (4:3)</PresentationFormat>
  <Paragraphs>77</Paragraphs>
  <Slides>11</Slides>
  <Notes>8</Notes>
  <HiddenSlides>0</HiddenSlides>
  <MMClips>0</MMClips>
  <ScaleCrop>false</ScaleCrop>
  <HeadingPairs>
    <vt:vector size="8" baseType="variant">
      <vt:variant>
        <vt:lpstr>Fonts Used</vt:lpstr>
      </vt:variant>
      <vt:variant>
        <vt:i4>7</vt:i4>
      </vt:variant>
      <vt:variant>
        <vt:lpstr>Design Template</vt:lpstr>
      </vt:variant>
      <vt:variant>
        <vt:i4>12</vt:i4>
      </vt:variant>
      <vt:variant>
        <vt:lpstr>Embedded OLE Servers</vt:lpstr>
      </vt:variant>
      <vt:variant>
        <vt:i4>1</vt:i4>
      </vt:variant>
      <vt:variant>
        <vt:lpstr>Slide Titles</vt:lpstr>
      </vt:variant>
      <vt:variant>
        <vt:i4>11</vt:i4>
      </vt:variant>
    </vt:vector>
  </HeadingPairs>
  <TitlesOfParts>
    <vt:vector size="31" baseType="lpstr">
      <vt:lpstr>Arial</vt:lpstr>
      <vt:lpstr>Calibri</vt:lpstr>
      <vt:lpstr>Comic Sans MS</vt:lpstr>
      <vt:lpstr>Wingdings</vt:lpstr>
      <vt:lpstr>Arial Black</vt:lpstr>
      <vt:lpstr>ＭＳ Ｐゴシック</vt:lpstr>
      <vt:lpstr>Century Schoolbook</vt:lpstr>
      <vt:lpstr>draft ppt mls 11.30.11</vt:lpstr>
      <vt:lpstr>draft ppt mls 11.30.11</vt:lpstr>
      <vt:lpstr>draft ppt mls 11.30.11</vt:lpstr>
      <vt:lpstr>draft ppt mls 11.30.11</vt:lpstr>
      <vt:lpstr>draft ppt mls 11.30.11</vt:lpstr>
      <vt:lpstr>draft ppt mls 11.30.11</vt:lpstr>
      <vt:lpstr>draft ppt mls 11.30.11</vt:lpstr>
      <vt:lpstr>draft ppt mls 11.30.11</vt:lpstr>
      <vt:lpstr>draft ppt mls 11.30.11</vt:lpstr>
      <vt:lpstr>draft ppt mls 11.30.11</vt:lpstr>
      <vt:lpstr>draft ppt mls 11.30.11</vt:lpstr>
      <vt:lpstr>draft ppt mls 11.30.11</vt:lpstr>
      <vt:lpstr>Acrobat Document</vt:lpstr>
      <vt:lpstr>Slide 1</vt:lpstr>
      <vt:lpstr>Presentation Outline </vt:lpstr>
      <vt:lpstr>About PTF </vt:lpstr>
      <vt:lpstr>PTF has funded over 200 projects in 53 countries since 2000. </vt:lpstr>
      <vt:lpstr>Slide 5</vt:lpstr>
      <vt:lpstr>    Conceptual Framework  for  Empowering  Civil Society to Improve Service Delivery Results    </vt:lpstr>
      <vt:lpstr>Why Civil Society Empowerment Improves Results in Public Services Programs    </vt:lpstr>
      <vt:lpstr>  </vt:lpstr>
      <vt:lpstr>  1. Empowering citizen voices to demand corruption free and responsive service delivery  improve results.  2. Short route of accountability is not a substitute for the long route of accountability but a necessary complement.   3. Effective and corruption free delivery of services is responsibility of executive branch and independent accountability institutions but civil society vigilance and pressure on these institutions are necessary to ensure that the state does its job.   4. Citizen engagement programs need sustained donor support in the ‘infant industry phase’ with a path to be domestic financing.    </vt:lpstr>
      <vt:lpstr>Slide 10</vt:lpstr>
      <vt:lpstr>Slide 11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FrankV</cp:lastModifiedBy>
  <cp:revision>407</cp:revision>
  <dcterms:created xsi:type="dcterms:W3CDTF">2011-12-01T04:37:57Z</dcterms:created>
  <dcterms:modified xsi:type="dcterms:W3CDTF">2013-05-05T21:39:20Z</dcterms:modified>
</cp:coreProperties>
</file>